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notesSlides/notesSlide45.xml" ContentType="application/vnd.openxmlformats-officedocument.presentationml.notesSlide+xml"/>
  <Override PartName="/ppt/tags/tag4.xml" ContentType="application/vnd.openxmlformats-officedocument.presentationml.tags+xml"/>
  <Override PartName="/ppt/notesSlides/notesSlide46.xml" ContentType="application/vnd.openxmlformats-officedocument.presentationml.notesSlide+xml"/>
  <Override PartName="/ppt/tags/tag5.xml" ContentType="application/vnd.openxmlformats-officedocument.presentationml.tags+xml"/>
  <Override PartName="/ppt/notesSlides/notesSlide47.xml" ContentType="application/vnd.openxmlformats-officedocument.presentationml.notesSlide+xml"/>
  <Override PartName="/ppt/tags/tag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xml" ContentType="application/vnd.openxmlformats-officedocument.presentationml.tags+xml"/>
  <Override PartName="/ppt/notesSlides/notesSlide57.xml" ContentType="application/vnd.openxmlformats-officedocument.presentationml.notesSlide+xml"/>
  <Override PartName="/ppt/tags/tag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1.xml" ContentType="application/vnd.openxmlformats-officedocument.presentationml.notesSlide+xml"/>
  <Override PartName="/ppt/tags/tag11.xml" ContentType="application/vnd.openxmlformats-officedocument.presentationml.tags+xml"/>
  <Override PartName="/ppt/notesSlides/notesSlide62.xml" ContentType="application/vnd.openxmlformats-officedocument.presentationml.notesSlide+xml"/>
  <Override PartName="/ppt/tags/tag12.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14.xml" ContentType="application/vnd.openxmlformats-officedocument.presentationml.tags+xml"/>
  <Override PartName="/ppt/notesSlides/notesSlide88.xml" ContentType="application/vnd.openxmlformats-officedocument.presentationml.notesSlide+xml"/>
  <Override PartName="/ppt/tags/tag15.xml" ContentType="application/vnd.openxmlformats-officedocument.presentationml.tags+xml"/>
  <Override PartName="/ppt/notesSlides/notesSlide89.xml" ContentType="application/vnd.openxmlformats-officedocument.presentationml.notesSlide+xml"/>
  <Override PartName="/ppt/tags/tag16.xml" ContentType="application/vnd.openxmlformats-officedocument.presentationml.tags+xml"/>
  <Override PartName="/ppt/notesSlides/notesSlide90.xml" ContentType="application/vnd.openxmlformats-officedocument.presentationml.notesSlide+xml"/>
  <Override PartName="/ppt/tags/tag17.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3" r:id="rId1"/>
  </p:sldMasterIdLst>
  <p:notesMasterIdLst>
    <p:notesMasterId r:id="rId209"/>
  </p:notesMasterIdLst>
  <p:sldIdLst>
    <p:sldId id="256" r:id="rId2"/>
    <p:sldId id="529" r:id="rId3"/>
    <p:sldId id="689" r:id="rId4"/>
    <p:sldId id="690" r:id="rId5"/>
    <p:sldId id="691" r:id="rId6"/>
    <p:sldId id="692" r:id="rId7"/>
    <p:sldId id="693" r:id="rId8"/>
    <p:sldId id="694" r:id="rId9"/>
    <p:sldId id="695" r:id="rId10"/>
    <p:sldId id="696" r:id="rId11"/>
    <p:sldId id="697" r:id="rId12"/>
    <p:sldId id="698" r:id="rId13"/>
    <p:sldId id="699" r:id="rId14"/>
    <p:sldId id="700" r:id="rId15"/>
    <p:sldId id="701" r:id="rId16"/>
    <p:sldId id="702" r:id="rId17"/>
    <p:sldId id="703" r:id="rId18"/>
    <p:sldId id="704" r:id="rId19"/>
    <p:sldId id="705" r:id="rId20"/>
    <p:sldId id="706" r:id="rId21"/>
    <p:sldId id="707" r:id="rId22"/>
    <p:sldId id="708" r:id="rId23"/>
    <p:sldId id="709" r:id="rId24"/>
    <p:sldId id="710" r:id="rId25"/>
    <p:sldId id="711" r:id="rId26"/>
    <p:sldId id="712" r:id="rId27"/>
    <p:sldId id="667" r:id="rId28"/>
    <p:sldId id="668" r:id="rId29"/>
    <p:sldId id="576" r:id="rId30"/>
    <p:sldId id="672" r:id="rId31"/>
    <p:sldId id="671" r:id="rId32"/>
    <p:sldId id="650" r:id="rId33"/>
    <p:sldId id="532" r:id="rId34"/>
    <p:sldId id="713" r:id="rId35"/>
    <p:sldId id="715" r:id="rId36"/>
    <p:sldId id="717" r:id="rId37"/>
    <p:sldId id="718" r:id="rId38"/>
    <p:sldId id="719" r:id="rId39"/>
    <p:sldId id="720" r:id="rId40"/>
    <p:sldId id="722" r:id="rId41"/>
    <p:sldId id="723" r:id="rId42"/>
    <p:sldId id="724" r:id="rId43"/>
    <p:sldId id="725" r:id="rId44"/>
    <p:sldId id="726" r:id="rId45"/>
    <p:sldId id="727" r:id="rId46"/>
    <p:sldId id="728" r:id="rId47"/>
    <p:sldId id="729" r:id="rId48"/>
    <p:sldId id="730" r:id="rId49"/>
    <p:sldId id="731" r:id="rId50"/>
    <p:sldId id="732" r:id="rId51"/>
    <p:sldId id="733" r:id="rId52"/>
    <p:sldId id="734" r:id="rId53"/>
    <p:sldId id="735" r:id="rId54"/>
    <p:sldId id="736" r:id="rId55"/>
    <p:sldId id="737" r:id="rId56"/>
    <p:sldId id="738" r:id="rId57"/>
    <p:sldId id="721" r:id="rId58"/>
    <p:sldId id="651" r:id="rId59"/>
    <p:sldId id="533" r:id="rId60"/>
    <p:sldId id="534" r:id="rId61"/>
    <p:sldId id="535" r:id="rId62"/>
    <p:sldId id="538" r:id="rId63"/>
    <p:sldId id="539" r:id="rId64"/>
    <p:sldId id="540" r:id="rId65"/>
    <p:sldId id="541" r:id="rId66"/>
    <p:sldId id="542" r:id="rId67"/>
    <p:sldId id="543" r:id="rId68"/>
    <p:sldId id="544" r:id="rId69"/>
    <p:sldId id="545" r:id="rId70"/>
    <p:sldId id="687" r:id="rId71"/>
    <p:sldId id="546" r:id="rId72"/>
    <p:sldId id="547" r:id="rId73"/>
    <p:sldId id="548" r:id="rId74"/>
    <p:sldId id="549" r:id="rId75"/>
    <p:sldId id="550" r:id="rId76"/>
    <p:sldId id="688" r:id="rId77"/>
    <p:sldId id="551" r:id="rId78"/>
    <p:sldId id="552" r:id="rId79"/>
    <p:sldId id="553" r:id="rId80"/>
    <p:sldId id="554" r:id="rId81"/>
    <p:sldId id="670" r:id="rId82"/>
    <p:sldId id="568" r:id="rId83"/>
    <p:sldId id="740" r:id="rId84"/>
    <p:sldId id="742" r:id="rId85"/>
    <p:sldId id="743" r:id="rId86"/>
    <p:sldId id="744" r:id="rId87"/>
    <p:sldId id="745" r:id="rId88"/>
    <p:sldId id="746" r:id="rId89"/>
    <p:sldId id="747" r:id="rId90"/>
    <p:sldId id="748" r:id="rId91"/>
    <p:sldId id="749" r:id="rId92"/>
    <p:sldId id="750" r:id="rId93"/>
    <p:sldId id="751" r:id="rId94"/>
    <p:sldId id="752" r:id="rId95"/>
    <p:sldId id="753" r:id="rId96"/>
    <p:sldId id="754" r:id="rId97"/>
    <p:sldId id="755" r:id="rId98"/>
    <p:sldId id="756" r:id="rId99"/>
    <p:sldId id="757" r:id="rId100"/>
    <p:sldId id="758" r:id="rId101"/>
    <p:sldId id="759" r:id="rId102"/>
    <p:sldId id="760" r:id="rId103"/>
    <p:sldId id="761" r:id="rId104"/>
    <p:sldId id="762" r:id="rId105"/>
    <p:sldId id="763" r:id="rId106"/>
    <p:sldId id="764" r:id="rId107"/>
    <p:sldId id="765" r:id="rId108"/>
    <p:sldId id="766" r:id="rId109"/>
    <p:sldId id="767" r:id="rId110"/>
    <p:sldId id="768" r:id="rId111"/>
    <p:sldId id="769" r:id="rId112"/>
    <p:sldId id="770" r:id="rId113"/>
    <p:sldId id="771" r:id="rId114"/>
    <p:sldId id="772" r:id="rId115"/>
    <p:sldId id="773" r:id="rId116"/>
    <p:sldId id="774" r:id="rId117"/>
    <p:sldId id="741" r:id="rId118"/>
    <p:sldId id="776" r:id="rId119"/>
    <p:sldId id="652" r:id="rId120"/>
    <p:sldId id="653" r:id="rId121"/>
    <p:sldId id="777" r:id="rId122"/>
    <p:sldId id="778" r:id="rId123"/>
    <p:sldId id="779" r:id="rId124"/>
    <p:sldId id="780" r:id="rId125"/>
    <p:sldId id="781" r:id="rId126"/>
    <p:sldId id="782" r:id="rId127"/>
    <p:sldId id="783" r:id="rId128"/>
    <p:sldId id="784" r:id="rId129"/>
    <p:sldId id="785" r:id="rId130"/>
    <p:sldId id="786" r:id="rId131"/>
    <p:sldId id="787" r:id="rId132"/>
    <p:sldId id="788" r:id="rId133"/>
    <p:sldId id="789" r:id="rId134"/>
    <p:sldId id="790" r:id="rId135"/>
    <p:sldId id="791" r:id="rId136"/>
    <p:sldId id="792" r:id="rId137"/>
    <p:sldId id="793" r:id="rId138"/>
    <p:sldId id="795" r:id="rId139"/>
    <p:sldId id="796" r:id="rId140"/>
    <p:sldId id="797" r:id="rId141"/>
    <p:sldId id="798" r:id="rId142"/>
    <p:sldId id="799" r:id="rId143"/>
    <p:sldId id="800" r:id="rId144"/>
    <p:sldId id="801" r:id="rId145"/>
    <p:sldId id="802" r:id="rId146"/>
    <p:sldId id="803" r:id="rId147"/>
    <p:sldId id="804" r:id="rId148"/>
    <p:sldId id="805" r:id="rId149"/>
    <p:sldId id="806" r:id="rId150"/>
    <p:sldId id="807" r:id="rId151"/>
    <p:sldId id="775" r:id="rId152"/>
    <p:sldId id="808" r:id="rId153"/>
    <p:sldId id="809" r:id="rId154"/>
    <p:sldId id="810" r:id="rId155"/>
    <p:sldId id="811" r:id="rId156"/>
    <p:sldId id="812" r:id="rId157"/>
    <p:sldId id="813" r:id="rId158"/>
    <p:sldId id="814" r:id="rId159"/>
    <p:sldId id="815" r:id="rId160"/>
    <p:sldId id="816" r:id="rId161"/>
    <p:sldId id="817" r:id="rId162"/>
    <p:sldId id="818" r:id="rId163"/>
    <p:sldId id="819" r:id="rId164"/>
    <p:sldId id="643" r:id="rId165"/>
    <p:sldId id="605" r:id="rId166"/>
    <p:sldId id="612" r:id="rId167"/>
    <p:sldId id="673" r:id="rId168"/>
    <p:sldId id="674" r:id="rId169"/>
    <p:sldId id="613" r:id="rId170"/>
    <p:sldId id="616" r:id="rId171"/>
    <p:sldId id="620" r:id="rId172"/>
    <p:sldId id="621" r:id="rId173"/>
    <p:sldId id="622" r:id="rId174"/>
    <p:sldId id="623" r:id="rId175"/>
    <p:sldId id="624" r:id="rId176"/>
    <p:sldId id="625" r:id="rId177"/>
    <p:sldId id="626" r:id="rId178"/>
    <p:sldId id="627" r:id="rId179"/>
    <p:sldId id="628" r:id="rId180"/>
    <p:sldId id="629" r:id="rId181"/>
    <p:sldId id="630" r:id="rId182"/>
    <p:sldId id="631" r:id="rId183"/>
    <p:sldId id="632" r:id="rId184"/>
    <p:sldId id="633" r:id="rId185"/>
    <p:sldId id="634" r:id="rId186"/>
    <p:sldId id="635" r:id="rId187"/>
    <p:sldId id="636" r:id="rId188"/>
    <p:sldId id="637" r:id="rId189"/>
    <p:sldId id="638" r:id="rId190"/>
    <p:sldId id="639" r:id="rId191"/>
    <p:sldId id="641" r:id="rId192"/>
    <p:sldId id="675" r:id="rId193"/>
    <p:sldId id="676" r:id="rId194"/>
    <p:sldId id="677" r:id="rId195"/>
    <p:sldId id="678" r:id="rId196"/>
    <p:sldId id="681" r:id="rId197"/>
    <p:sldId id="682" r:id="rId198"/>
    <p:sldId id="685" r:id="rId199"/>
    <p:sldId id="679" r:id="rId200"/>
    <p:sldId id="680" r:id="rId201"/>
    <p:sldId id="574" r:id="rId202"/>
    <p:sldId id="575" r:id="rId203"/>
    <p:sldId id="821" r:id="rId204"/>
    <p:sldId id="822" r:id="rId205"/>
    <p:sldId id="823" r:id="rId206"/>
    <p:sldId id="824" r:id="rId207"/>
    <p:sldId id="572" r:id="rId208"/>
  </p:sldIdLst>
  <p:sldSz cx="9144000" cy="6858000" type="screen4x3"/>
  <p:notesSz cx="6813550" cy="98250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A642"/>
    <a:srgbClr val="00B0F0"/>
    <a:srgbClr val="E2F6F8"/>
    <a:srgbClr val="D9D9D9"/>
    <a:srgbClr val="9C9C9C"/>
    <a:srgbClr val="89A4A7"/>
    <a:srgbClr val="FFCCCC"/>
    <a:srgbClr val="BFBFB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0" autoAdjust="0"/>
    <p:restoredTop sz="92147" autoAdjust="0"/>
  </p:normalViewPr>
  <p:slideViewPr>
    <p:cSldViewPr>
      <p:cViewPr varScale="1">
        <p:scale>
          <a:sx n="89" d="100"/>
          <a:sy n="89" d="100"/>
        </p:scale>
        <p:origin x="168" y="376"/>
      </p:cViewPr>
      <p:guideLst>
        <p:guide orient="horz" pos="2160"/>
        <p:guide pos="2880"/>
      </p:guideLst>
    </p:cSldViewPr>
  </p:slideViewPr>
  <p:outlineViewPr>
    <p:cViewPr>
      <p:scale>
        <a:sx n="33" d="100"/>
        <a:sy n="33" d="100"/>
      </p:scale>
      <p:origin x="0" y="66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notesMaster" Target="notesMasters/notesMaster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presProps" Target="presProps.xml"/><Relationship Id="rId211" Type="http://schemas.openxmlformats.org/officeDocument/2006/relationships/viewProps" Target="viewProps.xml"/><Relationship Id="rId212" Type="http://schemas.openxmlformats.org/officeDocument/2006/relationships/theme" Target="theme/theme1.xml"/><Relationship Id="rId21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 Id="rId2"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6.emf"/><Relationship Id="rId2" Type="http://schemas.openxmlformats.org/officeDocument/2006/relationships/image" Target="../media/image2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52750"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59395" name="Rectangle 3"/>
          <p:cNvSpPr>
            <a:spLocks noGrp="1" noChangeArrowheads="1"/>
          </p:cNvSpPr>
          <p:nvPr>
            <p:ph type="dt" idx="1"/>
          </p:nvPr>
        </p:nvSpPr>
        <p:spPr bwMode="auto">
          <a:xfrm>
            <a:off x="3859213" y="0"/>
            <a:ext cx="2952750"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950913" y="736600"/>
            <a:ext cx="4913312" cy="3684588"/>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681038" y="4667250"/>
            <a:ext cx="5451475" cy="4421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9398" name="Rectangle 6"/>
          <p:cNvSpPr>
            <a:spLocks noGrp="1" noChangeArrowheads="1"/>
          </p:cNvSpPr>
          <p:nvPr>
            <p:ph type="ftr" sz="quarter" idx="4"/>
          </p:nvPr>
        </p:nvSpPr>
        <p:spPr bwMode="auto">
          <a:xfrm>
            <a:off x="0" y="9331325"/>
            <a:ext cx="2952750" cy="492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59399" name="Rectangle 7"/>
          <p:cNvSpPr>
            <a:spLocks noGrp="1" noChangeArrowheads="1"/>
          </p:cNvSpPr>
          <p:nvPr>
            <p:ph type="sldNum" sz="quarter" idx="5"/>
          </p:nvPr>
        </p:nvSpPr>
        <p:spPr bwMode="auto">
          <a:xfrm>
            <a:off x="3859213" y="9331325"/>
            <a:ext cx="2952750" cy="492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3804948-14D2-43DA-B3DB-CF1972FFF4B7}" type="slidenum">
              <a:rPr lang="en-US" altLang="zh-CN"/>
              <a:pPr>
                <a:defRPr/>
              </a:pPr>
              <a:t>‹#›</a:t>
            </a:fld>
            <a:endParaRPr lang="en-US" altLang="zh-CN"/>
          </a:p>
        </p:txBody>
      </p:sp>
    </p:spTree>
    <p:extLst>
      <p:ext uri="{BB962C8B-B14F-4D97-AF65-F5344CB8AC3E}">
        <p14:creationId xmlns:p14="http://schemas.microsoft.com/office/powerpoint/2010/main" val="3884352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 Id="rId3" Type="http://schemas.openxmlformats.org/officeDocument/2006/relationships/hyperlink" Target="http://en.wikipedia.org/wiki/Proverb"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algn="just"/>
            <a:endParaRPr lang="zh-CN" altLang="en-US" dirty="0" smtClean="0"/>
          </a:p>
        </p:txBody>
      </p:sp>
    </p:spTree>
    <p:extLst>
      <p:ext uri="{BB962C8B-B14F-4D97-AF65-F5344CB8AC3E}">
        <p14:creationId xmlns:p14="http://schemas.microsoft.com/office/powerpoint/2010/main" val="80909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13</a:t>
            </a:fld>
            <a:endParaRPr lang="en-US" altLang="zh-CN"/>
          </a:p>
        </p:txBody>
      </p:sp>
    </p:spTree>
    <p:extLst>
      <p:ext uri="{BB962C8B-B14F-4D97-AF65-F5344CB8AC3E}">
        <p14:creationId xmlns:p14="http://schemas.microsoft.com/office/powerpoint/2010/main" val="100053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14</a:t>
            </a:fld>
            <a:endParaRPr lang="en-US" altLang="zh-CN"/>
          </a:p>
        </p:txBody>
      </p:sp>
    </p:spTree>
    <p:extLst>
      <p:ext uri="{BB962C8B-B14F-4D97-AF65-F5344CB8AC3E}">
        <p14:creationId xmlns:p14="http://schemas.microsoft.com/office/powerpoint/2010/main" val="29334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15</a:t>
            </a:fld>
            <a:endParaRPr lang="en-US" altLang="zh-CN"/>
          </a:p>
        </p:txBody>
      </p:sp>
    </p:spTree>
    <p:extLst>
      <p:ext uri="{BB962C8B-B14F-4D97-AF65-F5344CB8AC3E}">
        <p14:creationId xmlns:p14="http://schemas.microsoft.com/office/powerpoint/2010/main" val="198912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16</a:t>
            </a:fld>
            <a:endParaRPr lang="en-US" altLang="zh-CN"/>
          </a:p>
        </p:txBody>
      </p:sp>
    </p:spTree>
    <p:extLst>
      <p:ext uri="{BB962C8B-B14F-4D97-AF65-F5344CB8AC3E}">
        <p14:creationId xmlns:p14="http://schemas.microsoft.com/office/powerpoint/2010/main" val="2133574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17</a:t>
            </a:fld>
            <a:endParaRPr lang="en-US" altLang="zh-CN"/>
          </a:p>
        </p:txBody>
      </p:sp>
    </p:spTree>
    <p:extLst>
      <p:ext uri="{BB962C8B-B14F-4D97-AF65-F5344CB8AC3E}">
        <p14:creationId xmlns:p14="http://schemas.microsoft.com/office/powerpoint/2010/main" val="3879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18</a:t>
            </a:fld>
            <a:endParaRPr lang="en-US" altLang="zh-CN"/>
          </a:p>
        </p:txBody>
      </p:sp>
    </p:spTree>
    <p:extLst>
      <p:ext uri="{BB962C8B-B14F-4D97-AF65-F5344CB8AC3E}">
        <p14:creationId xmlns:p14="http://schemas.microsoft.com/office/powerpoint/2010/main" val="45305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19</a:t>
            </a:fld>
            <a:endParaRPr lang="en-US" altLang="zh-CN"/>
          </a:p>
        </p:txBody>
      </p:sp>
    </p:spTree>
    <p:extLst>
      <p:ext uri="{BB962C8B-B14F-4D97-AF65-F5344CB8AC3E}">
        <p14:creationId xmlns:p14="http://schemas.microsoft.com/office/powerpoint/2010/main" val="153531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20</a:t>
            </a:fld>
            <a:endParaRPr lang="en-US" altLang="zh-CN"/>
          </a:p>
        </p:txBody>
      </p:sp>
    </p:spTree>
    <p:extLst>
      <p:ext uri="{BB962C8B-B14F-4D97-AF65-F5344CB8AC3E}">
        <p14:creationId xmlns:p14="http://schemas.microsoft.com/office/powerpoint/2010/main" val="2146561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21</a:t>
            </a:fld>
            <a:endParaRPr lang="en-US" altLang="zh-CN"/>
          </a:p>
        </p:txBody>
      </p:sp>
    </p:spTree>
    <p:extLst>
      <p:ext uri="{BB962C8B-B14F-4D97-AF65-F5344CB8AC3E}">
        <p14:creationId xmlns:p14="http://schemas.microsoft.com/office/powerpoint/2010/main" val="5223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22</a:t>
            </a:fld>
            <a:endParaRPr lang="en-US" altLang="zh-CN"/>
          </a:p>
        </p:txBody>
      </p:sp>
    </p:spTree>
    <p:extLst>
      <p:ext uri="{BB962C8B-B14F-4D97-AF65-F5344CB8AC3E}">
        <p14:creationId xmlns:p14="http://schemas.microsoft.com/office/powerpoint/2010/main" val="122168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2D6D666-A3B0-40A6-A599-476963B1117E}" type="slidenum">
              <a:rPr lang="en-US" altLang="zh-CN"/>
              <a:pPr/>
              <a:t>2</a:t>
            </a:fld>
            <a:endParaRPr lang="en-US" altLang="zh-CN"/>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lvl="1" eaLnBrk="1" hangingPunct="1"/>
            <a:r>
              <a:rPr lang="en-US" altLang="zh-CN" sz="2400" baseline="0" dirty="0" smtClean="0"/>
              <a:t>http://</a:t>
            </a:r>
            <a:r>
              <a:rPr lang="en-US" altLang="zh-CN" sz="2400" baseline="0" dirty="0" err="1" smtClean="0"/>
              <a:t>www.digitaltrends.com</a:t>
            </a:r>
            <a:r>
              <a:rPr lang="en-US" altLang="zh-CN" sz="2400" baseline="0" dirty="0" smtClean="0"/>
              <a:t>/social-media/facebook-users-50-minutes/#:Tt28J4FGJlT5fA</a:t>
            </a:r>
          </a:p>
        </p:txBody>
      </p:sp>
    </p:spTree>
    <p:extLst>
      <p:ext uri="{BB962C8B-B14F-4D97-AF65-F5344CB8AC3E}">
        <p14:creationId xmlns:p14="http://schemas.microsoft.com/office/powerpoint/2010/main" val="149305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23</a:t>
            </a:fld>
            <a:endParaRPr lang="en-US" altLang="zh-CN"/>
          </a:p>
        </p:txBody>
      </p:sp>
    </p:spTree>
    <p:extLst>
      <p:ext uri="{BB962C8B-B14F-4D97-AF65-F5344CB8AC3E}">
        <p14:creationId xmlns:p14="http://schemas.microsoft.com/office/powerpoint/2010/main" val="1908893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24</a:t>
            </a:fld>
            <a:endParaRPr lang="en-US" altLang="zh-CN"/>
          </a:p>
        </p:txBody>
      </p:sp>
    </p:spTree>
    <p:extLst>
      <p:ext uri="{BB962C8B-B14F-4D97-AF65-F5344CB8AC3E}">
        <p14:creationId xmlns:p14="http://schemas.microsoft.com/office/powerpoint/2010/main" val="60615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25</a:t>
            </a:fld>
            <a:endParaRPr lang="en-US" altLang="zh-CN"/>
          </a:p>
        </p:txBody>
      </p:sp>
    </p:spTree>
    <p:extLst>
      <p:ext uri="{BB962C8B-B14F-4D97-AF65-F5344CB8AC3E}">
        <p14:creationId xmlns:p14="http://schemas.microsoft.com/office/powerpoint/2010/main" val="989329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26</a:t>
            </a:fld>
            <a:endParaRPr lang="en-US" altLang="zh-CN"/>
          </a:p>
        </p:txBody>
      </p:sp>
    </p:spTree>
    <p:extLst>
      <p:ext uri="{BB962C8B-B14F-4D97-AF65-F5344CB8AC3E}">
        <p14:creationId xmlns:p14="http://schemas.microsoft.com/office/powerpoint/2010/main" val="66453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27</a:t>
            </a:fld>
            <a:endParaRPr lang="en-US" altLang="zh-CN"/>
          </a:p>
        </p:txBody>
      </p:sp>
    </p:spTree>
    <p:extLst>
      <p:ext uri="{BB962C8B-B14F-4D97-AF65-F5344CB8AC3E}">
        <p14:creationId xmlns:p14="http://schemas.microsoft.com/office/powerpoint/2010/main" val="130776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28</a:t>
            </a:fld>
            <a:endParaRPr lang="en-US" altLang="zh-CN"/>
          </a:p>
        </p:txBody>
      </p:sp>
    </p:spTree>
    <p:extLst>
      <p:ext uri="{BB962C8B-B14F-4D97-AF65-F5344CB8AC3E}">
        <p14:creationId xmlns:p14="http://schemas.microsoft.com/office/powerpoint/2010/main" val="678823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a:ln/>
        </p:spPr>
      </p:sp>
      <p:sp>
        <p:nvSpPr>
          <p:cNvPr id="66563" name="Rectangle 3"/>
          <p:cNvSpPr>
            <a:spLocks noGrp="1"/>
          </p:cNvSpPr>
          <p:nvPr>
            <p:ph type="body" idx="1"/>
          </p:nvPr>
        </p:nvSpPr>
        <p:spPr>
          <a:noFill/>
          <a:ln/>
        </p:spPr>
        <p:txBody>
          <a:bodyPr/>
          <a:lstStyle/>
          <a:p>
            <a:pPr eaLnBrk="1" hangingPunct="1">
              <a:spcBef>
                <a:spcPct val="0"/>
              </a:spcBef>
            </a:pPr>
            <a:r>
              <a:rPr lang="zh-CN" altLang="zh-CN" smtClean="0">
                <a:ea typeface="宋体" charset="-122"/>
              </a:rPr>
              <a:t>基于前面的理论研究成果，我们自主研发了研究者社会网络挖掘与搜索系统</a:t>
            </a:r>
            <a:r>
              <a:rPr lang="en-US" altLang="zh-CN" smtClean="0">
                <a:ea typeface="宋体" charset="-122"/>
              </a:rPr>
              <a:t>Arnetminer</a:t>
            </a:r>
            <a:r>
              <a:rPr lang="zh-CN" altLang="zh-CN" smtClean="0">
                <a:ea typeface="宋体" charset="-122"/>
              </a:rPr>
              <a:t>，系统从</a:t>
            </a:r>
            <a:r>
              <a:rPr lang="en-US" altLang="zh-CN" smtClean="0">
                <a:ea typeface="宋体" charset="-122"/>
              </a:rPr>
              <a:t>2006</a:t>
            </a:r>
            <a:r>
              <a:rPr lang="zh-CN" altLang="zh-CN" smtClean="0">
                <a:ea typeface="宋体" charset="-122"/>
              </a:rPr>
              <a:t>年开始在线运行，收集了大量的学术数据，到目前为止，系统累积</a:t>
            </a:r>
            <a:r>
              <a:rPr lang="en-US" altLang="zh-CN" smtClean="0">
                <a:ea typeface="宋体" charset="-122"/>
              </a:rPr>
              <a:t>2.35TB</a:t>
            </a:r>
            <a:r>
              <a:rPr lang="zh-CN" altLang="zh-CN" smtClean="0">
                <a:ea typeface="宋体" charset="-122"/>
              </a:rPr>
              <a:t>数据，有超过</a:t>
            </a:r>
            <a:r>
              <a:rPr lang="en-US" altLang="zh-CN" smtClean="0">
                <a:ea typeface="宋体" charset="-122"/>
              </a:rPr>
              <a:t>1.3</a:t>
            </a:r>
            <a:r>
              <a:rPr lang="zh-CN" altLang="zh-CN" smtClean="0">
                <a:ea typeface="宋体" charset="-122"/>
              </a:rPr>
              <a:t>亿次用户访问，每月就用来自</a:t>
            </a:r>
            <a:r>
              <a:rPr lang="en-US" altLang="zh-CN" smtClean="0">
                <a:ea typeface="宋体" charset="-122"/>
              </a:rPr>
              <a:t>170</a:t>
            </a:r>
            <a:r>
              <a:rPr lang="zh-CN" altLang="zh-CN" smtClean="0">
                <a:ea typeface="宋体" charset="-122"/>
              </a:rPr>
              <a:t>个国家的</a:t>
            </a:r>
            <a:r>
              <a:rPr lang="en-US" altLang="zh-CN" smtClean="0">
                <a:ea typeface="宋体" charset="-122"/>
              </a:rPr>
              <a:t>10</a:t>
            </a:r>
            <a:r>
              <a:rPr lang="zh-CN" altLang="zh-CN" smtClean="0">
                <a:ea typeface="宋体" charset="-122"/>
              </a:rPr>
              <a:t>万用户访问。</a:t>
            </a:r>
            <a:endParaRPr lang="zh-CN" altLang="en-US" smtClean="0">
              <a:ea typeface="宋体" charset="-122"/>
            </a:endParaRPr>
          </a:p>
        </p:txBody>
      </p:sp>
    </p:spTree>
    <p:extLst>
      <p:ext uri="{BB962C8B-B14F-4D97-AF65-F5344CB8AC3E}">
        <p14:creationId xmlns:p14="http://schemas.microsoft.com/office/powerpoint/2010/main" val="848234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黑体" pitchFamily="2" charset="-122"/>
                <a:cs typeface="+mn-cs"/>
              </a:rPr>
              <a:t>P40: </a:t>
            </a:r>
            <a:r>
              <a:rPr lang="zh-CN" altLang="en-US" sz="1200" kern="1200" dirty="0" smtClean="0">
                <a:solidFill>
                  <a:schemeClr val="tx1"/>
                </a:solidFill>
                <a:effectLst/>
                <a:latin typeface="Times New Roman" pitchFamily="18" charset="0"/>
                <a:ea typeface="黑体" pitchFamily="2" charset="-122"/>
                <a:cs typeface="+mn-cs"/>
              </a:rPr>
              <a:t>这是为科研人员提供的一个典型服务：智能专家搜索。例如寻找在“</a:t>
            </a:r>
            <a:r>
              <a:rPr lang="zh-CN" altLang="en-US" sz="1200" b="1" kern="1200" dirty="0" smtClean="0">
                <a:solidFill>
                  <a:schemeClr val="tx1"/>
                </a:solidFill>
                <a:effectLst/>
                <a:latin typeface="Times New Roman" pitchFamily="18" charset="0"/>
                <a:ea typeface="黑体" pitchFamily="2" charset="-122"/>
                <a:cs typeface="+mn-cs"/>
              </a:rPr>
              <a:t>美国</a:t>
            </a:r>
            <a:r>
              <a:rPr lang="zh-CN" altLang="en-US" sz="1200" kern="1200" dirty="0" smtClean="0">
                <a:solidFill>
                  <a:schemeClr val="tx1"/>
                </a:solidFill>
                <a:effectLst/>
                <a:latin typeface="Times New Roman" pitchFamily="18" charset="0"/>
                <a:ea typeface="黑体" pitchFamily="2" charset="-122"/>
                <a:cs typeface="+mn-cs"/>
              </a:rPr>
              <a:t>”做“</a:t>
            </a:r>
            <a:r>
              <a:rPr lang="zh-CN" altLang="en-US" sz="1200" b="1" kern="1200" dirty="0" smtClean="0">
                <a:solidFill>
                  <a:schemeClr val="tx1"/>
                </a:solidFill>
                <a:effectLst/>
                <a:latin typeface="Times New Roman" pitchFamily="18" charset="0"/>
                <a:ea typeface="黑体" pitchFamily="2" charset="-122"/>
                <a:cs typeface="+mn-cs"/>
              </a:rPr>
              <a:t>数据挖掘</a:t>
            </a:r>
            <a:r>
              <a:rPr lang="zh-CN" altLang="en-US" sz="1200" kern="1200" dirty="0" smtClean="0">
                <a:solidFill>
                  <a:schemeClr val="tx1"/>
                </a:solidFill>
                <a:effectLst/>
                <a:latin typeface="Times New Roman" pitchFamily="18" charset="0"/>
                <a:ea typeface="黑体" pitchFamily="2" charset="-122"/>
                <a:cs typeface="+mn-cs"/>
              </a:rPr>
              <a:t>”研究的“</a:t>
            </a:r>
            <a:r>
              <a:rPr lang="zh-CN" altLang="en-US" sz="1200" b="1" kern="1200" dirty="0" smtClean="0">
                <a:solidFill>
                  <a:schemeClr val="tx1"/>
                </a:solidFill>
                <a:effectLst/>
                <a:latin typeface="Times New Roman" pitchFamily="18" charset="0"/>
                <a:ea typeface="黑体" pitchFamily="2" charset="-122"/>
                <a:cs typeface="+mn-cs"/>
              </a:rPr>
              <a:t>华裔女性”</a:t>
            </a:r>
            <a:r>
              <a:rPr lang="zh-CN" altLang="en-US" sz="1200" kern="1200" dirty="0" smtClean="0">
                <a:solidFill>
                  <a:schemeClr val="tx1"/>
                </a:solidFill>
                <a:effectLst/>
                <a:latin typeface="Times New Roman" pitchFamily="18" charset="0"/>
                <a:ea typeface="黑体" pitchFamily="2" charset="-122"/>
                <a:cs typeface="+mn-cs"/>
              </a:rPr>
              <a:t>专家，可以得到如图所示的结果。</a:t>
            </a:r>
            <a:endParaRPr lang="en-US" sz="1200" kern="1200" dirty="0">
              <a:solidFill>
                <a:schemeClr val="tx1"/>
              </a:solidFill>
              <a:effectLst/>
              <a:latin typeface="Times New Roman" pitchFamily="18" charset="0"/>
              <a:ea typeface="黑体" pitchFamily="2" charset="-122"/>
              <a:cs typeface="+mn-cs"/>
            </a:endParaRPr>
          </a:p>
        </p:txBody>
      </p:sp>
      <p:sp>
        <p:nvSpPr>
          <p:cNvPr id="4" name="Slide Number Placeholder 3"/>
          <p:cNvSpPr>
            <a:spLocks noGrp="1"/>
          </p:cNvSpPr>
          <p:nvPr>
            <p:ph type="sldNum" sz="quarter" idx="10"/>
          </p:nvPr>
        </p:nvSpPr>
        <p:spPr/>
        <p:txBody>
          <a:bodyPr/>
          <a:lstStyle/>
          <a:p>
            <a:pPr>
              <a:defRPr/>
            </a:pPr>
            <a:fld id="{1DA76082-B745-461A-B914-896F5D3685DE}" type="slidenum">
              <a:rPr lang="en-US" altLang="zh-CN" smtClean="0"/>
              <a:pPr>
                <a:defRPr/>
              </a:pPr>
              <a:t>31</a:t>
            </a:fld>
            <a:endParaRPr lang="en-US" altLang="zh-CN"/>
          </a:p>
        </p:txBody>
      </p:sp>
    </p:spTree>
    <p:extLst>
      <p:ext uri="{BB962C8B-B14F-4D97-AF65-F5344CB8AC3E}">
        <p14:creationId xmlns:p14="http://schemas.microsoft.com/office/powerpoint/2010/main" val="402582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smtClean="0"/>
              <a:t>is a fundamental issue in many applications</a:t>
            </a:r>
            <a:endParaRPr kumimoji="1" lang="zh-CN" altLang="en-US" dirty="0"/>
          </a:p>
        </p:txBody>
      </p:sp>
      <p:sp>
        <p:nvSpPr>
          <p:cNvPr id="4" name="幻灯片编号占位符 3"/>
          <p:cNvSpPr>
            <a:spLocks noGrp="1"/>
          </p:cNvSpPr>
          <p:nvPr>
            <p:ph type="sldNum" sz="quarter" idx="10"/>
          </p:nvPr>
        </p:nvSpPr>
        <p:spPr/>
        <p:txBody>
          <a:bodyPr/>
          <a:lstStyle/>
          <a:p>
            <a:pPr>
              <a:defRPr/>
            </a:pPr>
            <a:fld id="{D2E79F43-6908-4B1A-A9AD-43D028E4EDC1}" type="slidenum">
              <a:rPr lang="en-US" altLang="zh-CN" smtClean="0"/>
              <a:pPr>
                <a:defRPr/>
              </a:pPr>
              <a:t>60</a:t>
            </a:fld>
            <a:endParaRPr lang="en-US" altLang="zh-CN"/>
          </a:p>
        </p:txBody>
      </p:sp>
    </p:spTree>
    <p:extLst>
      <p:ext uri="{BB962C8B-B14F-4D97-AF65-F5344CB8AC3E}">
        <p14:creationId xmlns:p14="http://schemas.microsoft.com/office/powerpoint/2010/main" val="1797536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E79F43-6908-4B1A-A9AD-43D028E4EDC1}" type="slidenum">
              <a:rPr lang="en-US" altLang="zh-CN" smtClean="0"/>
              <a:pPr>
                <a:defRPr/>
              </a:pPr>
              <a:t>67</a:t>
            </a:fld>
            <a:endParaRPr lang="en-US" altLang="zh-CN"/>
          </a:p>
        </p:txBody>
      </p:sp>
    </p:spTree>
    <p:extLst>
      <p:ext uri="{BB962C8B-B14F-4D97-AF65-F5344CB8AC3E}">
        <p14:creationId xmlns:p14="http://schemas.microsoft.com/office/powerpoint/2010/main" val="642289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latin typeface="Arial" charset="0"/>
                <a:ea typeface="微软雅黑" pitchFamily="34" charset="-122"/>
                <a:cs typeface="Times New Roman" pitchFamily="18" charset="0"/>
              </a:rPr>
              <a:t>@CCDM 2016</a:t>
            </a:r>
            <a:endParaRPr lang="en-US" altLang="zh-CN" sz="800" kern="1200" dirty="0" smtClean="0">
              <a:solidFill>
                <a:schemeClr val="tx1"/>
              </a:solidFill>
              <a:latin typeface="Arial" charset="0"/>
              <a:ea typeface="微软雅黑" pitchFamily="34" charset="-122"/>
              <a:cs typeface="Times New Roman" pitchFamily="18" charset="0"/>
            </a:endParaRPr>
          </a:p>
          <a:p>
            <a:endParaRPr lang="zh-CN" altLang="en-US" dirty="0" smtClean="0"/>
          </a:p>
        </p:txBody>
      </p:sp>
    </p:spTree>
    <p:extLst>
      <p:ext uri="{BB962C8B-B14F-4D97-AF65-F5344CB8AC3E}">
        <p14:creationId xmlns:p14="http://schemas.microsoft.com/office/powerpoint/2010/main" val="1594437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E79F43-6908-4B1A-A9AD-43D028E4EDC1}" type="slidenum">
              <a:rPr lang="en-US" altLang="zh-CN" smtClean="0"/>
              <a:pPr>
                <a:defRPr/>
              </a:pPr>
              <a:t>68</a:t>
            </a:fld>
            <a:endParaRPr lang="en-US" altLang="zh-CN"/>
          </a:p>
        </p:txBody>
      </p:sp>
    </p:spTree>
    <p:extLst>
      <p:ext uri="{BB962C8B-B14F-4D97-AF65-F5344CB8AC3E}">
        <p14:creationId xmlns:p14="http://schemas.microsoft.com/office/powerpoint/2010/main" val="2062027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E79F43-6908-4B1A-A9AD-43D028E4EDC1}" type="slidenum">
              <a:rPr lang="en-US" altLang="zh-CN" smtClean="0"/>
              <a:pPr>
                <a:defRPr/>
              </a:pPr>
              <a:t>79</a:t>
            </a:fld>
            <a:endParaRPr lang="en-US" altLang="zh-CN"/>
          </a:p>
        </p:txBody>
      </p:sp>
    </p:spTree>
    <p:extLst>
      <p:ext uri="{BB962C8B-B14F-4D97-AF65-F5344CB8AC3E}">
        <p14:creationId xmlns:p14="http://schemas.microsoft.com/office/powerpoint/2010/main" val="479740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E79F43-6908-4B1A-A9AD-43D028E4EDC1}" type="slidenum">
              <a:rPr lang="en-US" altLang="zh-CN" smtClean="0"/>
              <a:pPr>
                <a:defRPr/>
              </a:pPr>
              <a:t>80</a:t>
            </a:fld>
            <a:endParaRPr lang="en-US" altLang="zh-CN"/>
          </a:p>
        </p:txBody>
      </p:sp>
    </p:spTree>
    <p:extLst>
      <p:ext uri="{BB962C8B-B14F-4D97-AF65-F5344CB8AC3E}">
        <p14:creationId xmlns:p14="http://schemas.microsoft.com/office/powerpoint/2010/main" val="49825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992188" y="766763"/>
            <a:ext cx="5118100" cy="3838575"/>
          </a:xfrm>
          <a:ln/>
        </p:spPr>
      </p:sp>
      <p:sp>
        <p:nvSpPr>
          <p:cNvPr id="53251" name="备注占位符 2"/>
          <p:cNvSpPr>
            <a:spLocks noGrp="1"/>
          </p:cNvSpPr>
          <p:nvPr>
            <p:ph type="body" idx="1"/>
          </p:nvPr>
        </p:nvSpPr>
        <p:spPr>
          <a:noFill/>
          <a:ln/>
        </p:spPr>
        <p:txBody>
          <a:bodyPr/>
          <a:lstStyle/>
          <a:p>
            <a:endParaRPr lang="zh-CN" altLang="en-US" dirty="0" smtClean="0"/>
          </a:p>
        </p:txBody>
      </p:sp>
      <p:sp>
        <p:nvSpPr>
          <p:cNvPr id="53252" name="灯片编号占位符 3"/>
          <p:cNvSpPr>
            <a:spLocks noGrp="1"/>
          </p:cNvSpPr>
          <p:nvPr>
            <p:ph type="sldNum" sz="quarter" idx="5"/>
          </p:nvPr>
        </p:nvSpPr>
        <p:spPr>
          <a:noFill/>
        </p:spPr>
        <p:txBody>
          <a:bodyPr/>
          <a:lstStyle/>
          <a:p>
            <a:fld id="{0678403E-EE21-431A-8A13-C3AD46AC0407}" type="slidenum">
              <a:rPr lang="en-US" altLang="zh-CN" smtClean="0"/>
              <a:pPr/>
              <a:t>82</a:t>
            </a:fld>
            <a:endParaRPr lang="en-US" altLang="zh-CN" smtClean="0"/>
          </a:p>
        </p:txBody>
      </p:sp>
    </p:spTree>
    <p:extLst>
      <p:ext uri="{BB962C8B-B14F-4D97-AF65-F5344CB8AC3E}">
        <p14:creationId xmlns:p14="http://schemas.microsoft.com/office/powerpoint/2010/main" val="191719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dirty="0" smtClean="0"/>
              <a:t>Nobody exists only in one social network. We have public network and private network; we also have business network and family network. [</a:t>
            </a:r>
            <a:r>
              <a:rPr lang="zh-CN" altLang="en-US" dirty="0" smtClean="0"/>
              <a:t>慢</a:t>
            </a:r>
            <a:r>
              <a:rPr lang="en-US" dirty="0" smtClean="0"/>
              <a:t>] If you went to a bar last night, I do not think you want to share that information with your family or business networks.</a:t>
            </a:r>
          </a:p>
          <a:p>
            <a:r>
              <a:rPr lang="en-US" dirty="0" smtClean="0"/>
              <a:t>[Click] However, existing online social networks such as Facebook and Twitter are trying to lump everyone into one big social network. For such a problem, Facebook tries to solve it by allowing users to creating friend lists.</a:t>
            </a:r>
          </a:p>
          <a:p>
            <a:r>
              <a:rPr lang="en-US" dirty="0" smtClean="0"/>
              <a:t>[Click] However, the problem is far from solved. Ok, let me ask a question here: how many of you are using the Facebook lists to group all your friends? [</a:t>
            </a:r>
            <a:r>
              <a:rPr lang="zh-CN" altLang="en-US" dirty="0" smtClean="0"/>
              <a:t>手势</a:t>
            </a:r>
            <a:r>
              <a:rPr lang="en-US" dirty="0" smtClean="0"/>
              <a:t>] Please raise your hand…..</a:t>
            </a:r>
          </a:p>
          <a:p>
            <a:r>
              <a:rPr lang="en-US" dirty="0" smtClean="0"/>
              <a:t>[</a:t>
            </a:r>
            <a:r>
              <a:rPr lang="zh-CN" altLang="en-US" dirty="0" smtClean="0"/>
              <a:t>看一圈</a:t>
            </a:r>
            <a:r>
              <a:rPr lang="en-US" dirty="0" smtClean="0"/>
              <a:t>] OK, around 10(….) percent, I don’t use either.</a:t>
            </a:r>
          </a:p>
          <a:p>
            <a:r>
              <a:rPr lang="en-US" dirty="0" smtClean="0"/>
              <a:t>Actually, on Facebook, many users are trying to get around of this trouble by creating multiple accounts, which is obviously tedious for most users. </a:t>
            </a:r>
          </a:p>
          <a:p>
            <a:r>
              <a:rPr lang="en-US" dirty="0" smtClean="0"/>
              <a:t>[Click] Recently, Google launched a new project Google+ for supporting “real-life” sharing. One key feature of Google+ is to allow users to build circles of friends. However, no matter how successful Google+ will be, one critical fact that we have to face with is that users do not often take the time to create and maintain their friend list.</a:t>
            </a:r>
            <a:endParaRPr 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85</a:t>
            </a:fld>
            <a:endParaRPr lang="en-US" altLang="zh-CN"/>
          </a:p>
        </p:txBody>
      </p:sp>
    </p:spTree>
    <p:extLst>
      <p:ext uri="{BB962C8B-B14F-4D97-AF65-F5344CB8AC3E}">
        <p14:creationId xmlns:p14="http://schemas.microsoft.com/office/powerpoint/2010/main" val="746637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dirty="0" smtClean="0"/>
              <a:t>Indeed, one survey of mobile phone users in Europe shows that only 16% of users have created contact groups on their mobile phones. One reason is that users do not take the time to do it; and the other reason is that the users do not know how to circle their friends—in real life, people’s social circles is very dynamic and many circles overlap with each other. [</a:t>
            </a:r>
            <a:r>
              <a:rPr lang="zh-CN" altLang="en-US" dirty="0" smtClean="0"/>
              <a:t>慢</a:t>
            </a:r>
            <a:r>
              <a:rPr lang="en-US" dirty="0" smtClean="0"/>
              <a:t>] Your enemies of yesterday may become your friends tomorrow.</a:t>
            </a:r>
          </a:p>
          <a:p>
            <a:r>
              <a:rPr lang="en-US" dirty="0" smtClean="0"/>
              <a:t>[Click] So the fact is, our online social network is still black and white.</a:t>
            </a:r>
          </a:p>
          <a:p>
            <a:endParaRPr 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86</a:t>
            </a:fld>
            <a:endParaRPr lang="en-US" altLang="zh-CN"/>
          </a:p>
        </p:txBody>
      </p:sp>
    </p:spTree>
    <p:extLst>
      <p:ext uri="{BB962C8B-B14F-4D97-AF65-F5344CB8AC3E}">
        <p14:creationId xmlns:p14="http://schemas.microsoft.com/office/powerpoint/2010/main" val="149355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87</a:t>
            </a:fld>
            <a:endParaRPr lang="en-US" altLang="zh-CN"/>
          </a:p>
        </p:txBody>
      </p:sp>
    </p:spTree>
    <p:extLst>
      <p:ext uri="{BB962C8B-B14F-4D97-AF65-F5344CB8AC3E}">
        <p14:creationId xmlns:p14="http://schemas.microsoft.com/office/powerpoint/2010/main" val="163223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dirty="0" smtClean="0"/>
              <a:t>Let me give some concrete examples of our problem. The first example is the mobile communication network. Mobile users communicate with each other by making calls and sending text messages. [Click] What we want to do is to infer the friendship in the communication network.</a:t>
            </a:r>
            <a:endParaRPr 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88</a:t>
            </a:fld>
            <a:endParaRPr lang="en-US" altLang="zh-CN"/>
          </a:p>
        </p:txBody>
      </p:sp>
    </p:spTree>
    <p:extLst>
      <p:ext uri="{BB962C8B-B14F-4D97-AF65-F5344CB8AC3E}">
        <p14:creationId xmlns:p14="http://schemas.microsoft.com/office/powerpoint/2010/main" val="1109368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E79F43-6908-4B1A-A9AD-43D028E4EDC1}" type="slidenum">
              <a:rPr lang="en-US" altLang="zh-CN" smtClean="0"/>
              <a:pPr>
                <a:defRPr/>
              </a:pPr>
              <a:t>90</a:t>
            </a:fld>
            <a:endParaRPr lang="en-US" altLang="zh-CN"/>
          </a:p>
        </p:txBody>
      </p:sp>
    </p:spTree>
    <p:extLst>
      <p:ext uri="{BB962C8B-B14F-4D97-AF65-F5344CB8AC3E}">
        <p14:creationId xmlns:p14="http://schemas.microsoft.com/office/powerpoint/2010/main" val="208724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pPr defTabSz="914332">
              <a:defRPr/>
            </a:pPr>
            <a:r>
              <a:rPr lang="en-US" dirty="0" smtClean="0"/>
              <a:t>Now let’s give a formal definition of this problem. Basically, the input is a social network, which contains [Click] a set of users. In the social network, some relationships may be [Click] labeled, [Click] but most are not. Therefore, the input is a [Click] partially label network. [Click] In this problem, the input is a partially labeled network G, the objective is to learn a mapping function f, which can predict the relationship semantics for each relationship in the input social graph. It should be noted that, the partially-labeled property is very important. To learn a high-quality predictive model, we should not only consider the labeled information, but also the unlabeled network structure information.</a:t>
            </a:r>
          </a:p>
          <a:p>
            <a:endParaRPr lang="zh-CN" alt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91</a:t>
            </a:fld>
            <a:endParaRPr lang="en-US" altLang="zh-CN"/>
          </a:p>
        </p:txBody>
      </p:sp>
    </p:spTree>
    <p:extLst>
      <p:ext uri="{BB962C8B-B14F-4D97-AF65-F5344CB8AC3E}">
        <p14:creationId xmlns:p14="http://schemas.microsoft.com/office/powerpoint/2010/main" val="182696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6</a:t>
            </a:fld>
            <a:endParaRPr lang="en-US" altLang="zh-CN"/>
          </a:p>
        </p:txBody>
      </p:sp>
    </p:spTree>
    <p:extLst>
      <p:ext uri="{BB962C8B-B14F-4D97-AF65-F5344CB8AC3E}">
        <p14:creationId xmlns:p14="http://schemas.microsoft.com/office/powerpoint/2010/main" val="2061854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dirty="0" smtClean="0"/>
              <a:t>Now, let’s discuss about the solutions. In general, there are two ways to model the problem. The first way is to model each user as a node [Click]. And another way is to model each relationship as a node [Click]</a:t>
            </a:r>
          </a:p>
          <a:p>
            <a:r>
              <a:rPr lang="en-US" dirty="0" smtClean="0"/>
              <a:t>The first way is more intuitive, but it’s difficult to model the some correlations between different relationships. We use the second model.</a:t>
            </a:r>
          </a:p>
          <a:p>
            <a:endParaRPr lang="zh-CN" alt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92</a:t>
            </a:fld>
            <a:endParaRPr lang="en-US" altLang="zh-CN"/>
          </a:p>
        </p:txBody>
      </p:sp>
    </p:spTree>
    <p:extLst>
      <p:ext uri="{BB962C8B-B14F-4D97-AF65-F5344CB8AC3E}">
        <p14:creationId xmlns:p14="http://schemas.microsoft.com/office/powerpoint/2010/main" val="955154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smtClean="0"/>
              <a:t>Now we introduce our partially labeled pairwise factor graph model in detail. Take the mobile network as example.  The left side is input mobile social network. [Click] And the right side is the formulized model. [Click] Each relationship in the input network is mapped to a relationship node in the model. [click]</a:t>
            </a:r>
          </a:p>
          <a:p>
            <a:r>
              <a:rPr lang="en-US" dirty="0" smtClean="0"/>
              <a:t>For each relationship node, we have a corresponding latent variable y. [click] The value of latent variable indicates the type of relationship.</a:t>
            </a:r>
          </a:p>
          <a:p>
            <a:r>
              <a:rPr lang="en-US" dirty="0" smtClean="0"/>
              <a:t>In this model, we define three different factors.</a:t>
            </a:r>
          </a:p>
          <a:p>
            <a:r>
              <a:rPr lang="en-US" dirty="0" smtClean="0"/>
              <a:t>The first factor is attribute factor. For each relationship, there may exist some user-specific/link-specific attributes which can reflect the relationship type.</a:t>
            </a:r>
          </a:p>
          <a:p>
            <a:r>
              <a:rPr lang="en-US" dirty="0" smtClean="0"/>
              <a:t>For example:</a:t>
            </a:r>
          </a:p>
          <a:p>
            <a:r>
              <a:rPr lang="en-US" dirty="0" smtClean="0"/>
              <a:t>   How frequently two users make call to each other? </a:t>
            </a:r>
          </a:p>
          <a:p>
            <a:r>
              <a:rPr lang="en-US" dirty="0" smtClean="0"/>
              <a:t>These features are added in to the model as "attribute factors.“</a:t>
            </a:r>
          </a:p>
          <a:p>
            <a:r>
              <a:rPr lang="en-US" dirty="0" smtClean="0"/>
              <a:t>The second factor is correlation factor. Different relationships may have some correlations. Let's image such a situation, user Bob makes call to Alice immediately after the call to Carl. Then, the relationship between Bob and Alice, and the relationship between Bob and Carl, are very likely to be the same.</a:t>
            </a:r>
          </a:p>
          <a:p>
            <a:r>
              <a:rPr lang="en-US" dirty="0" smtClean="0"/>
              <a:t>[Click]</a:t>
            </a:r>
          </a:p>
          <a:p>
            <a:r>
              <a:rPr lang="en-US" dirty="0" smtClean="0"/>
              <a:t>The third factor is constraint factor. There also may exist some common knowledge that can help us to infer the relationship types.</a:t>
            </a:r>
          </a:p>
          <a:p>
            <a:r>
              <a:rPr lang="en-US" dirty="0" smtClean="0"/>
              <a:t>[Click]</a:t>
            </a:r>
          </a:p>
          <a:p>
            <a:r>
              <a:rPr lang="en-US" dirty="0" smtClean="0"/>
              <a:t>Finally, this model is a partially labeled model. Some of the nodes are labeled and some are not. </a:t>
            </a:r>
          </a:p>
          <a:p>
            <a:r>
              <a:rPr lang="en-US" dirty="0" smtClean="0"/>
              <a:t>[Click]</a:t>
            </a:r>
          </a:p>
          <a:p>
            <a:r>
              <a:rPr lang="en-US" dirty="0" smtClean="0"/>
              <a:t>Based on this model, The problem is cast as, for each relationship, identify which type has the highest probability.</a:t>
            </a:r>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0FADB17D-DD6F-4237-8AC3-0F37A434A05F}" type="slidenum">
              <a:rPr lang="en-US" altLang="zh-CN" smtClean="0"/>
              <a:pPr>
                <a:defRPr/>
              </a:pPr>
              <a:t>93</a:t>
            </a:fld>
            <a:endParaRPr lang="en-US" altLang="zh-CN"/>
          </a:p>
        </p:txBody>
      </p:sp>
    </p:spTree>
    <p:extLst>
      <p:ext uri="{BB962C8B-B14F-4D97-AF65-F5344CB8AC3E}">
        <p14:creationId xmlns:p14="http://schemas.microsoft.com/office/powerpoint/2010/main" val="871693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ADB17D-DD6F-4237-8AC3-0F37A434A05F}" type="slidenum">
              <a:rPr lang="en-US" altLang="zh-CN" smtClean="0"/>
              <a:pPr>
                <a:defRPr/>
              </a:pPr>
              <a:t>94</a:t>
            </a:fld>
            <a:endParaRPr lang="en-US" altLang="zh-CN"/>
          </a:p>
        </p:txBody>
      </p:sp>
    </p:spTree>
    <p:extLst>
      <p:ext uri="{BB962C8B-B14F-4D97-AF65-F5344CB8AC3E}">
        <p14:creationId xmlns:p14="http://schemas.microsoft.com/office/powerpoint/2010/main" val="684395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dirty="0" smtClean="0"/>
              <a:t>//</a:t>
            </a:r>
            <a:r>
              <a:rPr lang="zh-CN" altLang="en-US" dirty="0" smtClean="0"/>
              <a:t>算法方块放大</a:t>
            </a:r>
            <a:endParaRPr lang="en-US" dirty="0" smtClean="0"/>
          </a:p>
          <a:p>
            <a:endParaRPr lang="en-US" dirty="0" smtClean="0"/>
          </a:p>
          <a:p>
            <a:r>
              <a:rPr lang="en-US" dirty="0" smtClean="0"/>
              <a:t>Learning</a:t>
            </a:r>
            <a:r>
              <a:rPr lang="en-US" baseline="0" dirty="0" smtClean="0"/>
              <a:t> the model, is to estimate a parameter configuration \theta, so that the log-likelihood of observation information are maximized. </a:t>
            </a:r>
          </a:p>
          <a:p>
            <a:endParaRPr lang="en-US" baseline="0" dirty="0" smtClean="0"/>
          </a:p>
          <a:p>
            <a:r>
              <a:rPr lang="en-US" baseline="0" dirty="0" smtClean="0"/>
              <a:t>[Click]</a:t>
            </a:r>
          </a:p>
          <a:p>
            <a:r>
              <a:rPr lang="en-US" baseline="0" dirty="0" smtClean="0"/>
              <a:t>Therefore, we use gradient decent method to estimate the parameters.</a:t>
            </a:r>
          </a:p>
          <a:p>
            <a:endParaRPr lang="en-US" baseline="0" dirty="0" smtClean="0"/>
          </a:p>
          <a:p>
            <a:r>
              <a:rPr lang="en-US" baseline="0" dirty="0" smtClean="0"/>
              <a:t>[Click]</a:t>
            </a:r>
          </a:p>
          <a:p>
            <a:r>
              <a:rPr lang="en-US" baseline="0" dirty="0" smtClean="0"/>
              <a:t> And use loopy belief propagation to compute the gradient vector.</a:t>
            </a:r>
          </a:p>
          <a:p>
            <a:endParaRPr lang="en-US" baseline="0" dirty="0" smtClean="0"/>
          </a:p>
          <a:p>
            <a:endParaRPr lang="en-US" baseline="0" dirty="0" smtClean="0"/>
          </a:p>
          <a:p>
            <a:endParaRPr lang="en-US" baseline="0" dirty="0" smtClean="0"/>
          </a:p>
          <a:p>
            <a:r>
              <a:rPr lang="en-US" baseline="0" dirty="0" smtClean="0"/>
              <a:t>核心要说  说清楚 Partially Labeled 的计算方式，  </a:t>
            </a:r>
            <a:r>
              <a:rPr lang="en-US" baseline="0" dirty="0" err="1" smtClean="0"/>
              <a:t>Run两次</a:t>
            </a:r>
            <a:r>
              <a:rPr lang="en-US" baseline="0" dirty="0" smtClean="0"/>
              <a:t> LBP。</a:t>
            </a:r>
          </a:p>
          <a:p>
            <a:endParaRPr lang="en-US" baseline="0" dirty="0" smtClean="0"/>
          </a:p>
          <a:p>
            <a:endParaRPr lang="en-US" baseline="0" dirty="0" smtClean="0"/>
          </a:p>
          <a:p>
            <a:endParaRPr lang="en-US" dirty="0"/>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95</a:t>
            </a:fld>
            <a:endParaRPr lang="en-US" altLang="zh-CN"/>
          </a:p>
        </p:txBody>
      </p:sp>
    </p:spTree>
    <p:extLst>
      <p:ext uri="{BB962C8B-B14F-4D97-AF65-F5344CB8AC3E}">
        <p14:creationId xmlns:p14="http://schemas.microsoft.com/office/powerpoint/2010/main" val="931747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r>
              <a:rPr lang="en-US" altLang="zh-CN" dirty="0" smtClean="0"/>
              <a:t>social balance theory suggests that people in a social network are incline to form into a balanced</a:t>
            </a:r>
          </a:p>
          <a:p>
            <a:r>
              <a:rPr lang="en-US" altLang="zh-CN" dirty="0" smtClean="0"/>
              <a:t>network structure.</a:t>
            </a:r>
          </a:p>
          <a:p>
            <a:endParaRPr lang="en-US" altLang="zh-CN" dirty="0" smtClean="0"/>
          </a:p>
          <a:p>
            <a:r>
              <a:rPr lang="en-US" altLang="zh-CN" dirty="0" smtClean="0"/>
              <a:t>The phrase </a:t>
            </a:r>
            <a:r>
              <a:rPr lang="en-US" altLang="zh-CN" b="1" dirty="0" smtClean="0"/>
              <a:t>the enemy of my enemy is my friend</a:t>
            </a:r>
            <a:r>
              <a:rPr lang="en-US" altLang="zh-CN" dirty="0" smtClean="0"/>
              <a:t> is a </a:t>
            </a:r>
            <a:r>
              <a:rPr lang="en-US" altLang="zh-CN" dirty="0" smtClean="0">
                <a:hlinkClick r:id="rId3" tooltip="Proverb"/>
              </a:rPr>
              <a:t>proverb</a:t>
            </a:r>
            <a:r>
              <a:rPr lang="en-US" altLang="zh-CN" dirty="0" smtClean="0"/>
              <a:t> that advances the concept that someone who is the enemy of your enemy is therefore your friend.</a:t>
            </a:r>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98</a:t>
            </a:fld>
            <a:endParaRPr lang="en-US" altLang="zh-CN"/>
          </a:p>
        </p:txBody>
      </p:sp>
    </p:spTree>
    <p:extLst>
      <p:ext uri="{BB962C8B-B14F-4D97-AF65-F5344CB8AC3E}">
        <p14:creationId xmlns:p14="http://schemas.microsoft.com/office/powerpoint/2010/main" val="1075085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r>
              <a:rPr lang="en-US" altLang="zh-CN" dirty="0" smtClean="0"/>
              <a:t>The structural hole theory is an important extension of social network theory. Structural holes [1] in a social network indicate those people who can broker connections between otherwise disconnected sub networks. </a:t>
            </a:r>
          </a:p>
          <a:p>
            <a:endParaRPr lang="en-US" altLang="zh-CN" dirty="0" smtClean="0"/>
          </a:p>
          <a:p>
            <a:pPr defTabSz="914332">
              <a:defRPr/>
            </a:pPr>
            <a:r>
              <a:rPr lang="en-US" altLang="zh-CN" dirty="0" smtClean="0"/>
              <a:t>Users are more likely (+70%) to have the same type of relationship with structural hole nodes.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99</a:t>
            </a:fld>
            <a:endParaRPr lang="en-US" altLang="zh-CN"/>
          </a:p>
        </p:txBody>
      </p:sp>
    </p:spTree>
    <p:extLst>
      <p:ext uri="{BB962C8B-B14F-4D97-AF65-F5344CB8AC3E}">
        <p14:creationId xmlns:p14="http://schemas.microsoft.com/office/powerpoint/2010/main" val="530137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defTabSz="914332">
              <a:defRPr/>
            </a:pPr>
            <a:r>
              <a:rPr lang="en-US" altLang="zh-CN" dirty="0" smtClean="0"/>
              <a:t>early 99% of Triads in The three networks satisfy the social status theory, and they share a similar distribution on the five frequent forms of triads.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100</a:t>
            </a:fld>
            <a:endParaRPr lang="en-US" altLang="zh-CN"/>
          </a:p>
        </p:txBody>
      </p:sp>
    </p:spTree>
    <p:extLst>
      <p:ext uri="{BB962C8B-B14F-4D97-AF65-F5344CB8AC3E}">
        <p14:creationId xmlns:p14="http://schemas.microsoft.com/office/powerpoint/2010/main" val="208162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defTabSz="914332">
              <a:defRPr/>
            </a:pPr>
            <a:r>
              <a:rPr lang="en-US" altLang="zh-CN" dirty="0" smtClean="0"/>
              <a:t>Opinion leaders are more likely to have a higher social-status than ordinary users.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101</a:t>
            </a:fld>
            <a:endParaRPr lang="en-US" altLang="zh-CN"/>
          </a:p>
        </p:txBody>
      </p:sp>
    </p:spTree>
    <p:extLst>
      <p:ext uri="{BB962C8B-B14F-4D97-AF65-F5344CB8AC3E}">
        <p14:creationId xmlns:p14="http://schemas.microsoft.com/office/powerpoint/2010/main" val="156780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AB88595-F563-40A9-8D26-AA67C4C95710}" type="slidenum">
              <a:rPr lang="en-US" altLang="zh-CN">
                <a:ea typeface="宋体" charset="-122"/>
              </a:rPr>
              <a:pPr/>
              <a:t>108</a:t>
            </a:fld>
            <a:endParaRPr lang="en-US" altLang="zh-CN">
              <a:ea typeface="宋体" charset="-122"/>
            </a:endParaRPr>
          </a:p>
        </p:txBody>
      </p:sp>
      <p:sp>
        <p:nvSpPr>
          <p:cNvPr id="31747" name="Rectangle 2"/>
          <p:cNvSpPr>
            <a:spLocks noGrp="1" noRot="1" noChangeAspect="1" noChangeArrowheads="1" noTextEdit="1"/>
          </p:cNvSpPr>
          <p:nvPr>
            <p:ph type="sldImg"/>
          </p:nvPr>
        </p:nvSpPr>
        <p:spPr>
          <a:xfrm>
            <a:off x="917575" y="744538"/>
            <a:ext cx="4962525" cy="3722687"/>
          </a:xfrm>
          <a:ln/>
        </p:spPr>
      </p:sp>
      <p:sp>
        <p:nvSpPr>
          <p:cNvPr id="31748" name="Rectangle 3"/>
          <p:cNvSpPr>
            <a:spLocks noGrp="1" noChangeArrowheads="1"/>
          </p:cNvSpPr>
          <p:nvPr>
            <p:ph type="body" idx="1"/>
          </p:nvPr>
        </p:nvSpPr>
        <p:spPr>
          <a:noFill/>
          <a:ln/>
        </p:spPr>
        <p:txBody>
          <a:bodyPr/>
          <a:lstStyle/>
          <a:p>
            <a:pPr eaLnBrk="1" hangingPunct="1"/>
            <a:r>
              <a:rPr lang="en-US" altLang="zh-CN" smtClean="0">
                <a:ea typeface="宋体" charset="-122"/>
              </a:rPr>
              <a:t>Here is an example on Twitter, one morning, you add 4 new followers : Ladygaga, Weiyu(Shen), Bangsheng and Liwen.</a:t>
            </a:r>
          </a:p>
          <a:p>
            <a:pPr eaLnBrk="1" hangingPunct="1"/>
            <a:r>
              <a:rPr lang="en-US" altLang="zh-CN" smtClean="0">
                <a:ea typeface="宋体" charset="-122"/>
              </a:rPr>
              <a:t>Do you think they will follow you back? The answer is only No, but also Yes sometimes.</a:t>
            </a:r>
          </a:p>
          <a:p>
            <a:pPr eaLnBrk="1" hangingPunct="1"/>
            <a:r>
              <a:rPr lang="en-US" altLang="zh-CN" smtClean="0">
                <a:ea typeface="宋体" charset="-122"/>
              </a:rPr>
              <a:t>What we did is to try to build a learning framework to compute the probability of follow-backs.</a:t>
            </a:r>
          </a:p>
          <a:p>
            <a:pPr eaLnBrk="1" hangingPunct="1"/>
            <a:endParaRPr lang="en-US" altLang="zh-CN" smtClean="0">
              <a:ea typeface="宋体" charset="-122"/>
            </a:endParaRPr>
          </a:p>
          <a:p>
            <a:pPr eaLnBrk="1" hangingPunct="1"/>
            <a:r>
              <a:rPr lang="en-US" altLang="zh-CN" smtClean="0">
                <a:ea typeface="宋体" charset="-122"/>
              </a:rPr>
              <a:t>In this example, for Ladygaga, the probability is 1, because she use tools to do follow-back automatically.</a:t>
            </a:r>
          </a:p>
          <a:p>
            <a:pPr eaLnBrk="1" hangingPunct="1"/>
            <a:r>
              <a:rPr lang="en-US" altLang="zh-CN" smtClean="0">
                <a:ea typeface="宋体" charset="-122"/>
              </a:rPr>
              <a:t>And, someone’s follow-back probability is really low, and others’ share different probabilities.</a:t>
            </a:r>
          </a:p>
        </p:txBody>
      </p:sp>
    </p:spTree>
    <p:extLst>
      <p:ext uri="{BB962C8B-B14F-4D97-AF65-F5344CB8AC3E}">
        <p14:creationId xmlns:p14="http://schemas.microsoft.com/office/powerpoint/2010/main" val="1491258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0FAEE6-A826-44BE-B3C1-A3D47F006FCF}" type="slidenum">
              <a:rPr lang="en-US" altLang="zh-CN">
                <a:ea typeface="宋体" charset="-122"/>
              </a:rPr>
              <a:pPr/>
              <a:t>109</a:t>
            </a:fld>
            <a:endParaRPr lang="en-US" altLang="zh-CN">
              <a:ea typeface="宋体" charset="-122"/>
            </a:endParaRPr>
          </a:p>
        </p:txBody>
      </p:sp>
      <p:sp>
        <p:nvSpPr>
          <p:cNvPr id="43011" name="Rectangle 2"/>
          <p:cNvSpPr>
            <a:spLocks noGrp="1" noRot="1" noChangeAspect="1" noChangeArrowheads="1" noTextEdit="1"/>
          </p:cNvSpPr>
          <p:nvPr>
            <p:ph type="sldImg"/>
          </p:nvPr>
        </p:nvSpPr>
        <p:spPr>
          <a:xfrm>
            <a:off x="917575" y="744538"/>
            <a:ext cx="4962525" cy="3722687"/>
          </a:xfrm>
          <a:ln/>
        </p:spPr>
      </p:sp>
      <p:sp>
        <p:nvSpPr>
          <p:cNvPr id="43012" name="Rectangle 3"/>
          <p:cNvSpPr>
            <a:spLocks noGrp="1" noChangeArrowheads="1"/>
          </p:cNvSpPr>
          <p:nvPr>
            <p:ph type="body" idx="1"/>
          </p:nvPr>
        </p:nvSpPr>
        <p:spPr>
          <a:noFill/>
          <a:ln/>
        </p:spPr>
        <p:txBody>
          <a:bodyPr/>
          <a:lstStyle/>
          <a:p>
            <a:pPr eaLnBrk="1" hangingPunct="1">
              <a:lnSpc>
                <a:spcPct val="80000"/>
              </a:lnSpc>
            </a:pPr>
            <a:r>
              <a:rPr lang="en-US" altLang="zh-CN" sz="800">
                <a:ea typeface="宋体" charset="-122"/>
              </a:rPr>
              <a:t>We first describe some high-level investigation of how different factors influence the formation of follow-back relationships, because the motivation of our work is to find the underlying factors and their influence to this task.</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We study the following factors.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Geographic distance, do users have a higher probability to follow each other when they are located in the same region?</a:t>
            </a:r>
          </a:p>
          <a:p>
            <a:pPr eaLnBrk="1" hangingPunct="1">
              <a:lnSpc>
                <a:spcPct val="80000"/>
              </a:lnSpc>
            </a:pPr>
            <a:r>
              <a:rPr lang="en-US" altLang="zh-CN" sz="800">
                <a:ea typeface="宋体" charset="-122"/>
              </a:rPr>
              <a:t>Firstly, the geographic distance is already not a factor to stop users from developing a reciprocal relationship, because the probabilities of follow-back for different distance are almost the same..But, acorrding to the average number of reciprocal relationships between users from the same time zone is about 50 times higher than others.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Homophily, the principle of homophily suggests that users with similar characteristics tend to associate with each other.</a:t>
            </a:r>
          </a:p>
          <a:p>
            <a:pPr eaLnBrk="1" hangingPunct="1">
              <a:lnSpc>
                <a:spcPct val="80000"/>
              </a:lnSpc>
            </a:pPr>
            <a:r>
              <a:rPr lang="en-US" altLang="zh-CN" sz="800">
                <a:ea typeface="宋体" charset="-122"/>
              </a:rPr>
              <a:t>The left figure clearly shows that the probability of two users following back each other when they share commone nieghbors is much higher than usual.</a:t>
            </a:r>
          </a:p>
          <a:p>
            <a:pPr eaLnBrk="1" hangingPunct="1">
              <a:lnSpc>
                <a:spcPct val="80000"/>
              </a:lnSpc>
            </a:pPr>
            <a:r>
              <a:rPr lang="en-US" altLang="zh-CN" sz="800">
                <a:ea typeface="宋体" charset="-122"/>
              </a:rPr>
              <a:t>The right figure shows that, elite users have a much stronger tendency to follow each other : more precisely, the follow-back probability between elite users is 8 times higher than ordinary uers. The (alpha, beta) algorithm seems able to better distinguish elite users from ordinary users in our problem setting, because it also considers the community structure among elite users.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On Twitter, besides the explicit network with following links, there are also some implcit network structure that can be induced from the textural information. When users A and B retweet or reply each other’s tweet, the likelihood of their following back each other is 3 times higher than chance. Another intesresting phenomenon is that, compared with replying someone’s tweet, retweeting (forwarding) her tweet seems to be more helpful (15% vs 9%)</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Now, we connect our work to a basic social theory, structural balance theory. We examine how the Twitter network satisfy the structural balance property.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The network of two-way relationships on Twitter is balanced (88%), while the network of one-way relationships is not (only 29%).</a:t>
            </a:r>
          </a:p>
          <a:p>
            <a:pPr eaLnBrk="1" hangingPunct="1">
              <a:lnSpc>
                <a:spcPct val="80000"/>
              </a:lnSpc>
            </a:pPr>
            <a:endParaRPr lang="en-US" altLang="zh-CN" sz="800">
              <a:ea typeface="宋体" charset="-122"/>
            </a:endParaRPr>
          </a:p>
        </p:txBody>
      </p:sp>
    </p:spTree>
    <p:extLst>
      <p:ext uri="{BB962C8B-B14F-4D97-AF65-F5344CB8AC3E}">
        <p14:creationId xmlns:p14="http://schemas.microsoft.com/office/powerpoint/2010/main" val="102670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919163" y="744538"/>
            <a:ext cx="4962525" cy="3722687"/>
          </a:xfrm>
          <a:ln/>
        </p:spPr>
      </p:sp>
      <p:sp>
        <p:nvSpPr>
          <p:cNvPr id="53251" name="备注占位符 2"/>
          <p:cNvSpPr>
            <a:spLocks noGrp="1"/>
          </p:cNvSpPr>
          <p:nvPr>
            <p:ph type="body" idx="1"/>
          </p:nvPr>
        </p:nvSpPr>
        <p:spPr>
          <a:noFill/>
          <a:ln/>
        </p:spPr>
        <p:txBody>
          <a:bodyPr/>
          <a:lstStyle/>
          <a:p>
            <a:endParaRPr lang="zh-CN" altLang="en-US" dirty="0" smtClean="0"/>
          </a:p>
        </p:txBody>
      </p:sp>
      <p:sp>
        <p:nvSpPr>
          <p:cNvPr id="53252" name="灯片编号占位符 3"/>
          <p:cNvSpPr>
            <a:spLocks noGrp="1"/>
          </p:cNvSpPr>
          <p:nvPr>
            <p:ph type="sldNum" sz="quarter" idx="5"/>
          </p:nvPr>
        </p:nvSpPr>
        <p:spPr>
          <a:noFill/>
        </p:spPr>
        <p:txBody>
          <a:bodyPr/>
          <a:lstStyle/>
          <a:p>
            <a:fld id="{0678403E-EE21-431A-8A13-C3AD46AC0407}" type="slidenum">
              <a:rPr lang="en-US" altLang="zh-CN" smtClean="0"/>
              <a:pPr/>
              <a:t>7</a:t>
            </a:fld>
            <a:endParaRPr lang="en-US" altLang="zh-CN" smtClean="0"/>
          </a:p>
        </p:txBody>
      </p:sp>
    </p:spTree>
    <p:extLst>
      <p:ext uri="{BB962C8B-B14F-4D97-AF65-F5344CB8AC3E}">
        <p14:creationId xmlns:p14="http://schemas.microsoft.com/office/powerpoint/2010/main" val="698710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0FAEE6-A826-44BE-B3C1-A3D47F006FCF}" type="slidenum">
              <a:rPr lang="en-US" altLang="zh-CN">
                <a:ea typeface="宋体" charset="-122"/>
              </a:rPr>
              <a:pPr/>
              <a:t>110</a:t>
            </a:fld>
            <a:endParaRPr lang="en-US" altLang="zh-CN">
              <a:ea typeface="宋体" charset="-122"/>
            </a:endParaRPr>
          </a:p>
        </p:txBody>
      </p:sp>
      <p:sp>
        <p:nvSpPr>
          <p:cNvPr id="43011" name="Rectangle 2"/>
          <p:cNvSpPr>
            <a:spLocks noGrp="1" noRot="1" noChangeAspect="1" noChangeArrowheads="1" noTextEdit="1"/>
          </p:cNvSpPr>
          <p:nvPr>
            <p:ph type="sldImg"/>
          </p:nvPr>
        </p:nvSpPr>
        <p:spPr>
          <a:xfrm>
            <a:off x="917575" y="744538"/>
            <a:ext cx="4962525" cy="3722687"/>
          </a:xfrm>
          <a:ln/>
        </p:spPr>
      </p:sp>
      <p:sp>
        <p:nvSpPr>
          <p:cNvPr id="43012" name="Rectangle 3"/>
          <p:cNvSpPr>
            <a:spLocks noGrp="1" noChangeArrowheads="1"/>
          </p:cNvSpPr>
          <p:nvPr>
            <p:ph type="body" idx="1"/>
          </p:nvPr>
        </p:nvSpPr>
        <p:spPr>
          <a:noFill/>
          <a:ln/>
        </p:spPr>
        <p:txBody>
          <a:bodyPr/>
          <a:lstStyle/>
          <a:p>
            <a:pPr eaLnBrk="1" hangingPunct="1">
              <a:lnSpc>
                <a:spcPct val="80000"/>
              </a:lnSpc>
            </a:pPr>
            <a:r>
              <a:rPr lang="en-US" altLang="zh-CN" sz="800">
                <a:ea typeface="宋体" charset="-122"/>
              </a:rPr>
              <a:t>We first describe some high-level investigation of how different factors influence the formation of follow-back relationships, because the motivation of our work is to find the underlying factors and their influence to this task.</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We study the following factors.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Geographic distance, do users have a higher probability to follow each other when they are located in the same region?</a:t>
            </a:r>
          </a:p>
          <a:p>
            <a:pPr eaLnBrk="1" hangingPunct="1">
              <a:lnSpc>
                <a:spcPct val="80000"/>
              </a:lnSpc>
            </a:pPr>
            <a:r>
              <a:rPr lang="en-US" altLang="zh-CN" sz="800">
                <a:ea typeface="宋体" charset="-122"/>
              </a:rPr>
              <a:t>Firstly, the geographic distance is already not a factor to stop users from developing a reciprocal relationship, because the probabilities of follow-back for different distance are almost the same..But, acorrding to the average number of reciprocal relationships between users from the same time zone is about 50 times higher than others.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Homophily, the principle of homophily suggests that users with similar characteristics tend to associate with each other.</a:t>
            </a:r>
          </a:p>
          <a:p>
            <a:pPr eaLnBrk="1" hangingPunct="1">
              <a:lnSpc>
                <a:spcPct val="80000"/>
              </a:lnSpc>
            </a:pPr>
            <a:r>
              <a:rPr lang="en-US" altLang="zh-CN" sz="800">
                <a:ea typeface="宋体" charset="-122"/>
              </a:rPr>
              <a:t>The left figure clearly shows that the probability of two users following back each other when they share commone nieghbors is much higher than usual.</a:t>
            </a:r>
          </a:p>
          <a:p>
            <a:pPr eaLnBrk="1" hangingPunct="1">
              <a:lnSpc>
                <a:spcPct val="80000"/>
              </a:lnSpc>
            </a:pPr>
            <a:r>
              <a:rPr lang="en-US" altLang="zh-CN" sz="800">
                <a:ea typeface="宋体" charset="-122"/>
              </a:rPr>
              <a:t>The right figure shows that, elite users have a much stronger tendency to follow each other : more precisely, the follow-back probability between elite users is 8 times higher than ordinary uers. The (alpha, beta) algorithm seems able to better distinguish elite users from ordinary users in our problem setting, because it also considers the community structure among elite users.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On Twitter, besides the explicit network with following links, there are also some implcit network structure that can be induced from the textural information. When users A and B retweet or reply each other’s tweet, the likelihood of their following back each other is 3 times higher than chance. Another intesresting phenomenon is that, compared with replying someone’s tweet, retweeting (forwarding) her tweet seems to be more helpful (15% vs 9%)</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Now, we connect our work to a basic social theory, structural balance theory. We examine how the Twitter network satisfy the structural balance property.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The network of two-way relationships on Twitter is balanced (88%), while the network of one-way relationships is not (only 29%).</a:t>
            </a:r>
          </a:p>
          <a:p>
            <a:pPr eaLnBrk="1" hangingPunct="1">
              <a:lnSpc>
                <a:spcPct val="80000"/>
              </a:lnSpc>
            </a:pPr>
            <a:endParaRPr lang="en-US" altLang="zh-CN" sz="800">
              <a:ea typeface="宋体" charset="-122"/>
            </a:endParaRPr>
          </a:p>
        </p:txBody>
      </p:sp>
    </p:spTree>
    <p:extLst>
      <p:ext uri="{BB962C8B-B14F-4D97-AF65-F5344CB8AC3E}">
        <p14:creationId xmlns:p14="http://schemas.microsoft.com/office/powerpoint/2010/main" val="7618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0FAEE6-A826-44BE-B3C1-A3D47F006FCF}" type="slidenum">
              <a:rPr lang="en-US" altLang="zh-CN">
                <a:ea typeface="宋体" charset="-122"/>
              </a:rPr>
              <a:pPr/>
              <a:t>111</a:t>
            </a:fld>
            <a:endParaRPr lang="en-US" altLang="zh-CN">
              <a:ea typeface="宋体" charset="-122"/>
            </a:endParaRPr>
          </a:p>
        </p:txBody>
      </p:sp>
      <p:sp>
        <p:nvSpPr>
          <p:cNvPr id="43011" name="Rectangle 2"/>
          <p:cNvSpPr>
            <a:spLocks noGrp="1" noRot="1" noChangeAspect="1" noChangeArrowheads="1" noTextEdit="1"/>
          </p:cNvSpPr>
          <p:nvPr>
            <p:ph type="sldImg"/>
          </p:nvPr>
        </p:nvSpPr>
        <p:spPr>
          <a:xfrm>
            <a:off x="917575" y="744538"/>
            <a:ext cx="4962525" cy="3722687"/>
          </a:xfrm>
          <a:ln/>
        </p:spPr>
      </p:sp>
      <p:sp>
        <p:nvSpPr>
          <p:cNvPr id="43012" name="Rectangle 3"/>
          <p:cNvSpPr>
            <a:spLocks noGrp="1" noChangeArrowheads="1"/>
          </p:cNvSpPr>
          <p:nvPr>
            <p:ph type="body" idx="1"/>
          </p:nvPr>
        </p:nvSpPr>
        <p:spPr>
          <a:noFill/>
          <a:ln/>
        </p:spPr>
        <p:txBody>
          <a:bodyPr/>
          <a:lstStyle/>
          <a:p>
            <a:pPr eaLnBrk="1" hangingPunct="1">
              <a:lnSpc>
                <a:spcPct val="80000"/>
              </a:lnSpc>
            </a:pPr>
            <a:r>
              <a:rPr lang="en-US" altLang="zh-CN" sz="800">
                <a:ea typeface="宋体" charset="-122"/>
              </a:rPr>
              <a:t>We first describe some high-level investigation of how different factors influence the formation of follow-back relationships, because the motivation of our work is to find the underlying factors and their influence to this task.</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We study the following factors.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Geographic distance, do users have a higher probability to follow each other when they are located in the same region?</a:t>
            </a:r>
          </a:p>
          <a:p>
            <a:pPr eaLnBrk="1" hangingPunct="1">
              <a:lnSpc>
                <a:spcPct val="80000"/>
              </a:lnSpc>
            </a:pPr>
            <a:r>
              <a:rPr lang="en-US" altLang="zh-CN" sz="800">
                <a:ea typeface="宋体" charset="-122"/>
              </a:rPr>
              <a:t>Firstly, the geographic distance is already not a factor to stop users from developing a reciprocal relationship, because the probabilities of follow-back for different distance are almost the same..But, acorrding to the average number of reciprocal relationships between users from the same time zone is about 50 times higher than others.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Homophily, the principle of homophily suggests that users with similar characteristics tend to associate with each other.</a:t>
            </a:r>
          </a:p>
          <a:p>
            <a:pPr eaLnBrk="1" hangingPunct="1">
              <a:lnSpc>
                <a:spcPct val="80000"/>
              </a:lnSpc>
            </a:pPr>
            <a:r>
              <a:rPr lang="en-US" altLang="zh-CN" sz="800">
                <a:ea typeface="宋体" charset="-122"/>
              </a:rPr>
              <a:t>The left figure clearly shows that the probability of two users following back each other when they share commone nieghbors is much higher than usual.</a:t>
            </a:r>
          </a:p>
          <a:p>
            <a:pPr eaLnBrk="1" hangingPunct="1">
              <a:lnSpc>
                <a:spcPct val="80000"/>
              </a:lnSpc>
            </a:pPr>
            <a:r>
              <a:rPr lang="en-US" altLang="zh-CN" sz="800">
                <a:ea typeface="宋体" charset="-122"/>
              </a:rPr>
              <a:t>The right figure shows that, elite users have a much stronger tendency to follow each other : more precisely, the follow-back probability between elite users is 8 times higher than ordinary uers. The (alpha, beta) algorithm seems able to better distinguish elite users from ordinary users in our problem setting, because it also considers the community structure among elite users.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On Twitter, besides the explicit network with following links, there are also some implcit network structure that can be induced from the textural information. When users A and B retweet or reply each other’s tweet, the likelihood of their following back each other is 3 times higher than chance. Another intesresting phenomenon is that, compared with replying someone’s tweet, retweeting (forwarding) her tweet seems to be more helpful (15% vs 9%)</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Now, we connect our work to a basic social theory, structural balance theory. We examine how the Twitter network satisfy the structural balance property.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The network of two-way relationships on Twitter is balanced (88%), while the network of one-way relationships is not (only 29%).</a:t>
            </a:r>
          </a:p>
          <a:p>
            <a:pPr eaLnBrk="1" hangingPunct="1">
              <a:lnSpc>
                <a:spcPct val="80000"/>
              </a:lnSpc>
            </a:pPr>
            <a:endParaRPr lang="en-US" altLang="zh-CN" sz="800">
              <a:ea typeface="宋体" charset="-122"/>
            </a:endParaRPr>
          </a:p>
        </p:txBody>
      </p:sp>
    </p:spTree>
    <p:extLst>
      <p:ext uri="{BB962C8B-B14F-4D97-AF65-F5344CB8AC3E}">
        <p14:creationId xmlns:p14="http://schemas.microsoft.com/office/powerpoint/2010/main" val="1011841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0FAEE6-A826-44BE-B3C1-A3D47F006FCF}" type="slidenum">
              <a:rPr lang="en-US" altLang="zh-CN">
                <a:ea typeface="宋体" charset="-122"/>
              </a:rPr>
              <a:pPr/>
              <a:t>112</a:t>
            </a:fld>
            <a:endParaRPr lang="en-US" altLang="zh-CN">
              <a:ea typeface="宋体" charset="-122"/>
            </a:endParaRPr>
          </a:p>
        </p:txBody>
      </p:sp>
      <p:sp>
        <p:nvSpPr>
          <p:cNvPr id="43011" name="Rectangle 2"/>
          <p:cNvSpPr>
            <a:spLocks noGrp="1" noRot="1" noChangeAspect="1" noChangeArrowheads="1" noTextEdit="1"/>
          </p:cNvSpPr>
          <p:nvPr>
            <p:ph type="sldImg"/>
          </p:nvPr>
        </p:nvSpPr>
        <p:spPr>
          <a:xfrm>
            <a:off x="917575" y="744538"/>
            <a:ext cx="4962525" cy="3722687"/>
          </a:xfrm>
          <a:ln/>
        </p:spPr>
      </p:sp>
      <p:sp>
        <p:nvSpPr>
          <p:cNvPr id="43012" name="Rectangle 3"/>
          <p:cNvSpPr>
            <a:spLocks noGrp="1" noChangeArrowheads="1"/>
          </p:cNvSpPr>
          <p:nvPr>
            <p:ph type="body" idx="1"/>
          </p:nvPr>
        </p:nvSpPr>
        <p:spPr>
          <a:noFill/>
          <a:ln/>
        </p:spPr>
        <p:txBody>
          <a:bodyPr/>
          <a:lstStyle/>
          <a:p>
            <a:pPr eaLnBrk="1" hangingPunct="1">
              <a:lnSpc>
                <a:spcPct val="80000"/>
              </a:lnSpc>
            </a:pPr>
            <a:r>
              <a:rPr lang="en-US" altLang="zh-CN" sz="800">
                <a:ea typeface="宋体" charset="-122"/>
              </a:rPr>
              <a:t>We first describe some high-level investigation of how different factors influence the formation of follow-back relationships, because the motivation of our work is to find the underlying factors and their influence to this task.</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We study the following factors.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Geographic distance, do users have a higher probability to follow each other when they are located in the same region?</a:t>
            </a:r>
          </a:p>
          <a:p>
            <a:pPr eaLnBrk="1" hangingPunct="1">
              <a:lnSpc>
                <a:spcPct val="80000"/>
              </a:lnSpc>
            </a:pPr>
            <a:r>
              <a:rPr lang="en-US" altLang="zh-CN" sz="800">
                <a:ea typeface="宋体" charset="-122"/>
              </a:rPr>
              <a:t>Firstly, the geographic distance is already not a factor to stop users from developing a reciprocal relationship, because the probabilities of follow-back for different distance are almost the same..But, acorrding to the average number of reciprocal relationships between users from the same time zone is about 50 times higher than others.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Homophily, the principle of homophily suggests that users with similar characteristics tend to associate with each other.</a:t>
            </a:r>
          </a:p>
          <a:p>
            <a:pPr eaLnBrk="1" hangingPunct="1">
              <a:lnSpc>
                <a:spcPct val="80000"/>
              </a:lnSpc>
            </a:pPr>
            <a:r>
              <a:rPr lang="en-US" altLang="zh-CN" sz="800">
                <a:ea typeface="宋体" charset="-122"/>
              </a:rPr>
              <a:t>The left figure clearly shows that the probability of two users following back each other when they share commone nieghbors is much higher than usual.</a:t>
            </a:r>
          </a:p>
          <a:p>
            <a:pPr eaLnBrk="1" hangingPunct="1">
              <a:lnSpc>
                <a:spcPct val="80000"/>
              </a:lnSpc>
            </a:pPr>
            <a:r>
              <a:rPr lang="en-US" altLang="zh-CN" sz="800">
                <a:ea typeface="宋体" charset="-122"/>
              </a:rPr>
              <a:t>The right figure shows that, elite users have a much stronger tendency to follow each other : more precisely, the follow-back probability between elite users is 8 times higher than ordinary uers. The (alpha, beta) algorithm seems able to better distinguish elite users from ordinary users in our problem setting, because it also considers the community structure among elite users.</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On Twitter, besides the explicit network with following links, there are also some implcit network structure that can be induced from the textural information. When users A and B retweet or reply each other’s tweet, the likelihood of their following back each other is 3 times higher than chance. Another intesresting phenomenon is that, compared with replying someone’s tweet, retweeting (forwarding) her tweet seems to be more helpful (15% vs 9%)</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Now, we connect our work to a basic social theory, structural balance theory. We examine how the Twitter network satisfy the structural balance property. </a:t>
            </a:r>
          </a:p>
          <a:p>
            <a:pPr eaLnBrk="1" hangingPunct="1">
              <a:lnSpc>
                <a:spcPct val="80000"/>
              </a:lnSpc>
            </a:pPr>
            <a:endParaRPr lang="en-US" altLang="zh-CN" sz="800">
              <a:ea typeface="宋体" charset="-122"/>
            </a:endParaRPr>
          </a:p>
          <a:p>
            <a:pPr eaLnBrk="1" hangingPunct="1">
              <a:lnSpc>
                <a:spcPct val="80000"/>
              </a:lnSpc>
            </a:pPr>
            <a:r>
              <a:rPr lang="en-US" altLang="zh-CN" sz="800">
                <a:ea typeface="宋体" charset="-122"/>
              </a:rPr>
              <a:t>The network of two-way relationships on Twitter is balanced (88%), while the network of one-way relationships is not (only 29%).</a:t>
            </a:r>
          </a:p>
          <a:p>
            <a:pPr eaLnBrk="1" hangingPunct="1">
              <a:lnSpc>
                <a:spcPct val="80000"/>
              </a:lnSpc>
            </a:pPr>
            <a:endParaRPr lang="en-US" altLang="zh-CN" sz="800">
              <a:ea typeface="宋体" charset="-122"/>
            </a:endParaRPr>
          </a:p>
        </p:txBody>
      </p:sp>
    </p:spTree>
    <p:extLst>
      <p:ext uri="{BB962C8B-B14F-4D97-AF65-F5344CB8AC3E}">
        <p14:creationId xmlns:p14="http://schemas.microsoft.com/office/powerpoint/2010/main" val="1026064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00F4719-2E65-4D25-B92C-0B1F2425AC1F}" type="slidenum">
              <a:rPr lang="en-US" altLang="zh-CN">
                <a:ea typeface="宋体" charset="-122"/>
              </a:rPr>
              <a:pPr/>
              <a:t>115</a:t>
            </a:fld>
            <a:endParaRPr lang="en-US" altLang="zh-CN">
              <a:ea typeface="宋体" charset="-122"/>
            </a:endParaRPr>
          </a:p>
        </p:txBody>
      </p:sp>
      <p:sp>
        <p:nvSpPr>
          <p:cNvPr id="48131" name="Rectangle 2"/>
          <p:cNvSpPr>
            <a:spLocks noGrp="1" noRot="1" noChangeAspect="1" noChangeArrowheads="1" noTextEdit="1"/>
          </p:cNvSpPr>
          <p:nvPr>
            <p:ph type="sldImg"/>
          </p:nvPr>
        </p:nvSpPr>
        <p:spPr>
          <a:xfrm>
            <a:off x="917575" y="744538"/>
            <a:ext cx="4962525" cy="3722687"/>
          </a:xfrm>
          <a:ln/>
        </p:spPr>
      </p:sp>
      <p:sp>
        <p:nvSpPr>
          <p:cNvPr id="48132" name="Rectangle 3"/>
          <p:cNvSpPr>
            <a:spLocks noGrp="1" noChangeArrowheads="1"/>
          </p:cNvSpPr>
          <p:nvPr>
            <p:ph type="body" idx="1"/>
          </p:nvPr>
        </p:nvSpPr>
        <p:spPr>
          <a:noFill/>
          <a:ln/>
        </p:spPr>
        <p:txBody>
          <a:bodyPr/>
          <a:lstStyle/>
          <a:p>
            <a:pPr eaLnBrk="1" hangingPunct="1"/>
            <a:r>
              <a:rPr lang="en-US" altLang="zh-CN" smtClean="0">
                <a:ea typeface="宋体" charset="-122"/>
              </a:rPr>
              <a:t>The left figure shows the distribution of follow-backs in different time stamps. </a:t>
            </a:r>
          </a:p>
          <a:p>
            <a:pPr eaLnBrk="1" hangingPunct="1"/>
            <a:r>
              <a:rPr lang="en-US" altLang="zh-CN" smtClean="0">
                <a:ea typeface="宋体" charset="-122"/>
              </a:rPr>
              <a:t>60% of follow-backs are performed in the next time stamp, </a:t>
            </a:r>
          </a:p>
          <a:p>
            <a:pPr eaLnBrk="1" hangingPunct="1"/>
            <a:r>
              <a:rPr lang="en-US" altLang="zh-CN" smtClean="0">
                <a:ea typeface="宋体" charset="-122"/>
              </a:rPr>
              <a:t>37% of follow-backs would be still performed in the following 3 time stamps.</a:t>
            </a:r>
          </a:p>
          <a:p>
            <a:pPr eaLnBrk="1" hangingPunct="1"/>
            <a:endParaRPr lang="en-US" altLang="zh-CN" smtClean="0">
              <a:ea typeface="宋体" charset="-122"/>
            </a:endParaRPr>
          </a:p>
          <a:p>
            <a:pPr eaLnBrk="1" hangingPunct="1"/>
            <a:r>
              <a:rPr lang="en-US" altLang="zh-CN" smtClean="0">
                <a:ea typeface="宋体" charset="-122"/>
              </a:rPr>
              <a:t>The right figure lists the average prediction performance of TriFG in the two test cases with different settings of the time span. </a:t>
            </a:r>
          </a:p>
          <a:p>
            <a:pPr eaLnBrk="1" hangingPunct="1"/>
            <a:r>
              <a:rPr lang="en-US" altLang="zh-CN" smtClean="0">
                <a:ea typeface="宋体" charset="-122"/>
              </a:rPr>
              <a:t>It shows that, when setting the time span as two of less, the prediction performance of TriFG drops sharply.</a:t>
            </a:r>
          </a:p>
          <a:p>
            <a:pPr eaLnBrk="1" hangingPunct="1"/>
            <a:r>
              <a:rPr lang="en-US" altLang="zh-CN" smtClean="0">
                <a:ea typeface="宋体" charset="-122"/>
              </a:rPr>
              <a:t>The performance is acceptable, when setting it as three time stamps.</a:t>
            </a:r>
          </a:p>
        </p:txBody>
      </p:sp>
    </p:spTree>
    <p:extLst>
      <p:ext uri="{BB962C8B-B14F-4D97-AF65-F5344CB8AC3E}">
        <p14:creationId xmlns:p14="http://schemas.microsoft.com/office/powerpoint/2010/main" val="135929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8100" cy="3838575"/>
          </a:xfrm>
        </p:spPr>
      </p:sp>
      <p:sp>
        <p:nvSpPr>
          <p:cNvPr id="3" name="Notes Placeholder 2"/>
          <p:cNvSpPr>
            <a:spLocks noGrp="1"/>
          </p:cNvSpPr>
          <p:nvPr>
            <p:ph type="body" idx="1"/>
          </p:nvPr>
        </p:nvSpPr>
        <p:spPr/>
        <p:txBody>
          <a:bodyPr/>
          <a:lstStyle/>
          <a:p>
            <a:r>
              <a:rPr lang="en-US" dirty="0" smtClean="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118</a:t>
            </a:fld>
            <a:endParaRPr lang="en-US" altLang="zh-CN"/>
          </a:p>
        </p:txBody>
      </p:sp>
    </p:spTree>
    <p:extLst>
      <p:ext uri="{BB962C8B-B14F-4D97-AF65-F5344CB8AC3E}">
        <p14:creationId xmlns:p14="http://schemas.microsoft.com/office/powerpoint/2010/main" val="134436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122</a:t>
            </a:fld>
            <a:endParaRPr lang="en-US" altLang="zh-CN"/>
          </a:p>
        </p:txBody>
      </p:sp>
    </p:spTree>
    <p:extLst>
      <p:ext uri="{BB962C8B-B14F-4D97-AF65-F5344CB8AC3E}">
        <p14:creationId xmlns:p14="http://schemas.microsoft.com/office/powerpoint/2010/main" val="976365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8100" cy="3838575"/>
          </a:xfrm>
        </p:spPr>
      </p:sp>
      <p:sp>
        <p:nvSpPr>
          <p:cNvPr id="3" name="Notes Placeholder 2"/>
          <p:cNvSpPr>
            <a:spLocks noGrp="1"/>
          </p:cNvSpPr>
          <p:nvPr>
            <p:ph type="body" idx="1"/>
          </p:nvPr>
        </p:nvSpPr>
        <p:spPr/>
        <p:txBody>
          <a:bodyPr/>
          <a:lstStyle/>
          <a:p>
            <a:r>
              <a:rPr lang="en-US" dirty="0" smtClean="0"/>
              <a:t>Obama has done just that. From social networking to his blog to his Fight the Smears campaign, Obama has made his Web 2.0 presence known. He has over 1.5 million friends on MySpace and Facebook, and he currently has over 60,000,000 followers on Twitter. This personal activity in social networks allows him to quickly get the word out across multiple platforms.</a:t>
            </a:r>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123</a:t>
            </a:fld>
            <a:endParaRPr lang="en-US" altLang="zh-CN"/>
          </a:p>
        </p:txBody>
      </p:sp>
    </p:spTree>
    <p:extLst>
      <p:ext uri="{BB962C8B-B14F-4D97-AF65-F5344CB8AC3E}">
        <p14:creationId xmlns:p14="http://schemas.microsoft.com/office/powerpoint/2010/main" val="644771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127</a:t>
            </a:fld>
            <a:endParaRPr lang="en-US" altLang="zh-CN"/>
          </a:p>
        </p:txBody>
      </p:sp>
    </p:spTree>
    <p:extLst>
      <p:ext uri="{BB962C8B-B14F-4D97-AF65-F5344CB8AC3E}">
        <p14:creationId xmlns:p14="http://schemas.microsoft.com/office/powerpoint/2010/main" val="154338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128</a:t>
            </a:fld>
            <a:endParaRPr lang="en-US" altLang="zh-CN"/>
          </a:p>
        </p:txBody>
      </p:sp>
    </p:spTree>
    <p:extLst>
      <p:ext uri="{BB962C8B-B14F-4D97-AF65-F5344CB8AC3E}">
        <p14:creationId xmlns:p14="http://schemas.microsoft.com/office/powerpoint/2010/main" val="515445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129</a:t>
            </a:fld>
            <a:endParaRPr lang="en-US" altLang="zh-CN"/>
          </a:p>
        </p:txBody>
      </p:sp>
    </p:spTree>
    <p:extLst>
      <p:ext uri="{BB962C8B-B14F-4D97-AF65-F5344CB8AC3E}">
        <p14:creationId xmlns:p14="http://schemas.microsoft.com/office/powerpoint/2010/main" val="134834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9</a:t>
            </a:fld>
            <a:endParaRPr lang="en-US" altLang="zh-CN"/>
          </a:p>
        </p:txBody>
      </p:sp>
    </p:spTree>
    <p:extLst>
      <p:ext uri="{BB962C8B-B14F-4D97-AF65-F5344CB8AC3E}">
        <p14:creationId xmlns:p14="http://schemas.microsoft.com/office/powerpoint/2010/main" val="848395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992188" y="766763"/>
            <a:ext cx="5118100" cy="3838575"/>
          </a:xfrm>
          <a:ln/>
        </p:spPr>
      </p:sp>
      <p:sp>
        <p:nvSpPr>
          <p:cNvPr id="53251" name="备注占位符 2"/>
          <p:cNvSpPr>
            <a:spLocks noGrp="1"/>
          </p:cNvSpPr>
          <p:nvPr>
            <p:ph type="body" idx="1"/>
          </p:nvPr>
        </p:nvSpPr>
        <p:spPr>
          <a:noFill/>
          <a:ln/>
        </p:spPr>
        <p:txBody>
          <a:bodyPr/>
          <a:lstStyle/>
          <a:p>
            <a:endParaRPr lang="zh-CN" altLang="en-US" dirty="0" smtClean="0"/>
          </a:p>
        </p:txBody>
      </p:sp>
      <p:sp>
        <p:nvSpPr>
          <p:cNvPr id="53252" name="灯片编号占位符 3"/>
          <p:cNvSpPr>
            <a:spLocks noGrp="1"/>
          </p:cNvSpPr>
          <p:nvPr>
            <p:ph type="sldNum" sz="quarter" idx="5"/>
          </p:nvPr>
        </p:nvSpPr>
        <p:spPr>
          <a:noFill/>
        </p:spPr>
        <p:txBody>
          <a:bodyPr/>
          <a:lstStyle/>
          <a:p>
            <a:fld id="{0678403E-EE21-431A-8A13-C3AD46AC0407}" type="slidenum">
              <a:rPr lang="en-US" altLang="zh-CN" smtClean="0"/>
              <a:pPr/>
              <a:t>139</a:t>
            </a:fld>
            <a:endParaRPr lang="en-US" altLang="zh-CN" smtClean="0"/>
          </a:p>
        </p:txBody>
      </p:sp>
    </p:spTree>
    <p:extLst>
      <p:ext uri="{BB962C8B-B14F-4D97-AF65-F5344CB8AC3E}">
        <p14:creationId xmlns:p14="http://schemas.microsoft.com/office/powerpoint/2010/main" val="840655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6763"/>
            <a:ext cx="5118100" cy="3838575"/>
          </a:xfrm>
        </p:spPr>
      </p:sp>
      <p:sp>
        <p:nvSpPr>
          <p:cNvPr id="3" name="备注占位符 2"/>
          <p:cNvSpPr>
            <a:spLocks noGrp="1"/>
          </p:cNvSpPr>
          <p:nvPr>
            <p:ph type="body" idx="1"/>
          </p:nvPr>
        </p:nvSpPr>
        <p:spPr/>
        <p:txBody>
          <a:bodyPr>
            <a:normAutofit/>
          </a:bodyPr>
          <a:lstStyle/>
          <a:p>
            <a:r>
              <a:rPr lang="zh-CN" altLang="en-US" dirty="0" smtClean="0"/>
              <a:t>目标函数</a:t>
            </a:r>
            <a:r>
              <a:rPr lang="en-US" altLang="zh-CN" dirty="0" smtClean="0"/>
              <a:t>P</a:t>
            </a:r>
            <a:r>
              <a:rPr lang="zh-CN" altLang="en-US" dirty="0" smtClean="0"/>
              <a:t>描述了隐变量</a:t>
            </a:r>
            <a:r>
              <a:rPr lang="en-US" altLang="zh-CN" dirty="0" err="1" smtClean="0"/>
              <a:t>y_i</a:t>
            </a:r>
            <a:r>
              <a:rPr lang="zh-CN" altLang="en-US" dirty="0" smtClean="0"/>
              <a:t>取任意一组值时的联合概率分布</a:t>
            </a:r>
            <a:endParaRPr lang="zh-CN" altLang="en-US" dirty="0"/>
          </a:p>
        </p:txBody>
      </p:sp>
      <p:sp>
        <p:nvSpPr>
          <p:cNvPr id="4" name="灯片编号占位符 3"/>
          <p:cNvSpPr>
            <a:spLocks noGrp="1"/>
          </p:cNvSpPr>
          <p:nvPr>
            <p:ph type="sldNum" sz="quarter" idx="10"/>
          </p:nvPr>
        </p:nvSpPr>
        <p:spPr/>
        <p:txBody>
          <a:bodyPr/>
          <a:lstStyle/>
          <a:p>
            <a:pPr>
              <a:defRPr/>
            </a:pPr>
            <a:fld id="{823C223E-CCB7-4870-8182-220EE686AE89}" type="slidenum">
              <a:rPr lang="en-US" altLang="zh-CN" smtClean="0"/>
              <a:pPr>
                <a:defRPr/>
              </a:pPr>
              <a:t>144</a:t>
            </a:fld>
            <a:endParaRPr lang="en-US" altLang="zh-CN"/>
          </a:p>
        </p:txBody>
      </p:sp>
    </p:spTree>
    <p:extLst>
      <p:ext uri="{BB962C8B-B14F-4D97-AF65-F5344CB8AC3E}">
        <p14:creationId xmlns:p14="http://schemas.microsoft.com/office/powerpoint/2010/main" val="11859161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6DA4BED-D051-4330-B872-850F9BB32C70}" type="slidenum">
              <a:rPr lang="en-US" altLang="zh-CN" smtClean="0">
                <a:ea typeface="宋体" charset="-122"/>
              </a:rPr>
              <a:pPr/>
              <a:t>145</a:t>
            </a:fld>
            <a:endParaRPr lang="en-US" altLang="zh-CN" smtClean="0">
              <a:ea typeface="宋体" charset="-122"/>
            </a:endParaRPr>
          </a:p>
        </p:txBody>
      </p:sp>
      <p:sp>
        <p:nvSpPr>
          <p:cNvPr id="37891" name="Rectangle 2"/>
          <p:cNvSpPr>
            <a:spLocks noGrp="1" noRot="1" noChangeAspect="1" noChangeArrowheads="1" noTextEdit="1"/>
          </p:cNvSpPr>
          <p:nvPr>
            <p:ph type="sldImg"/>
          </p:nvPr>
        </p:nvSpPr>
        <p:spPr>
          <a:xfrm>
            <a:off x="992188" y="766763"/>
            <a:ext cx="5118100" cy="3838575"/>
          </a:xfrm>
          <a:ln/>
        </p:spPr>
      </p:sp>
      <p:sp>
        <p:nvSpPr>
          <p:cNvPr id="37892" name="Rectangle 3"/>
          <p:cNvSpPr>
            <a:spLocks noGrp="1" noChangeArrowheads="1"/>
          </p:cNvSpPr>
          <p:nvPr>
            <p:ph type="body" idx="1"/>
          </p:nvPr>
        </p:nvSpPr>
        <p:spPr>
          <a:noFill/>
          <a:ln/>
        </p:spPr>
        <p:txBody>
          <a:bodyPr/>
          <a:lstStyle/>
          <a:p>
            <a:pPr eaLnBrk="1" hangingPunct="1"/>
            <a:endParaRPr lang="en-US" altLang="zh-CN" dirty="0" smtClean="0">
              <a:ea typeface="宋体" charset="-122"/>
            </a:endParaRPr>
          </a:p>
        </p:txBody>
      </p:sp>
    </p:spTree>
    <p:extLst>
      <p:ext uri="{BB962C8B-B14F-4D97-AF65-F5344CB8AC3E}">
        <p14:creationId xmlns:p14="http://schemas.microsoft.com/office/powerpoint/2010/main" val="11854517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58673345-073C-4978-9F8E-9D3210D98227}" type="slidenum">
              <a:rPr lang="en-US" altLang="zh-CN" smtClean="0">
                <a:ea typeface="宋体" charset="-122"/>
              </a:rPr>
              <a:pPr/>
              <a:t>146</a:t>
            </a:fld>
            <a:endParaRPr lang="en-US" altLang="zh-CN" smtClean="0">
              <a:ea typeface="宋体" charset="-122"/>
            </a:endParaRPr>
          </a:p>
        </p:txBody>
      </p:sp>
      <p:sp>
        <p:nvSpPr>
          <p:cNvPr id="38915" name="Rectangle 2"/>
          <p:cNvSpPr>
            <a:spLocks noGrp="1" noRot="1" noChangeAspect="1" noChangeArrowheads="1" noTextEdit="1"/>
          </p:cNvSpPr>
          <p:nvPr>
            <p:ph type="sldImg"/>
          </p:nvPr>
        </p:nvSpPr>
        <p:spPr>
          <a:xfrm>
            <a:off x="992188" y="766763"/>
            <a:ext cx="5118100" cy="3838575"/>
          </a:xfrm>
          <a:ln/>
        </p:spPr>
      </p:sp>
      <p:sp>
        <p:nvSpPr>
          <p:cNvPr id="38916" name="Rectangle 3"/>
          <p:cNvSpPr>
            <a:spLocks noGrp="1" noChangeArrowheads="1"/>
          </p:cNvSpPr>
          <p:nvPr>
            <p:ph type="body" idx="1"/>
          </p:nvPr>
        </p:nvSpPr>
        <p:spPr>
          <a:noFill/>
          <a:ln/>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329924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6763"/>
            <a:ext cx="5118100" cy="3838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147</a:t>
            </a:fld>
            <a:endParaRPr lang="en-US" altLang="zh-CN"/>
          </a:p>
        </p:txBody>
      </p:sp>
    </p:spTree>
    <p:extLst>
      <p:ext uri="{BB962C8B-B14F-4D97-AF65-F5344CB8AC3E}">
        <p14:creationId xmlns:p14="http://schemas.microsoft.com/office/powerpoint/2010/main" val="14855933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6763"/>
            <a:ext cx="5118100" cy="383857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23C223E-CCB7-4870-8182-220EE686AE89}" type="slidenum">
              <a:rPr lang="en-US" altLang="zh-CN" smtClean="0"/>
              <a:pPr>
                <a:defRPr/>
              </a:pPr>
              <a:t>149</a:t>
            </a:fld>
            <a:endParaRPr lang="en-US" altLang="zh-CN"/>
          </a:p>
        </p:txBody>
      </p:sp>
    </p:spTree>
    <p:extLst>
      <p:ext uri="{BB962C8B-B14F-4D97-AF65-F5344CB8AC3E}">
        <p14:creationId xmlns:p14="http://schemas.microsoft.com/office/powerpoint/2010/main" val="926343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4113"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157</a:t>
            </a:fld>
            <a:endParaRPr lang="zh-CN" altLang="en-US"/>
          </a:p>
        </p:txBody>
      </p:sp>
    </p:spTree>
    <p:extLst>
      <p:ext uri="{BB962C8B-B14F-4D97-AF65-F5344CB8AC3E}">
        <p14:creationId xmlns:p14="http://schemas.microsoft.com/office/powerpoint/2010/main" val="880849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4113"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159</a:t>
            </a:fld>
            <a:endParaRPr lang="zh-CN" altLang="en-US"/>
          </a:p>
        </p:txBody>
      </p:sp>
    </p:spTree>
    <p:extLst>
      <p:ext uri="{BB962C8B-B14F-4D97-AF65-F5344CB8AC3E}">
        <p14:creationId xmlns:p14="http://schemas.microsoft.com/office/powerpoint/2010/main" val="15781395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4113"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160</a:t>
            </a:fld>
            <a:endParaRPr lang="zh-CN" altLang="en-US"/>
          </a:p>
        </p:txBody>
      </p:sp>
    </p:spTree>
    <p:extLst>
      <p:ext uri="{BB962C8B-B14F-4D97-AF65-F5344CB8AC3E}">
        <p14:creationId xmlns:p14="http://schemas.microsoft.com/office/powerpoint/2010/main" val="678533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4113" cy="3722687"/>
          </a:xfrm>
        </p:spPr>
      </p:sp>
      <p:sp>
        <p:nvSpPr>
          <p:cNvPr id="3" name="备注占位符 2"/>
          <p:cNvSpPr>
            <a:spLocks noGrp="1"/>
          </p:cNvSpPr>
          <p:nvPr>
            <p:ph type="body" idx="1"/>
          </p:nvPr>
        </p:nvSpPr>
        <p:spPr/>
        <p:txBody>
          <a:bodyPr/>
          <a:lstStyle/>
          <a:p>
            <a:pPr defTabSz="955712" eaLnBrk="1" fontAlgn="auto" hangingPunct="1">
              <a:spcBef>
                <a:spcPts val="0"/>
              </a:spcBef>
              <a:spcAft>
                <a:spcPts val="0"/>
              </a:spcAft>
              <a:defRPr/>
            </a:pPr>
            <a:r>
              <a:rPr lang="zh-CN" altLang="en-US" dirty="0" smtClean="0"/>
              <a:t>最后，我们尝试从关系的多样性上进行分析。上图展示了不同的付费邻居的结构对新付费行为的影响。在上图，我们主要考察了有</a:t>
            </a:r>
            <a:r>
              <a:rPr lang="en-US" altLang="zh-CN" dirty="0" smtClean="0"/>
              <a:t>4</a:t>
            </a:r>
            <a:r>
              <a:rPr lang="zh-CN" altLang="en-US" dirty="0" smtClean="0"/>
              <a:t>个付费邻居的情况。</a:t>
            </a:r>
            <a:r>
              <a:rPr lang="en-US" altLang="zh-CN" dirty="0" smtClean="0"/>
              <a:t>X</a:t>
            </a:r>
            <a:r>
              <a:rPr lang="zh-CN" altLang="en-US" dirty="0" smtClean="0"/>
              <a:t>轴表示这</a:t>
            </a:r>
            <a:r>
              <a:rPr lang="en-US" altLang="zh-CN" dirty="0" smtClean="0"/>
              <a:t>4</a:t>
            </a:r>
            <a:r>
              <a:rPr lang="zh-CN" altLang="en-US" dirty="0" smtClean="0"/>
              <a:t>个付费邻居不同的结构情况，</a:t>
            </a:r>
            <a:r>
              <a:rPr lang="en-US" altLang="zh-CN" dirty="0" smtClean="0"/>
              <a:t>y</a:t>
            </a:r>
            <a:r>
              <a:rPr lang="zh-CN" altLang="en-US" dirty="0" smtClean="0"/>
              <a:t>轴表示成为付费用户的概率。可以看到，如果付费邻居之间的关系越稀疏，用户成为新付费用户的概率越大。付费邻居形成的连通块越多，用户成为新付费用户的概率越大。实验结果基本和</a:t>
            </a:r>
            <a:r>
              <a:rPr lang="en-US" altLang="zh-CN" dirty="0" smtClean="0"/>
              <a:t>DNF</a:t>
            </a:r>
            <a:r>
              <a:rPr lang="zh-CN" altLang="en-US" dirty="0" smtClean="0"/>
              <a:t>一致。</a:t>
            </a:r>
          </a:p>
          <a:p>
            <a:endParaRPr lang="zh-CN" altLang="en-US" dirty="0"/>
          </a:p>
        </p:txBody>
      </p:sp>
      <p:sp>
        <p:nvSpPr>
          <p:cNvPr id="4" name="灯片编号占位符 3"/>
          <p:cNvSpPr>
            <a:spLocks noGrp="1"/>
          </p:cNvSpPr>
          <p:nvPr>
            <p:ph type="sldNum" sz="quarter" idx="10"/>
          </p:nvPr>
        </p:nvSpPr>
        <p:spPr/>
        <p:txBody>
          <a:bodyPr/>
          <a:lstStyle/>
          <a:p>
            <a:fld id="{7AF948F1-8B88-4017-9E8B-8158F378F2EC}" type="slidenum">
              <a:rPr lang="zh-CN" altLang="en-US" smtClean="0"/>
              <a:t>161</a:t>
            </a:fld>
            <a:endParaRPr lang="zh-CN" altLang="en-US"/>
          </a:p>
        </p:txBody>
      </p:sp>
    </p:spTree>
    <p:extLst>
      <p:ext uri="{BB962C8B-B14F-4D97-AF65-F5344CB8AC3E}">
        <p14:creationId xmlns:p14="http://schemas.microsoft.com/office/powerpoint/2010/main" val="44454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395626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b="0" dirty="0" smtClean="0"/>
              <a:t>The input of</a:t>
            </a:r>
            <a:r>
              <a:rPr lang="en-US" altLang="zh-CN" b="0" baseline="0" dirty="0" smtClean="0"/>
              <a:t> the problem is a social network, a graph G. And associate with communities information.</a:t>
            </a:r>
          </a:p>
          <a:p>
            <a:pPr lvl="1"/>
            <a:r>
              <a:rPr lang="en-US" altLang="zh-CN" b="0" baseline="0" dirty="0" smtClean="0"/>
              <a:t>So the community is the input of the our problem.</a:t>
            </a:r>
          </a:p>
          <a:p>
            <a:pPr lvl="1"/>
            <a:endParaRPr lang="en-US" altLang="zh-CN" b="0" dirty="0" smtClean="0"/>
          </a:p>
          <a:p>
            <a:pPr lvl="1"/>
            <a:r>
              <a:rPr lang="en-US" altLang="zh-CN" b="0" dirty="0" smtClean="0"/>
              <a:t>What we want to</a:t>
            </a:r>
            <a:r>
              <a:rPr lang="en-US" altLang="zh-CN" b="0" baseline="0" dirty="0" smtClean="0"/>
              <a:t> do is to maximize the following function.</a:t>
            </a:r>
          </a:p>
          <a:p>
            <a:pPr lvl="1"/>
            <a:endParaRPr lang="en-US" altLang="zh-CN" b="0" baseline="0" dirty="0" smtClean="0"/>
          </a:p>
          <a:p>
            <a:pPr lvl="1"/>
            <a:r>
              <a:rPr lang="en-US" altLang="zh-CN" b="0" baseline="0" dirty="0" smtClean="0"/>
              <a:t>Here Q, is the utility function, to measure how a subset of vertices span structural holes.</a:t>
            </a:r>
            <a:endParaRPr lang="en-US" altLang="zh-CN" b="0" dirty="0" smtClean="0"/>
          </a:p>
          <a:p>
            <a:pPr lvl="1"/>
            <a:r>
              <a:rPr lang="en-US" altLang="zh-CN" b="0" dirty="0" smtClean="0"/>
              <a:t>Q is a General definition, can be instantiate</a:t>
            </a:r>
            <a:r>
              <a:rPr lang="en-US" altLang="zh-CN" b="0" baseline="0" dirty="0" smtClean="0"/>
              <a:t> in many ways, like:</a:t>
            </a:r>
            <a:r>
              <a:rPr lang="en-US" altLang="zh-CN" b="0" dirty="0" smtClean="0"/>
              <a:t> </a:t>
            </a:r>
          </a:p>
          <a:p>
            <a:pPr lvl="2"/>
            <a:r>
              <a:rPr lang="en-US" altLang="zh-CN" sz="1600" dirty="0"/>
              <a:t>Number of path between communities.</a:t>
            </a:r>
          </a:p>
          <a:p>
            <a:pPr lvl="2"/>
            <a:r>
              <a:rPr lang="en-US" altLang="zh-CN" sz="1600" dirty="0"/>
              <a:t>Number of edges between key members among communities</a:t>
            </a:r>
            <a:endParaRPr lang="en-US" altLang="zh-CN" dirty="0"/>
          </a:p>
          <a:p>
            <a:pPr lvl="2"/>
            <a:endParaRPr lang="en-US" altLang="zh-CN" sz="1600" dirty="0"/>
          </a:p>
          <a:p>
            <a:pPr lvl="2"/>
            <a:r>
              <a:rPr lang="en-US" altLang="zh-CN" sz="1600" dirty="0"/>
              <a:t>And the VSH is exactly the top-k structural hole spanners we want to compete.</a:t>
            </a:r>
            <a:endParaRPr lang="en-US" altLang="zh-CN"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166</a:t>
            </a:fld>
            <a:endParaRPr lang="zh-CN" altLang="en-US"/>
          </a:p>
        </p:txBody>
      </p:sp>
    </p:spTree>
    <p:extLst>
      <p:ext uri="{BB962C8B-B14F-4D97-AF65-F5344CB8AC3E}">
        <p14:creationId xmlns:p14="http://schemas.microsoft.com/office/powerpoint/2010/main" val="11654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In coauthor, we consider the citation as a type of information diffusion.</a:t>
            </a:r>
          </a:p>
          <a:p>
            <a:endParaRPr lang="en-US" altLang="zh-CN" baseline="0" dirty="0" smtClean="0"/>
          </a:p>
          <a:p>
            <a:r>
              <a:rPr lang="en-US" altLang="zh-CN" baseline="0" dirty="0" smtClean="0"/>
              <a:t>SHS almost double OL the number of cross domain and outer domain citation.</a:t>
            </a:r>
          </a:p>
          <a:p>
            <a:r>
              <a:rPr lang="en-US" altLang="zh-CN" baseline="0" dirty="0" smtClean="0"/>
              <a:t>Cross domain citation is only aimed for cites from other computer science areas.</a:t>
            </a:r>
          </a:p>
          <a:p>
            <a:pPr defTabSz="950702" eaLnBrk="1" fontAlgn="auto" hangingPunct="1">
              <a:spcBef>
                <a:spcPts val="0"/>
              </a:spcBef>
              <a:spcAft>
                <a:spcPts val="0"/>
              </a:spcAft>
              <a:defRPr/>
            </a:pPr>
            <a:r>
              <a:rPr lang="en-US" altLang="zh-CN" baseline="0" dirty="0" smtClean="0"/>
              <a:t>Outer domain citation is only aimed for cites from non-CS areas, other areas like math and biology.</a:t>
            </a:r>
          </a:p>
          <a:p>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167</a:t>
            </a:fld>
            <a:endParaRPr lang="zh-CN" altLang="en-US"/>
          </a:p>
        </p:txBody>
      </p:sp>
    </p:spTree>
    <p:extLst>
      <p:ext uri="{BB962C8B-B14F-4D97-AF65-F5344CB8AC3E}">
        <p14:creationId xmlns:p14="http://schemas.microsoft.com/office/powerpoint/2010/main" val="1919875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perform another analysis of information diffusion in the Twitter and Coauthor networks.</a:t>
            </a:r>
          </a:p>
          <a:p>
            <a:endParaRPr lang="en-US" altLang="zh-CN" baseline="0" dirty="0" smtClean="0"/>
          </a:p>
          <a:p>
            <a:r>
              <a:rPr lang="en-US" altLang="zh-CN" baseline="0" dirty="0" smtClean="0"/>
              <a:t>In twitter, we estimate the probability of OL and SHS appearing on a tweet forward path.</a:t>
            </a:r>
          </a:p>
          <a:p>
            <a:r>
              <a:rPr lang="en-US" altLang="zh-CN" baseline="0" dirty="0" smtClean="0"/>
              <a:t>The result shows an interesting phenomena, OL dominate in inner domain information spread, which is 5 times higher than SHS, but on the other hand, SHS almost 3 times the cross domain information flows.</a:t>
            </a:r>
          </a:p>
          <a:p>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168</a:t>
            </a:fld>
            <a:endParaRPr lang="zh-CN" altLang="en-US"/>
          </a:p>
        </p:txBody>
      </p:sp>
    </p:spTree>
    <p:extLst>
      <p:ext uri="{BB962C8B-B14F-4D97-AF65-F5344CB8AC3E}">
        <p14:creationId xmlns:p14="http://schemas.microsoft.com/office/powerpoint/2010/main" val="179754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b="0" dirty="0" smtClean="0"/>
              <a:t>The input of</a:t>
            </a:r>
            <a:r>
              <a:rPr lang="en-US" altLang="zh-CN" b="0" baseline="0" dirty="0" smtClean="0"/>
              <a:t> the problem is a social network, a graph G. And associate with communities information.</a:t>
            </a:r>
          </a:p>
          <a:p>
            <a:pPr lvl="1"/>
            <a:r>
              <a:rPr lang="en-US" altLang="zh-CN" b="0" baseline="0" dirty="0" smtClean="0"/>
              <a:t>So the community is the input of the our problem.</a:t>
            </a:r>
          </a:p>
          <a:p>
            <a:pPr lvl="1"/>
            <a:endParaRPr lang="en-US" altLang="zh-CN" b="0" dirty="0" smtClean="0"/>
          </a:p>
          <a:p>
            <a:pPr lvl="1"/>
            <a:r>
              <a:rPr lang="en-US" altLang="zh-CN" b="0" dirty="0" smtClean="0"/>
              <a:t>What we want to</a:t>
            </a:r>
            <a:r>
              <a:rPr lang="en-US" altLang="zh-CN" b="0" baseline="0" dirty="0" smtClean="0"/>
              <a:t> do is to maximize the following function.</a:t>
            </a:r>
          </a:p>
          <a:p>
            <a:pPr lvl="1"/>
            <a:endParaRPr lang="en-US" altLang="zh-CN" b="0" baseline="0" dirty="0" smtClean="0"/>
          </a:p>
          <a:p>
            <a:pPr lvl="1"/>
            <a:r>
              <a:rPr lang="en-US" altLang="zh-CN" b="0" baseline="0" dirty="0" smtClean="0"/>
              <a:t>Here Q, is the utility function, to measure how a subset of vertices span structural holes.</a:t>
            </a:r>
            <a:endParaRPr lang="en-US" altLang="zh-CN" b="0" dirty="0" smtClean="0"/>
          </a:p>
          <a:p>
            <a:pPr lvl="1"/>
            <a:r>
              <a:rPr lang="en-US" altLang="zh-CN" b="0" dirty="0" smtClean="0"/>
              <a:t>Q is a General definition, can be instantiate</a:t>
            </a:r>
            <a:r>
              <a:rPr lang="en-US" altLang="zh-CN" b="0" baseline="0" dirty="0" smtClean="0"/>
              <a:t> in many ways, like:</a:t>
            </a:r>
            <a:r>
              <a:rPr lang="en-US" altLang="zh-CN" b="0" dirty="0" smtClean="0"/>
              <a:t> </a:t>
            </a:r>
          </a:p>
          <a:p>
            <a:pPr lvl="2"/>
            <a:r>
              <a:rPr lang="en-US" altLang="zh-CN" sz="1600" dirty="0"/>
              <a:t>Number of path between communities.</a:t>
            </a:r>
          </a:p>
          <a:p>
            <a:pPr lvl="2"/>
            <a:r>
              <a:rPr lang="en-US" altLang="zh-CN" sz="1600" dirty="0"/>
              <a:t>Number of edges between key members among communities</a:t>
            </a:r>
            <a:endParaRPr lang="en-US" altLang="zh-CN" dirty="0"/>
          </a:p>
          <a:p>
            <a:pPr lvl="2"/>
            <a:endParaRPr lang="en-US" altLang="zh-CN" sz="1600" dirty="0"/>
          </a:p>
          <a:p>
            <a:pPr lvl="2"/>
            <a:r>
              <a:rPr lang="en-US" altLang="zh-CN" sz="1600" dirty="0"/>
              <a:t>And the VSH is exactly the top-k structural hole spanners we want to compete.</a:t>
            </a:r>
            <a:endParaRPr lang="en-US" altLang="zh-CN"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169</a:t>
            </a:fld>
            <a:endParaRPr lang="zh-CN" altLang="en-US"/>
          </a:p>
        </p:txBody>
      </p:sp>
    </p:spTree>
    <p:extLst>
      <p:ext uri="{BB962C8B-B14F-4D97-AF65-F5344CB8AC3E}">
        <p14:creationId xmlns:p14="http://schemas.microsoft.com/office/powerpoint/2010/main" val="2136762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(1) Observation (2) case</a:t>
            </a:r>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mbria" charset="0"/>
                <a:ea typeface="ＭＳ Ｐゴシック" charset="0"/>
                <a:cs typeface="ＭＳ Ｐゴシック" charset="0"/>
              </a:defRPr>
            </a:lvl1pPr>
            <a:lvl2pPr marL="745332" indent="-286666" eaLnBrk="0" hangingPunct="0">
              <a:defRPr sz="2400">
                <a:solidFill>
                  <a:schemeClr val="tx1"/>
                </a:solidFill>
                <a:latin typeface="Cambria" charset="0"/>
                <a:ea typeface="ＭＳ Ｐゴシック" charset="0"/>
              </a:defRPr>
            </a:lvl2pPr>
            <a:lvl3pPr marL="1146665" indent="-229333" eaLnBrk="0" hangingPunct="0">
              <a:defRPr sz="2400">
                <a:solidFill>
                  <a:schemeClr val="tx1"/>
                </a:solidFill>
                <a:latin typeface="Cambria" charset="0"/>
                <a:ea typeface="ＭＳ Ｐゴシック" charset="0"/>
              </a:defRPr>
            </a:lvl3pPr>
            <a:lvl4pPr marL="1605331" indent="-229333" eaLnBrk="0" hangingPunct="0">
              <a:defRPr sz="2400">
                <a:solidFill>
                  <a:schemeClr val="tx1"/>
                </a:solidFill>
                <a:latin typeface="Cambria" charset="0"/>
                <a:ea typeface="ＭＳ Ｐゴシック" charset="0"/>
              </a:defRPr>
            </a:lvl4pPr>
            <a:lvl5pPr marL="2063997" indent="-229333" eaLnBrk="0" hangingPunct="0">
              <a:defRPr sz="2400">
                <a:solidFill>
                  <a:schemeClr val="tx1"/>
                </a:solidFill>
                <a:latin typeface="Cambria" charset="0"/>
                <a:ea typeface="ＭＳ Ｐゴシック" charset="0"/>
              </a:defRPr>
            </a:lvl5pPr>
            <a:lvl6pPr marL="2522664" indent="-229333" eaLnBrk="0" fontAlgn="base" hangingPunct="0">
              <a:spcBef>
                <a:spcPct val="0"/>
              </a:spcBef>
              <a:spcAft>
                <a:spcPct val="0"/>
              </a:spcAft>
              <a:defRPr sz="2400">
                <a:solidFill>
                  <a:schemeClr val="tx1"/>
                </a:solidFill>
                <a:latin typeface="Cambria" charset="0"/>
                <a:ea typeface="ＭＳ Ｐゴシック" charset="0"/>
              </a:defRPr>
            </a:lvl6pPr>
            <a:lvl7pPr marL="2981329" indent="-229333" eaLnBrk="0" fontAlgn="base" hangingPunct="0">
              <a:spcBef>
                <a:spcPct val="0"/>
              </a:spcBef>
              <a:spcAft>
                <a:spcPct val="0"/>
              </a:spcAft>
              <a:defRPr sz="2400">
                <a:solidFill>
                  <a:schemeClr val="tx1"/>
                </a:solidFill>
                <a:latin typeface="Cambria" charset="0"/>
                <a:ea typeface="ＭＳ Ｐゴシック" charset="0"/>
              </a:defRPr>
            </a:lvl7pPr>
            <a:lvl8pPr marL="3439995" indent="-229333" eaLnBrk="0" fontAlgn="base" hangingPunct="0">
              <a:spcBef>
                <a:spcPct val="0"/>
              </a:spcBef>
              <a:spcAft>
                <a:spcPct val="0"/>
              </a:spcAft>
              <a:defRPr sz="2400">
                <a:solidFill>
                  <a:schemeClr val="tx1"/>
                </a:solidFill>
                <a:latin typeface="Cambria" charset="0"/>
                <a:ea typeface="ＭＳ Ｐゴシック" charset="0"/>
              </a:defRPr>
            </a:lvl8pPr>
            <a:lvl9pPr marL="3898661" indent="-229333"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fld id="{FEACB136-E1D0-7D42-94AB-97216750DC16}" type="slidenum">
              <a:rPr lang="en-US" altLang="zh-CN" sz="1200">
                <a:latin typeface="Calibri" charset="0"/>
                <a:cs typeface="宋体" charset="0"/>
              </a:rPr>
              <a:pPr eaLnBrk="1" hangingPunct="1"/>
              <a:t>170</a:t>
            </a:fld>
            <a:endParaRPr lang="en-US" altLang="zh-CN" sz="1200">
              <a:latin typeface="Calibri" charset="0"/>
              <a:cs typeface="宋体" charset="0"/>
            </a:endParaRPr>
          </a:p>
        </p:txBody>
      </p:sp>
    </p:spTree>
    <p:extLst>
      <p:ext uri="{BB962C8B-B14F-4D97-AF65-F5344CB8AC3E}">
        <p14:creationId xmlns:p14="http://schemas.microsoft.com/office/powerpoint/2010/main" val="118109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Based on</a:t>
            </a:r>
            <a:r>
              <a:rPr lang="en-US" altLang="zh-CN" baseline="0" dirty="0" smtClean="0"/>
              <a:t> the first intuition.</a:t>
            </a:r>
          </a:p>
          <a:p>
            <a:pPr defTabSz="917332" eaLnBrk="1" fontAlgn="auto" hangingPunct="1">
              <a:spcBef>
                <a:spcPts val="0"/>
              </a:spcBef>
              <a:spcAft>
                <a:spcPts val="0"/>
              </a:spcAft>
              <a:defRPr/>
            </a:pPr>
            <a:r>
              <a:rPr lang="en-US" altLang="zh-CN" baseline="0" dirty="0" smtClean="0"/>
              <a:t>For example, v3 and v7 are </a:t>
            </a:r>
            <a:r>
              <a:rPr lang="en-US" altLang="zh-CN" baseline="0" dirty="0" err="1" smtClean="0"/>
              <a:t>Ols</a:t>
            </a:r>
            <a:r>
              <a:rPr lang="en-US" altLang="zh-CN" baseline="0" dirty="0" smtClean="0"/>
              <a:t> in two communities, so they have more power to spread information than other nodes v5 and v11, </a:t>
            </a:r>
          </a:p>
          <a:p>
            <a:pPr defTabSz="917332" eaLnBrk="1" fontAlgn="auto" hangingPunct="1">
              <a:spcBef>
                <a:spcPts val="0"/>
              </a:spcBef>
              <a:spcAft>
                <a:spcPts val="0"/>
              </a:spcAft>
              <a:defRPr/>
            </a:pPr>
            <a:r>
              <a:rPr lang="en-US" altLang="zh-CN" baseline="0" dirty="0" smtClean="0"/>
              <a:t>V6 and v12 can be considered as the bridge to connect two communities.</a:t>
            </a:r>
          </a:p>
          <a:p>
            <a:pPr defTabSz="917332" eaLnBrk="1" fontAlgn="auto" hangingPunct="1">
              <a:spcBef>
                <a:spcPts val="0"/>
              </a:spcBef>
              <a:spcAft>
                <a:spcPts val="0"/>
              </a:spcAft>
              <a:defRPr/>
            </a:pPr>
            <a:r>
              <a:rPr lang="en-US" altLang="zh-CN" baseline="0" dirty="0" smtClean="0"/>
              <a:t>And v6 have a higher advantage than v12, since v6 connects two OL and v12 only connects two ordinary users.</a:t>
            </a:r>
          </a:p>
          <a:p>
            <a:endParaRPr lang="en-US" altLang="zh-CN" baseline="0" dirty="0" smtClean="0"/>
          </a:p>
          <a:p>
            <a:r>
              <a:rPr lang="en-US" altLang="zh-CN" baseline="0" dirty="0" smtClean="0"/>
              <a:t>On the other hand, a node is more likely to act as an OL, if it connects with structural hole spanners.</a:t>
            </a:r>
          </a:p>
          <a:p>
            <a:endParaRPr lang="en-US" altLang="zh-CN" baseline="0" dirty="0" smtClean="0"/>
          </a:p>
          <a:p>
            <a:r>
              <a:rPr lang="en-US" altLang="zh-CN" baseline="0" dirty="0" smtClean="0"/>
              <a:t>We develop the first model as the following mutual recursion formulas.</a:t>
            </a:r>
          </a:p>
          <a:p>
            <a:endParaRPr lang="en-US" altLang="zh-CN" baseline="0" dirty="0" smtClean="0"/>
          </a:p>
          <a:p>
            <a:r>
              <a:rPr lang="en-US" altLang="zh-CN" baseline="0" dirty="0" smtClean="0"/>
              <a:t>I(v, C) is ..</a:t>
            </a:r>
          </a:p>
          <a:p>
            <a:r>
              <a:rPr lang="en-US" altLang="zh-CN" baseline="0" dirty="0" smtClean="0"/>
              <a:t>H(v, S) is ..</a:t>
            </a:r>
          </a:p>
          <a:p>
            <a:endParaRPr lang="en-US" altLang="zh-CN" baseline="0" dirty="0" smtClean="0"/>
          </a:p>
          <a:p>
            <a:r>
              <a:rPr lang="en-US" altLang="zh-CN" baseline="0" dirty="0" smtClean="0"/>
              <a:t>A and b are ….</a:t>
            </a:r>
          </a:p>
          <a:p>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171</a:t>
            </a:fld>
            <a:endParaRPr lang="zh-CN" altLang="en-US"/>
          </a:p>
        </p:txBody>
      </p:sp>
    </p:spTree>
    <p:extLst>
      <p:ext uri="{BB962C8B-B14F-4D97-AF65-F5344CB8AC3E}">
        <p14:creationId xmlns:p14="http://schemas.microsoft.com/office/powerpoint/2010/main" val="7356144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mn-lt"/>
                <a:ea typeface="+mn-ea"/>
              </a:rPr>
              <a:t>Essentially, in Eq. 2, the importance score can be explained as the maximal information flow a user can receive from one of her/his friends.</a:t>
            </a:r>
          </a:p>
          <a:p>
            <a:r>
              <a:rPr lang="en-US" dirty="0">
                <a:latin typeface="+mn-lt"/>
                <a:ea typeface="+mn-ea"/>
              </a:rPr>
              <a:t>Eq. 3 suggests that a structural hole spanner in S should be active in all the communities in S. The two update rules, </a:t>
            </a:r>
            <a:r>
              <a:rPr lang="en-US" dirty="0" err="1">
                <a:latin typeface="+mn-lt"/>
                <a:ea typeface="+mn-ea"/>
              </a:rPr>
              <a:t>Eqs</a:t>
            </a:r>
            <a:r>
              <a:rPr lang="en-US" dirty="0">
                <a:latin typeface="+mn-lt"/>
                <a:ea typeface="+mn-ea"/>
              </a:rPr>
              <a:t>. 2 and 3 are the basic approaches by which structural holes and importance (authority) reinforce each other.</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172</a:t>
            </a:fld>
            <a:endParaRPr lang="zh-CN" altLang="en-US"/>
          </a:p>
        </p:txBody>
      </p:sp>
    </p:spTree>
    <p:extLst>
      <p:ext uri="{BB962C8B-B14F-4D97-AF65-F5344CB8AC3E}">
        <p14:creationId xmlns:p14="http://schemas.microsoft.com/office/powerpoint/2010/main" val="8356782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proof the only if direction. Suppose we have two communities, one is blue, another is yellow. Two vertex U and V are connected with each other. Vertex V belongs to yellow and vertex U belongs to both yellow and blue. And we are looking for the structural hole between blue and yellow. </a:t>
            </a:r>
          </a:p>
          <a:p>
            <a:r>
              <a:rPr lang="en-US" baseline="0" dirty="0" smtClean="0"/>
              <a:t>Suppose alpha + beta &gt; 1, and the initial value of u and v both equals to 1. Thus the importance scores of vertex U in blue and yellow are also one, which is the same with its structural hole score. By the updating equation, we find that I(v, </a:t>
            </a:r>
            <a:r>
              <a:rPr lang="en-US" baseline="0" dirty="0" err="1" smtClean="0"/>
              <a:t>C_yellow</a:t>
            </a:r>
            <a:r>
              <a:rPr lang="en-US" baseline="0" dirty="0" smtClean="0"/>
              <a:t>) &gt;= alpha + beta &gt; 1, which is impossible.</a:t>
            </a:r>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174</a:t>
            </a:fld>
            <a:endParaRPr lang="en-US"/>
          </a:p>
        </p:txBody>
      </p:sp>
    </p:spTree>
    <p:extLst>
      <p:ext uri="{BB962C8B-B14F-4D97-AF65-F5344CB8AC3E}">
        <p14:creationId xmlns:p14="http://schemas.microsoft.com/office/powerpoint/2010/main" val="5431981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175</a:t>
            </a:fld>
            <a:endParaRPr lang="en-US"/>
          </a:p>
        </p:txBody>
      </p:sp>
    </p:spTree>
    <p:extLst>
      <p:ext uri="{BB962C8B-B14F-4D97-AF65-F5344CB8AC3E}">
        <p14:creationId xmlns:p14="http://schemas.microsoft.com/office/powerpoint/2010/main" val="2011339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27447-32ED-5145-B8E0-2634160B4876}" type="slidenum">
              <a:rPr lang="en-US" smtClean="0"/>
              <a:t>176</a:t>
            </a:fld>
            <a:endParaRPr lang="en-US"/>
          </a:p>
        </p:txBody>
      </p:sp>
    </p:spTree>
    <p:extLst>
      <p:ext uri="{BB962C8B-B14F-4D97-AF65-F5344CB8AC3E}">
        <p14:creationId xmlns:p14="http://schemas.microsoft.com/office/powerpoint/2010/main" val="1712252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11</a:t>
            </a:fld>
            <a:endParaRPr lang="en-US" altLang="zh-CN"/>
          </a:p>
        </p:txBody>
      </p:sp>
    </p:spTree>
    <p:extLst>
      <p:ext uri="{BB962C8B-B14F-4D97-AF65-F5344CB8AC3E}">
        <p14:creationId xmlns:p14="http://schemas.microsoft.com/office/powerpoint/2010/main" val="321814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proof </a:t>
            </a:r>
            <a:r>
              <a:rPr lang="en-US" altLang="zh-CN" baseline="0" dirty="0" smtClean="0"/>
              <a:t>condition of </a:t>
            </a:r>
            <a:r>
              <a:rPr lang="en-US" altLang="zh-CN" baseline="0" dirty="0" err="1" smtClean="0"/>
              <a:t>existance</a:t>
            </a:r>
            <a:r>
              <a:rPr lang="en-US" altLang="zh-CN" baseline="0" dirty="0" smtClean="0"/>
              <a:t>, and e-convergence property.</a:t>
            </a:r>
          </a:p>
          <a:p>
            <a:r>
              <a:rPr lang="en-US" altLang="zh-CN" baseline="0" dirty="0" smtClean="0"/>
              <a:t>After designing an </a:t>
            </a:r>
            <a:r>
              <a:rPr lang="en-US" altLang="zh-CN" baseline="0" dirty="0" err="1" smtClean="0"/>
              <a:t>iteratie</a:t>
            </a:r>
            <a:r>
              <a:rPr lang="en-US" altLang="zh-CN" baseline="0" dirty="0" smtClean="0"/>
              <a:t> algorithm, we conduct parameter analysis, show that the performance……</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177</a:t>
            </a:fld>
            <a:endParaRPr lang="zh-CN" altLang="en-US"/>
          </a:p>
        </p:txBody>
      </p:sp>
    </p:spTree>
    <p:extLst>
      <p:ext uri="{BB962C8B-B14F-4D97-AF65-F5344CB8AC3E}">
        <p14:creationId xmlns:p14="http://schemas.microsoft.com/office/powerpoint/2010/main" val="17009946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9163" y="744538"/>
            <a:ext cx="4962525" cy="3722687"/>
          </a:xfrm>
        </p:spPr>
      </p:sp>
      <p:sp>
        <p:nvSpPr>
          <p:cNvPr id="3" name="备注占位符 2"/>
          <p:cNvSpPr>
            <a:spLocks noGrp="1"/>
          </p:cNvSpPr>
          <p:nvPr>
            <p:ph type="body" idx="1"/>
          </p:nvPr>
        </p:nvSpPr>
        <p:spPr/>
        <p:txBody>
          <a:bodyPr/>
          <a:lstStyle/>
          <a:p>
            <a:r>
              <a:rPr lang="en-US" altLang="zh-CN" dirty="0" smtClean="0"/>
              <a:t>The first model </a:t>
            </a:r>
            <a:r>
              <a:rPr lang="en-US" altLang="zh-CN" dirty="0" err="1" smtClean="0"/>
              <a:t>basicly</a:t>
            </a:r>
            <a:r>
              <a:rPr lang="en-US" altLang="zh-CN" baseline="0" dirty="0" smtClean="0"/>
              <a:t> consider the correlation between SHS and OL. but not consider information diffusion.</a:t>
            </a:r>
          </a:p>
          <a:p>
            <a:endParaRPr lang="en-US" altLang="zh-CN" baseline="0" dirty="0" smtClean="0"/>
          </a:p>
          <a:p>
            <a:r>
              <a:rPr lang="en-US" altLang="zh-CN" baseline="0" dirty="0" smtClean="0"/>
              <a:t>So, In the second model, we explicitly use information flows in the quality function.</a:t>
            </a:r>
          </a:p>
          <a:p>
            <a:endParaRPr lang="en-US" altLang="zh-CN" baseline="0" dirty="0" smtClean="0"/>
          </a:p>
          <a:p>
            <a:r>
              <a:rPr lang="en-US" altLang="zh-CN" baseline="0" dirty="0" smtClean="0"/>
              <a:t>Here we define MC() as the minimal cut of communities in the graph.</a:t>
            </a:r>
          </a:p>
          <a:p>
            <a:endParaRPr lang="en-US" altLang="zh-CN" baseline="0" dirty="0" smtClean="0"/>
          </a:p>
          <a:p>
            <a:r>
              <a:rPr lang="en-US" altLang="zh-CN" baseline="0" dirty="0" smtClean="0"/>
              <a:t>What we want to do is to find a subset of nodes, such that without them, the connection between communities would be minimized.</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179</a:t>
            </a:fld>
            <a:endParaRPr lang="zh-CN" altLang="en-US"/>
          </a:p>
        </p:txBody>
      </p:sp>
    </p:spTree>
    <p:extLst>
      <p:ext uri="{BB962C8B-B14F-4D97-AF65-F5344CB8AC3E}">
        <p14:creationId xmlns:p14="http://schemas.microsoft.com/office/powerpoint/2010/main" val="1117626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9163" y="744538"/>
            <a:ext cx="4962525" cy="3722687"/>
          </a:xfrm>
        </p:spPr>
      </p:sp>
      <p:sp>
        <p:nvSpPr>
          <p:cNvPr id="3" name="备注占位符 2"/>
          <p:cNvSpPr>
            <a:spLocks noGrp="1"/>
          </p:cNvSpPr>
          <p:nvPr>
            <p:ph type="body" idx="1"/>
          </p:nvPr>
        </p:nvSpPr>
        <p:spPr/>
        <p:txBody>
          <a:bodyPr/>
          <a:lstStyle/>
          <a:p>
            <a:r>
              <a:rPr lang="en-US" altLang="zh-CN" dirty="0" smtClean="0"/>
              <a:t>The idea of the second model is straightforward,</a:t>
            </a:r>
            <a:r>
              <a:rPr lang="en-US" altLang="zh-CN" baseline="0" dirty="0" smtClean="0"/>
              <a:t> but it’s harder to find an efficient algorithm to optimize it.</a:t>
            </a:r>
          </a:p>
          <a:p>
            <a:endParaRPr lang="en-US" altLang="zh-CN" baseline="0" dirty="0" smtClean="0"/>
          </a:p>
          <a:p>
            <a:r>
              <a:rPr lang="en-US" altLang="zh-CN" baseline="0" dirty="0" smtClean="0"/>
              <a:t>Even when there are only 2 communities. The problem can be viewed as ….</a:t>
            </a:r>
          </a:p>
          <a:p>
            <a:endParaRPr lang="en-US" altLang="zh-CN" baseline="0" dirty="0" smtClean="0"/>
          </a:p>
          <a:p>
            <a:r>
              <a:rPr lang="en-US" altLang="zh-CN" baseline="0" dirty="0" smtClean="0"/>
              <a:t>………….</a:t>
            </a:r>
          </a:p>
          <a:p>
            <a:r>
              <a:rPr lang="en-US" altLang="zh-CN" baseline="0" dirty="0" smtClean="0"/>
              <a:t>………. Which is not practical in real networks.</a:t>
            </a:r>
          </a:p>
          <a:p>
            <a:r>
              <a:rPr lang="en-US" altLang="zh-CN" baseline="0" dirty="0" smtClean="0"/>
              <a:t>We rewrite the proof such that, the edges.</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180</a:t>
            </a:fld>
            <a:endParaRPr lang="zh-CN" altLang="en-US"/>
          </a:p>
        </p:txBody>
      </p:sp>
    </p:spTree>
    <p:extLst>
      <p:ext uri="{BB962C8B-B14F-4D97-AF65-F5344CB8AC3E}">
        <p14:creationId xmlns:p14="http://schemas.microsoft.com/office/powerpoint/2010/main" val="582487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945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The idea of the second model is straightforward,</a:t>
            </a:r>
            <a:r>
              <a:rPr lang="en-US" altLang="zh-CN" baseline="0" dirty="0" smtClean="0"/>
              <a:t> but it’s harder to find an efficient algorithm to optimize it.</a:t>
            </a:r>
          </a:p>
          <a:p>
            <a:endParaRPr lang="en-US" altLang="zh-CN" baseline="0" dirty="0" smtClean="0"/>
          </a:p>
          <a:p>
            <a:r>
              <a:rPr lang="en-US" altLang="zh-CN" baseline="0" dirty="0" smtClean="0"/>
              <a:t>Even when there are only 2 communities. The problem can be viewed as ….</a:t>
            </a:r>
          </a:p>
          <a:p>
            <a:endParaRPr lang="en-US" altLang="zh-CN" baseline="0" dirty="0" smtClean="0"/>
          </a:p>
          <a:p>
            <a:r>
              <a:rPr lang="en-US" altLang="zh-CN" baseline="0" dirty="0" smtClean="0"/>
              <a:t>………….</a:t>
            </a:r>
          </a:p>
          <a:p>
            <a:r>
              <a:rPr lang="en-US" altLang="zh-CN" baseline="0" dirty="0" smtClean="0"/>
              <a:t>………. Which is not practical in real networks.</a:t>
            </a:r>
          </a:p>
          <a:p>
            <a:r>
              <a:rPr lang="en-US" altLang="zh-CN" baseline="0" dirty="0" smtClean="0"/>
              <a:t>We rewrite the proof such that, the edges.</a:t>
            </a:r>
            <a:endParaRPr lang="zh-CN" altLang="en-US" dirty="0" smtClean="0"/>
          </a:p>
          <a:p>
            <a:endParaRPr lang="en-US" dirty="0">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mbria" charset="0"/>
                <a:ea typeface="ＭＳ Ｐゴシック" charset="0"/>
                <a:cs typeface="ＭＳ Ｐゴシック" charset="0"/>
              </a:defRPr>
            </a:lvl1pPr>
            <a:lvl2pPr marL="745332" indent="-286666" eaLnBrk="0" hangingPunct="0">
              <a:defRPr sz="2400">
                <a:solidFill>
                  <a:schemeClr val="tx1"/>
                </a:solidFill>
                <a:latin typeface="Cambria" charset="0"/>
                <a:ea typeface="ＭＳ Ｐゴシック" charset="0"/>
              </a:defRPr>
            </a:lvl2pPr>
            <a:lvl3pPr marL="1146665" indent="-229333" eaLnBrk="0" hangingPunct="0">
              <a:defRPr sz="2400">
                <a:solidFill>
                  <a:schemeClr val="tx1"/>
                </a:solidFill>
                <a:latin typeface="Cambria" charset="0"/>
                <a:ea typeface="ＭＳ Ｐゴシック" charset="0"/>
              </a:defRPr>
            </a:lvl3pPr>
            <a:lvl4pPr marL="1605331" indent="-229333" eaLnBrk="0" hangingPunct="0">
              <a:defRPr sz="2400">
                <a:solidFill>
                  <a:schemeClr val="tx1"/>
                </a:solidFill>
                <a:latin typeface="Cambria" charset="0"/>
                <a:ea typeface="ＭＳ Ｐゴシック" charset="0"/>
              </a:defRPr>
            </a:lvl4pPr>
            <a:lvl5pPr marL="2063997" indent="-229333" eaLnBrk="0" hangingPunct="0">
              <a:defRPr sz="2400">
                <a:solidFill>
                  <a:schemeClr val="tx1"/>
                </a:solidFill>
                <a:latin typeface="Cambria" charset="0"/>
                <a:ea typeface="ＭＳ Ｐゴシック" charset="0"/>
              </a:defRPr>
            </a:lvl5pPr>
            <a:lvl6pPr marL="2522664" indent="-229333" eaLnBrk="0" fontAlgn="base" hangingPunct="0">
              <a:spcBef>
                <a:spcPct val="0"/>
              </a:spcBef>
              <a:spcAft>
                <a:spcPct val="0"/>
              </a:spcAft>
              <a:defRPr sz="2400">
                <a:solidFill>
                  <a:schemeClr val="tx1"/>
                </a:solidFill>
                <a:latin typeface="Cambria" charset="0"/>
                <a:ea typeface="ＭＳ Ｐゴシック" charset="0"/>
              </a:defRPr>
            </a:lvl6pPr>
            <a:lvl7pPr marL="2981329" indent="-229333" eaLnBrk="0" fontAlgn="base" hangingPunct="0">
              <a:spcBef>
                <a:spcPct val="0"/>
              </a:spcBef>
              <a:spcAft>
                <a:spcPct val="0"/>
              </a:spcAft>
              <a:defRPr sz="2400">
                <a:solidFill>
                  <a:schemeClr val="tx1"/>
                </a:solidFill>
                <a:latin typeface="Cambria" charset="0"/>
                <a:ea typeface="ＭＳ Ｐゴシック" charset="0"/>
              </a:defRPr>
            </a:lvl7pPr>
            <a:lvl8pPr marL="3439995" indent="-229333" eaLnBrk="0" fontAlgn="base" hangingPunct="0">
              <a:spcBef>
                <a:spcPct val="0"/>
              </a:spcBef>
              <a:spcAft>
                <a:spcPct val="0"/>
              </a:spcAft>
              <a:defRPr sz="2400">
                <a:solidFill>
                  <a:schemeClr val="tx1"/>
                </a:solidFill>
                <a:latin typeface="Cambria" charset="0"/>
                <a:ea typeface="ＭＳ Ｐゴシック" charset="0"/>
              </a:defRPr>
            </a:lvl8pPr>
            <a:lvl9pPr marL="3898661" indent="-229333"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fld id="{7060C9E2-778B-5C4E-B252-9CD9E2E1D87B}" type="slidenum">
              <a:rPr lang="en-US" altLang="zh-CN" sz="1200">
                <a:latin typeface="Calibri" charset="0"/>
                <a:cs typeface="宋体" charset="0"/>
              </a:rPr>
              <a:pPr eaLnBrk="1" hangingPunct="1"/>
              <a:t>181</a:t>
            </a:fld>
            <a:endParaRPr lang="en-US" altLang="zh-CN" sz="1200">
              <a:latin typeface="Calibri" charset="0"/>
              <a:cs typeface="宋体" charset="0"/>
            </a:endParaRPr>
          </a:p>
        </p:txBody>
      </p:sp>
    </p:spTree>
    <p:extLst>
      <p:ext uri="{BB962C8B-B14F-4D97-AF65-F5344CB8AC3E}">
        <p14:creationId xmlns:p14="http://schemas.microsoft.com/office/powerpoint/2010/main" val="248651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9163" y="744538"/>
            <a:ext cx="4962525" cy="3722687"/>
          </a:xfrm>
        </p:spPr>
      </p:sp>
      <p:sp>
        <p:nvSpPr>
          <p:cNvPr id="3" name="备注占位符 2"/>
          <p:cNvSpPr>
            <a:spLocks noGrp="1"/>
          </p:cNvSpPr>
          <p:nvPr>
            <p:ph type="body" idx="1"/>
          </p:nvPr>
        </p:nvSpPr>
        <p:spPr/>
        <p:txBody>
          <a:bodyPr/>
          <a:lstStyle/>
          <a:p>
            <a:r>
              <a:rPr lang="en-US" altLang="zh-CN" dirty="0" smtClean="0"/>
              <a:t>Since</a:t>
            </a:r>
            <a:r>
              <a:rPr lang="en-US" altLang="zh-CN" baseline="0" dirty="0" smtClean="0"/>
              <a:t> the problem is NP-hard, we design approximation algorithm using greedy strategy.</a:t>
            </a:r>
          </a:p>
          <a:p>
            <a:endParaRPr lang="en-US" altLang="zh-CN" baseline="0" dirty="0" smtClean="0"/>
          </a:p>
          <a:p>
            <a:r>
              <a:rPr lang="en-US" altLang="zh-CN" baseline="0" dirty="0" smtClean="0"/>
              <a:t>In each round, we choose one node to maximal decrease of MC.</a:t>
            </a:r>
          </a:p>
          <a:p>
            <a:endParaRPr lang="en-US" altLang="zh-CN" baseline="0" dirty="0" smtClean="0"/>
          </a:p>
          <a:p>
            <a:r>
              <a:rPr lang="en-US" altLang="zh-CN" dirty="0" smtClean="0"/>
              <a:t>To scale up the algorithm to large networks,</a:t>
            </a:r>
            <a:r>
              <a:rPr lang="en-US" altLang="zh-CN" baseline="0" dirty="0" smtClean="0"/>
              <a:t> we only consider top O(k) nodes with</a:t>
            </a:r>
          </a:p>
          <a:p>
            <a:r>
              <a:rPr lang="en-US" altLang="zh-CN" baseline="0" dirty="0" smtClean="0"/>
              <a:t>Maximal sum of flows though them as candidates.</a:t>
            </a:r>
          </a:p>
          <a:p>
            <a:endParaRPr lang="en-US" altLang="zh-CN" baseline="0" dirty="0" smtClean="0"/>
          </a:p>
          <a:p>
            <a:r>
              <a:rPr lang="en-US" altLang="zh-CN" baseline="0" dirty="0" smtClean="0"/>
              <a:t>One more challenge is to estimate MC(), when L &gt; 2, it’s NP-Hard to get the exact number, so we design a O(</a:t>
            </a:r>
            <a:r>
              <a:rPr lang="en-US" altLang="zh-CN" baseline="0" dirty="0" err="1" smtClean="0"/>
              <a:t>logL</a:t>
            </a:r>
            <a:r>
              <a:rPr lang="en-US" altLang="zh-CN" baseline="0" dirty="0" smtClean="0"/>
              <a:t>) approximation by trying all possible partitions of communities.</a:t>
            </a:r>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186</a:t>
            </a:fld>
            <a:endParaRPr lang="zh-CN" altLang="en-US"/>
          </a:p>
        </p:txBody>
      </p:sp>
    </p:spTree>
    <p:extLst>
      <p:ext uri="{BB962C8B-B14F-4D97-AF65-F5344CB8AC3E}">
        <p14:creationId xmlns:p14="http://schemas.microsoft.com/office/powerpoint/2010/main" val="912271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information spread maximization, we employ</a:t>
            </a:r>
            <a:r>
              <a:rPr lang="en-US" altLang="zh-CN" baseline="0" dirty="0" smtClean="0"/>
              <a:t> twitter and coauthor as the basis, we study how the detected SHS control the diffusion of information.</a:t>
            </a:r>
          </a:p>
          <a:p>
            <a:endParaRPr lang="en-US" altLang="zh-CN" dirty="0" smtClean="0"/>
          </a:p>
          <a:p>
            <a:r>
              <a:rPr lang="en-US" altLang="zh-CN" dirty="0" smtClean="0"/>
              <a:t>We can see that, on</a:t>
            </a:r>
            <a:r>
              <a:rPr lang="en-US" altLang="zh-CN" baseline="0" dirty="0" smtClean="0"/>
              <a:t> the twitter </a:t>
            </a:r>
            <a:r>
              <a:rPr lang="en-US" altLang="zh-CN" baseline="0" dirty="0" err="1" smtClean="0"/>
              <a:t>netowrk</a:t>
            </a:r>
            <a:r>
              <a:rPr lang="en-US" altLang="zh-CN" baseline="0" dirty="0" smtClean="0"/>
              <a:t>.</a:t>
            </a:r>
            <a:r>
              <a:rPr lang="en-US" altLang="zh-CN" dirty="0" smtClean="0"/>
              <a:t> top 0.2%.</a:t>
            </a:r>
          </a:p>
          <a:p>
            <a:r>
              <a:rPr lang="en-US" altLang="zh-CN" dirty="0" smtClean="0"/>
              <a:t>On the coauthor network.</a:t>
            </a:r>
            <a:r>
              <a:rPr lang="en-US" altLang="zh-CN" baseline="0" dirty="0" smtClean="0"/>
              <a:t>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2A15D2E-5405-4FED-9D00-9E0B05EEE8D2}" type="slidenum">
              <a:rPr lang="zh-CN" altLang="en-US" smtClean="0"/>
              <a:t>190</a:t>
            </a:fld>
            <a:endParaRPr lang="zh-CN" altLang="en-US"/>
          </a:p>
        </p:txBody>
      </p:sp>
    </p:spTree>
    <p:extLst>
      <p:ext uri="{BB962C8B-B14F-4D97-AF65-F5344CB8AC3E}">
        <p14:creationId xmlns:p14="http://schemas.microsoft.com/office/powerpoint/2010/main" val="10700482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6EB4426-93D2-4533-889B-6D1E6D9184EC}" type="slidenum">
              <a:rPr lang="en-US" altLang="zh-CN" smtClean="0"/>
              <a:pPr/>
              <a:t>192</a:t>
            </a:fld>
            <a:endParaRPr lang="en-US" altLang="zh-CN" smtClean="0"/>
          </a:p>
        </p:txBody>
      </p:sp>
      <p:sp>
        <p:nvSpPr>
          <p:cNvPr id="62467" name="Rectangle 7"/>
          <p:cNvSpPr txBox="1">
            <a:spLocks noGrp="1" noChangeArrowheads="1"/>
          </p:cNvSpPr>
          <p:nvPr/>
        </p:nvSpPr>
        <p:spPr bwMode="auto">
          <a:xfrm>
            <a:off x="3850443" y="9430091"/>
            <a:ext cx="2945659" cy="496411"/>
          </a:xfrm>
          <a:prstGeom prst="rect">
            <a:avLst/>
          </a:prstGeom>
          <a:noFill/>
          <a:ln w="9525">
            <a:noFill/>
            <a:miter lim="800000"/>
            <a:headEnd/>
            <a:tailEnd/>
          </a:ln>
        </p:spPr>
        <p:txBody>
          <a:bodyPr lIns="91431" tIns="45716" rIns="91431" bIns="45716" anchor="b"/>
          <a:lstStyle/>
          <a:p>
            <a:pPr algn="r"/>
            <a:fld id="{83A6FD5C-3E3C-47D2-AE81-223DA9895A76}" type="slidenum">
              <a:rPr kumimoji="0" lang="en-US" altLang="zh-CN" sz="1200"/>
              <a:pPr algn="r"/>
              <a:t>192</a:t>
            </a:fld>
            <a:endParaRPr kumimoji="0" lang="en-US" altLang="zh-CN" sz="1200"/>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noFill/>
          <a:ln/>
        </p:spPr>
        <p:txBody>
          <a:bodyPr lIns="91431" tIns="45716" rIns="91431" bIns="45716"/>
          <a:lstStyle/>
          <a:p>
            <a:pPr eaLnBrk="1" hangingPunct="1"/>
            <a:endParaRPr lang="zh-CN" altLang="zh-CN" dirty="0" smtClean="0"/>
          </a:p>
        </p:txBody>
      </p:sp>
    </p:spTree>
    <p:extLst>
      <p:ext uri="{BB962C8B-B14F-4D97-AF65-F5344CB8AC3E}">
        <p14:creationId xmlns:p14="http://schemas.microsoft.com/office/powerpoint/2010/main" val="708381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79F43-6908-4B1A-A9AD-43D028E4EDC1}" type="slidenum">
              <a:rPr lang="en-US" altLang="zh-CN" smtClean="0"/>
              <a:pPr>
                <a:defRPr/>
              </a:pPr>
              <a:t>193</a:t>
            </a:fld>
            <a:endParaRPr lang="en-US" altLang="zh-CN"/>
          </a:p>
        </p:txBody>
      </p:sp>
    </p:spTree>
    <p:extLst>
      <p:ext uri="{BB962C8B-B14F-4D97-AF65-F5344CB8AC3E}">
        <p14:creationId xmlns:p14="http://schemas.microsoft.com/office/powerpoint/2010/main" val="16525797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E79F43-6908-4B1A-A9AD-43D028E4EDC1}" type="slidenum">
              <a:rPr lang="en-US" altLang="zh-CN" smtClean="0"/>
              <a:pPr>
                <a:defRPr/>
              </a:pPr>
              <a:t>196</a:t>
            </a:fld>
            <a:endParaRPr lang="en-US" altLang="zh-CN"/>
          </a:p>
        </p:txBody>
      </p:sp>
    </p:spTree>
    <p:extLst>
      <p:ext uri="{BB962C8B-B14F-4D97-AF65-F5344CB8AC3E}">
        <p14:creationId xmlns:p14="http://schemas.microsoft.com/office/powerpoint/2010/main" val="521424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Interdisciplinary collaborations have generated huge impact, for example,</a:t>
            </a:r>
          </a:p>
          <a:p>
            <a:pPr lvl="1"/>
            <a:r>
              <a:rPr lang="en-US" altLang="zh-CN" dirty="0" smtClean="0">
                <a:solidFill>
                  <a:srgbClr val="FF0000"/>
                </a:solidFill>
              </a:rPr>
              <a:t>51 (&gt;1/3) of the KDD 2012 papers </a:t>
            </a:r>
            <a:r>
              <a:rPr lang="en-US" altLang="zh-CN" dirty="0" smtClean="0"/>
              <a:t>are result of cross-domain collaborations between </a:t>
            </a:r>
            <a:r>
              <a:rPr lang="en-US" altLang="zh-CN" dirty="0" smtClean="0">
                <a:solidFill>
                  <a:srgbClr val="002060"/>
                </a:solidFill>
              </a:rPr>
              <a:t>graph theory</a:t>
            </a:r>
            <a:r>
              <a:rPr lang="en-US" altLang="zh-CN" dirty="0" smtClean="0"/>
              <a:t>, </a:t>
            </a:r>
            <a:r>
              <a:rPr lang="en-US" altLang="zh-CN" dirty="0" smtClean="0">
                <a:solidFill>
                  <a:srgbClr val="C00000"/>
                </a:solidFill>
              </a:rPr>
              <a:t>visualization</a:t>
            </a:r>
            <a:r>
              <a:rPr lang="en-US" altLang="zh-CN" dirty="0" smtClean="0"/>
              <a:t>, </a:t>
            </a:r>
            <a:r>
              <a:rPr lang="en-US" altLang="zh-CN" dirty="0" smtClean="0">
                <a:solidFill>
                  <a:srgbClr val="0000FF"/>
                </a:solidFill>
              </a:rPr>
              <a:t>economics</a:t>
            </a:r>
            <a:r>
              <a:rPr lang="en-US" altLang="zh-CN" dirty="0" smtClean="0"/>
              <a:t>, </a:t>
            </a:r>
            <a:r>
              <a:rPr lang="en-US" altLang="zh-CN" dirty="0" smtClean="0">
                <a:solidFill>
                  <a:srgbClr val="00B050"/>
                </a:solidFill>
              </a:rPr>
              <a:t>medical inf.</a:t>
            </a:r>
            <a:r>
              <a:rPr lang="en-US" altLang="zh-CN" dirty="0" smtClean="0"/>
              <a:t>,</a:t>
            </a:r>
            <a:r>
              <a:rPr lang="en-US" altLang="zh-CN" dirty="0" smtClean="0">
                <a:solidFill>
                  <a:srgbClr val="00B050"/>
                </a:solidFill>
              </a:rPr>
              <a:t> </a:t>
            </a:r>
            <a:r>
              <a:rPr lang="en-US" altLang="zh-CN" dirty="0" smtClean="0">
                <a:solidFill>
                  <a:srgbClr val="FF5050"/>
                </a:solidFill>
              </a:rPr>
              <a:t>DB</a:t>
            </a:r>
            <a:r>
              <a:rPr lang="en-US" altLang="zh-CN" dirty="0" smtClean="0"/>
              <a:t>, NLP, </a:t>
            </a:r>
            <a:r>
              <a:rPr lang="en-US" altLang="zh-CN" dirty="0" smtClean="0">
                <a:solidFill>
                  <a:srgbClr val="FFC000"/>
                </a:solidFill>
              </a:rPr>
              <a:t>IR</a:t>
            </a:r>
          </a:p>
          <a:p>
            <a:pPr lvl="1"/>
            <a:r>
              <a:rPr lang="en-US" altLang="zh-CN" dirty="0" smtClean="0"/>
              <a:t>Research field evolution</a:t>
            </a:r>
          </a:p>
          <a:p>
            <a:pPr lvl="1"/>
            <a:endParaRPr lang="en-US" altLang="zh-CN" sz="1200" kern="1200" baseline="0" dirty="0" smtClean="0">
              <a:solidFill>
                <a:schemeClr val="tx1"/>
              </a:solidFill>
              <a:latin typeface="Arial" charset="0"/>
              <a:ea typeface="宋体" pitchFamily="2" charset="-122"/>
              <a:cs typeface="+mn-cs"/>
            </a:endParaRPr>
          </a:p>
          <a:p>
            <a:r>
              <a:rPr lang="en-US" altLang="zh-CN" sz="1200" kern="1200" baseline="0" dirty="0" smtClean="0">
                <a:solidFill>
                  <a:schemeClr val="tx1"/>
                </a:solidFill>
                <a:latin typeface="Arial" charset="0"/>
                <a:ea typeface="宋体" pitchFamily="2" charset="-122"/>
                <a:cs typeface="+mn-cs"/>
              </a:rPr>
              <a:t>Describe the problem</a:t>
            </a:r>
          </a:p>
          <a:p>
            <a:endParaRPr lang="en-US" altLang="zh-CN" sz="1200" kern="1200" baseline="0" dirty="0" smtClean="0">
              <a:solidFill>
                <a:schemeClr val="tx1"/>
              </a:solidFill>
              <a:latin typeface="Arial" charset="0"/>
              <a:ea typeface="宋体" pitchFamily="2" charset="-122"/>
              <a:cs typeface="+mn-cs"/>
            </a:endParaRPr>
          </a:p>
          <a:p>
            <a:r>
              <a:rPr lang="en-US" altLang="zh-CN" sz="1200" kern="1200" baseline="0" dirty="0" smtClean="0">
                <a:solidFill>
                  <a:schemeClr val="tx1"/>
                </a:solidFill>
                <a:latin typeface="Arial" charset="0"/>
                <a:ea typeface="宋体" pitchFamily="2" charset="-122"/>
                <a:cs typeface="+mn-cs"/>
              </a:rPr>
              <a:t>First, </a:t>
            </a:r>
            <a:r>
              <a:rPr lang="en-US" altLang="zh-CN" sz="1200" b="1" kern="1200" baseline="0" dirty="0" smtClean="0">
                <a:solidFill>
                  <a:schemeClr val="tx1"/>
                </a:solidFill>
                <a:latin typeface="Arial" charset="0"/>
                <a:ea typeface="宋体" pitchFamily="2" charset="-122"/>
                <a:cs typeface="+mn-cs"/>
              </a:rPr>
              <a:t>sparse connection, </a:t>
            </a:r>
            <a:r>
              <a:rPr lang="en-US" altLang="zh-CN" sz="1200" kern="1200" baseline="0" dirty="0" smtClean="0">
                <a:solidFill>
                  <a:schemeClr val="tx1"/>
                </a:solidFill>
                <a:latin typeface="Arial" charset="0"/>
                <a:ea typeface="宋体" pitchFamily="2" charset="-122"/>
                <a:cs typeface="+mn-cs"/>
              </a:rPr>
              <a:t>compared to traditional collaborations within a domain, </a:t>
            </a:r>
            <a:r>
              <a:rPr lang="en-US" altLang="zh-CN" sz="1200" b="1" kern="1200" baseline="0" dirty="0" smtClean="0">
                <a:solidFill>
                  <a:schemeClr val="tx1"/>
                </a:solidFill>
                <a:latin typeface="Arial" charset="0"/>
                <a:ea typeface="宋体" pitchFamily="2" charset="-122"/>
                <a:cs typeface="+mn-cs"/>
              </a:rPr>
              <a:t>cross-domain collaborations are very rare.</a:t>
            </a:r>
            <a:r>
              <a:rPr lang="en-US" altLang="zh-CN" sz="1200" kern="1200" baseline="0" dirty="0" smtClean="0">
                <a:solidFill>
                  <a:schemeClr val="tx1"/>
                </a:solidFill>
                <a:latin typeface="Arial" charset="0"/>
                <a:ea typeface="宋体" pitchFamily="2" charset="-122"/>
                <a:cs typeface="+mn-cs"/>
              </a:rPr>
              <a:t> partly because it is difficult for an outsider to find the right collaborator in the field that one does not know. This also makes it challenging to directly use a supervised learning approach due to the lack of training samples.</a:t>
            </a:r>
          </a:p>
          <a:p>
            <a:endParaRPr lang="en-US" sz="1200" kern="1200" baseline="0" dirty="0" smtClean="0">
              <a:solidFill>
                <a:schemeClr val="tx1"/>
              </a:solidFill>
              <a:effectLst/>
              <a:latin typeface="Arial" charset="0"/>
              <a:ea typeface="宋体" pitchFamily="2" charset="-122"/>
              <a:cs typeface="+mn-cs"/>
            </a:endParaRPr>
          </a:p>
          <a:p>
            <a:r>
              <a:rPr lang="en-US" altLang="zh-CN" sz="1200" kern="1200" baseline="0" dirty="0" smtClean="0">
                <a:solidFill>
                  <a:schemeClr val="tx1"/>
                </a:solidFill>
                <a:latin typeface="Arial" charset="0"/>
                <a:ea typeface="宋体" pitchFamily="2" charset="-122"/>
                <a:cs typeface="+mn-cs"/>
              </a:rPr>
              <a:t>Second, </a:t>
            </a:r>
            <a:r>
              <a:rPr lang="en-US" altLang="zh-CN" sz="1200" b="1" kern="1200" baseline="0" dirty="0" smtClean="0">
                <a:solidFill>
                  <a:schemeClr val="tx1"/>
                </a:solidFill>
                <a:latin typeface="Arial" charset="0"/>
                <a:ea typeface="宋体" pitchFamily="2" charset="-122"/>
                <a:cs typeface="+mn-cs"/>
              </a:rPr>
              <a:t>complementary expertise, cross-domain collaborators </a:t>
            </a:r>
            <a:r>
              <a:rPr lang="en-US" altLang="zh-CN" sz="1200" kern="1200" baseline="0" dirty="0" smtClean="0">
                <a:solidFill>
                  <a:schemeClr val="tx1"/>
                </a:solidFill>
                <a:latin typeface="Arial" charset="0"/>
                <a:ea typeface="宋体" pitchFamily="2" charset="-122"/>
                <a:cs typeface="+mn-cs"/>
              </a:rPr>
              <a:t>often have different expertise and interest; For example, data mining researchers can easily identify who they want to work with in the data mining field, because they are familiar with the sub topics. However, for a cardiologist who wants to apply data mining techniques to predict heart failures, it will be difficult for her to find the right collaborators in data mining. Because these two fields (cardiology and data mining) are totally different with different terminology and problems. It is very difficult for one from cardiology to identify the right topics in data mining to look for collaborators.</a:t>
            </a:r>
          </a:p>
          <a:p>
            <a:endParaRPr lang="en-US" sz="1200" kern="1200" baseline="0" dirty="0" smtClean="0">
              <a:solidFill>
                <a:schemeClr val="tx1"/>
              </a:solidFill>
              <a:effectLst/>
              <a:latin typeface="Arial" charset="0"/>
              <a:ea typeface="宋体" pitchFamily="2" charset="-122"/>
              <a:cs typeface="+mn-cs"/>
            </a:endParaRPr>
          </a:p>
          <a:p>
            <a:r>
              <a:rPr lang="en-US" altLang="zh-CN" sz="1200" kern="1200" baseline="0" dirty="0" smtClean="0">
                <a:solidFill>
                  <a:schemeClr val="tx1"/>
                </a:solidFill>
                <a:latin typeface="Arial" charset="0"/>
                <a:ea typeface="宋体" pitchFamily="2" charset="-122"/>
                <a:cs typeface="+mn-cs"/>
              </a:rPr>
              <a:t>Third, </a:t>
            </a:r>
            <a:r>
              <a:rPr lang="en-US" altLang="zh-CN" sz="1200" b="1" kern="1200" baseline="0" dirty="0" smtClean="0">
                <a:solidFill>
                  <a:schemeClr val="tx1"/>
                </a:solidFill>
                <a:latin typeface="Arial" charset="0"/>
                <a:ea typeface="宋体" pitchFamily="2" charset="-122"/>
                <a:cs typeface="+mn-cs"/>
              </a:rPr>
              <a:t>topic </a:t>
            </a:r>
            <a:r>
              <a:rPr lang="en-US" altLang="zh-CN" sz="1200" b="1" kern="1200" baseline="0" dirty="0" err="1" smtClean="0">
                <a:solidFill>
                  <a:schemeClr val="tx1"/>
                </a:solidFill>
                <a:latin typeface="Arial" charset="0"/>
                <a:ea typeface="宋体" pitchFamily="2" charset="-122"/>
                <a:cs typeface="+mn-cs"/>
              </a:rPr>
              <a:t>skewness</a:t>
            </a:r>
            <a:r>
              <a:rPr lang="en-US" altLang="zh-CN" sz="1200" b="1" kern="1200" baseline="0" dirty="0" smtClean="0">
                <a:solidFill>
                  <a:schemeClr val="tx1"/>
                </a:solidFill>
                <a:latin typeface="Arial" charset="0"/>
                <a:ea typeface="宋体" pitchFamily="2" charset="-122"/>
                <a:cs typeface="+mn-cs"/>
              </a:rPr>
              <a:t>, not all topics are relevant for </a:t>
            </a:r>
            <a:r>
              <a:rPr lang="en-US" altLang="zh-CN" sz="1200" b="1" kern="1200" baseline="0" dirty="0" err="1" smtClean="0">
                <a:solidFill>
                  <a:schemeClr val="tx1"/>
                </a:solidFill>
                <a:latin typeface="Arial" charset="0"/>
                <a:ea typeface="宋体" pitchFamily="2" charset="-122"/>
                <a:cs typeface="+mn-cs"/>
              </a:rPr>
              <a:t>crossdomain</a:t>
            </a:r>
            <a:r>
              <a:rPr lang="en-US" altLang="zh-CN" sz="1200" b="1" kern="1200" baseline="0" dirty="0" smtClean="0">
                <a:solidFill>
                  <a:schemeClr val="tx1"/>
                </a:solidFill>
                <a:latin typeface="Arial" charset="0"/>
                <a:ea typeface="宋体" pitchFamily="2" charset="-122"/>
                <a:cs typeface="+mn-cs"/>
              </a:rPr>
              <a:t> </a:t>
            </a:r>
            <a:r>
              <a:rPr lang="en-US" altLang="zh-CN" sz="1200" kern="1200" baseline="0" dirty="0" smtClean="0">
                <a:solidFill>
                  <a:schemeClr val="tx1"/>
                </a:solidFill>
                <a:latin typeface="Arial" charset="0"/>
                <a:ea typeface="宋体" pitchFamily="2" charset="-122"/>
                <a:cs typeface="+mn-cs"/>
              </a:rPr>
              <a:t>collaborations. In fact, in our study, only less than one-tenth of all possible topics pairs across domains have collaborations. Therefore, for the task of cross-domain collaboration recommendation, we should focus on better modeling those topics with high probability of having cross-domain collaborations</a:t>
            </a:r>
            <a:endParaRPr lang="en-US" sz="1200" kern="1200" dirty="0">
              <a:solidFill>
                <a:schemeClr val="tx1"/>
              </a:solidFill>
              <a:effectLst/>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0FADB17D-DD6F-4237-8AC3-0F37A434A05F}" type="slidenum">
              <a:rPr lang="en-US" altLang="zh-CN" smtClean="0"/>
              <a:pPr>
                <a:defRPr/>
              </a:pPr>
              <a:t>197</a:t>
            </a:fld>
            <a:endParaRPr lang="en-US" altLang="zh-CN"/>
          </a:p>
        </p:txBody>
      </p:sp>
    </p:spTree>
    <p:extLst>
      <p:ext uri="{BB962C8B-B14F-4D97-AF65-F5344CB8AC3E}">
        <p14:creationId xmlns:p14="http://schemas.microsoft.com/office/powerpoint/2010/main" val="25730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influence </a:t>
            </a:r>
          </a:p>
          <a:p>
            <a:r>
              <a:rPr lang="en-US" dirty="0" smtClean="0"/>
              <a:t>Information</a:t>
            </a:r>
            <a:r>
              <a:rPr lang="en-US" baseline="0" dirty="0" smtClean="0"/>
              <a:t> diffusions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1955, Two step of flow: </a:t>
            </a:r>
            <a:r>
              <a:rPr lang="en-US" baseline="0" dirty="0" err="1" smtClean="0"/>
              <a:t>katz</a:t>
            </a:r>
            <a:r>
              <a:rPr lang="en-US" baseline="0" dirty="0" smtClean="0"/>
              <a:t> </a:t>
            </a:r>
            <a:r>
              <a:rPr lang="en-US" baseline="0" dirty="0" err="1" smtClean="0"/>
              <a:t>lazarsfeld</a:t>
            </a:r>
            <a:r>
              <a:rPr lang="en-US" baseline="0" smtClean="0"/>
              <a:t> </a:t>
            </a:r>
            <a:endParaRPr lang="zh-CN" altLang="en-US" baseline="0" dirty="0" smtClean="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12</a:t>
            </a:fld>
            <a:endParaRPr lang="en-US" altLang="zh-CN"/>
          </a:p>
        </p:txBody>
      </p:sp>
    </p:spTree>
    <p:extLst>
      <p:ext uri="{BB962C8B-B14F-4D97-AF65-F5344CB8AC3E}">
        <p14:creationId xmlns:p14="http://schemas.microsoft.com/office/powerpoint/2010/main" val="7371259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r>
              <a:rPr lang="zh-CN" altLang="en-US" smtClean="0">
                <a:ea typeface="宋体" charset="-122"/>
              </a:rPr>
              <a:t>截止目前，</a:t>
            </a:r>
            <a:r>
              <a:rPr lang="en-US" altLang="zh-CN" smtClean="0">
                <a:ea typeface="宋体" charset="-122"/>
              </a:rPr>
              <a:t>Arnetminer</a:t>
            </a:r>
            <a:r>
              <a:rPr lang="zh-CN" altLang="en-US" smtClean="0">
                <a:ea typeface="宋体" charset="-122"/>
              </a:rPr>
              <a:t>系统已有来自</a:t>
            </a:r>
            <a:r>
              <a:rPr lang="en-US" altLang="zh-CN" smtClean="0">
                <a:ea typeface="宋体" charset="-122"/>
              </a:rPr>
              <a:t>200</a:t>
            </a:r>
            <a:r>
              <a:rPr lang="zh-CN" altLang="en-US" smtClean="0">
                <a:ea typeface="宋体" charset="-122"/>
              </a:rPr>
              <a:t>个国家和地区</a:t>
            </a:r>
            <a:r>
              <a:rPr lang="en-US" altLang="zh-CN" smtClean="0">
                <a:ea typeface="宋体" charset="-122"/>
              </a:rPr>
              <a:t>277</a:t>
            </a:r>
            <a:r>
              <a:rPr lang="zh-CN" altLang="en-US" smtClean="0">
                <a:ea typeface="宋体" charset="-122"/>
              </a:rPr>
              <a:t>万独立</a:t>
            </a:r>
            <a:r>
              <a:rPr lang="en-US" altLang="zh-CN" smtClean="0">
                <a:ea typeface="宋体" charset="-122"/>
              </a:rPr>
              <a:t>IP</a:t>
            </a:r>
            <a:r>
              <a:rPr lang="zh-CN" altLang="en-US" smtClean="0">
                <a:ea typeface="宋体" charset="-122"/>
              </a:rPr>
              <a:t>的访问，</a:t>
            </a:r>
            <a:r>
              <a:rPr lang="zh-CN" altLang="zh-CN" smtClean="0">
                <a:ea typeface="宋体" charset="-122"/>
              </a:rPr>
              <a:t>这里列出了访问量前</a:t>
            </a:r>
            <a:r>
              <a:rPr lang="en-US" altLang="zh-CN" smtClean="0">
                <a:ea typeface="宋体" charset="-122"/>
              </a:rPr>
              <a:t>10</a:t>
            </a:r>
            <a:r>
              <a:rPr lang="zh-CN" altLang="zh-CN" smtClean="0">
                <a:ea typeface="宋体" charset="-122"/>
              </a:rPr>
              <a:t>的国家</a:t>
            </a:r>
            <a:r>
              <a:rPr lang="zh-CN" altLang="en-US" smtClean="0">
                <a:ea typeface="宋体" charset="-122"/>
              </a:rPr>
              <a:t>。</a:t>
            </a:r>
          </a:p>
        </p:txBody>
      </p:sp>
      <p:sp>
        <p:nvSpPr>
          <p:cNvPr id="67588" name="灯片编号占位符 3"/>
          <p:cNvSpPr>
            <a:spLocks noGrp="1"/>
          </p:cNvSpPr>
          <p:nvPr>
            <p:ph type="sldNum" sz="quarter" idx="5"/>
          </p:nvPr>
        </p:nvSpPr>
        <p:spPr>
          <a:noFill/>
        </p:spPr>
        <p:txBody>
          <a:bodyPr/>
          <a:lstStyle/>
          <a:p>
            <a:fld id="{B79F4799-975D-4FDE-89F4-D5ADEF4A368F}" type="slidenum">
              <a:rPr lang="en-US" altLang="zh-CN" smtClean="0">
                <a:ea typeface="宋体" charset="-122"/>
              </a:rPr>
              <a:pPr/>
              <a:t>199</a:t>
            </a:fld>
            <a:endParaRPr lang="en-US" altLang="zh-CN" smtClean="0">
              <a:ea typeface="宋体" charset="-122"/>
            </a:endParaRPr>
          </a:p>
        </p:txBody>
      </p:sp>
    </p:spTree>
    <p:extLst>
      <p:ext uri="{BB962C8B-B14F-4D97-AF65-F5344CB8AC3E}">
        <p14:creationId xmlns:p14="http://schemas.microsoft.com/office/powerpoint/2010/main" val="925820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r>
              <a:rPr lang="zh-CN" altLang="en-US" smtClean="0">
                <a:ea typeface="宋体" charset="-122"/>
              </a:rPr>
              <a:t>截止目前，</a:t>
            </a:r>
            <a:r>
              <a:rPr lang="en-US" altLang="zh-CN" smtClean="0">
                <a:ea typeface="宋体" charset="-122"/>
              </a:rPr>
              <a:t>Arnetminer</a:t>
            </a:r>
            <a:r>
              <a:rPr lang="zh-CN" altLang="en-US" smtClean="0">
                <a:ea typeface="宋体" charset="-122"/>
              </a:rPr>
              <a:t>系统已有来自</a:t>
            </a:r>
            <a:r>
              <a:rPr lang="en-US" altLang="zh-CN" smtClean="0">
                <a:ea typeface="宋体" charset="-122"/>
              </a:rPr>
              <a:t>200</a:t>
            </a:r>
            <a:r>
              <a:rPr lang="zh-CN" altLang="en-US" smtClean="0">
                <a:ea typeface="宋体" charset="-122"/>
              </a:rPr>
              <a:t>个国家和地区</a:t>
            </a:r>
            <a:r>
              <a:rPr lang="en-US" altLang="zh-CN" smtClean="0">
                <a:ea typeface="宋体" charset="-122"/>
              </a:rPr>
              <a:t>277</a:t>
            </a:r>
            <a:r>
              <a:rPr lang="zh-CN" altLang="en-US" smtClean="0">
                <a:ea typeface="宋体" charset="-122"/>
              </a:rPr>
              <a:t>万独立</a:t>
            </a:r>
            <a:r>
              <a:rPr lang="en-US" altLang="zh-CN" smtClean="0">
                <a:ea typeface="宋体" charset="-122"/>
              </a:rPr>
              <a:t>IP</a:t>
            </a:r>
            <a:r>
              <a:rPr lang="zh-CN" altLang="en-US" smtClean="0">
                <a:ea typeface="宋体" charset="-122"/>
              </a:rPr>
              <a:t>的访问，</a:t>
            </a:r>
            <a:r>
              <a:rPr lang="zh-CN" altLang="zh-CN" smtClean="0">
                <a:ea typeface="宋体" charset="-122"/>
              </a:rPr>
              <a:t>这里列出了访问量前</a:t>
            </a:r>
            <a:r>
              <a:rPr lang="en-US" altLang="zh-CN" smtClean="0">
                <a:ea typeface="宋体" charset="-122"/>
              </a:rPr>
              <a:t>10</a:t>
            </a:r>
            <a:r>
              <a:rPr lang="zh-CN" altLang="zh-CN" smtClean="0">
                <a:ea typeface="宋体" charset="-122"/>
              </a:rPr>
              <a:t>的国家</a:t>
            </a:r>
            <a:r>
              <a:rPr lang="zh-CN" altLang="en-US" smtClean="0">
                <a:ea typeface="宋体" charset="-122"/>
              </a:rPr>
              <a:t>。</a:t>
            </a:r>
          </a:p>
        </p:txBody>
      </p:sp>
      <p:sp>
        <p:nvSpPr>
          <p:cNvPr id="67588" name="灯片编号占位符 3"/>
          <p:cNvSpPr>
            <a:spLocks noGrp="1"/>
          </p:cNvSpPr>
          <p:nvPr>
            <p:ph type="sldNum" sz="quarter" idx="5"/>
          </p:nvPr>
        </p:nvSpPr>
        <p:spPr>
          <a:noFill/>
        </p:spPr>
        <p:txBody>
          <a:bodyPr/>
          <a:lstStyle/>
          <a:p>
            <a:fld id="{B79F4799-975D-4FDE-89F4-D5ADEF4A368F}" type="slidenum">
              <a:rPr lang="en-US" altLang="zh-CN" smtClean="0">
                <a:ea typeface="宋体" charset="-122"/>
              </a:rPr>
              <a:pPr/>
              <a:t>200</a:t>
            </a:fld>
            <a:endParaRPr lang="en-US" altLang="zh-CN" smtClean="0">
              <a:ea typeface="宋体" charset="-122"/>
            </a:endParaRPr>
          </a:p>
        </p:txBody>
      </p:sp>
    </p:spTree>
    <p:extLst>
      <p:ext uri="{BB962C8B-B14F-4D97-AF65-F5344CB8AC3E}">
        <p14:creationId xmlns:p14="http://schemas.microsoft.com/office/powerpoint/2010/main" val="1633052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9163" y="744538"/>
            <a:ext cx="4962525" cy="3722687"/>
          </a:xfrm>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207</a:t>
            </a:fld>
            <a:endParaRPr lang="en-US" altLang="zh-CN"/>
          </a:p>
        </p:txBody>
      </p:sp>
    </p:spTree>
    <p:extLst>
      <p:ext uri="{BB962C8B-B14F-4D97-AF65-F5344CB8AC3E}">
        <p14:creationId xmlns:p14="http://schemas.microsoft.com/office/powerpoint/2010/main" val="1262480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8" descr="Picture2"/>
          <p:cNvPicPr>
            <a:picLocks noChangeAspect="1" noChangeArrowheads="1"/>
          </p:cNvPicPr>
          <p:nvPr/>
        </p:nvPicPr>
        <p:blipFill>
          <a:blip r:embed="rId2" cstate="print"/>
          <a:srcRect/>
          <a:stretch>
            <a:fillRect/>
          </a:stretch>
        </p:blipFill>
        <p:spPr bwMode="auto">
          <a:xfrm>
            <a:off x="0" y="6499226"/>
            <a:ext cx="9144000" cy="358775"/>
          </a:xfrm>
          <a:prstGeom prst="rect">
            <a:avLst/>
          </a:prstGeom>
          <a:noFill/>
          <a:ln w="9525">
            <a:noFill/>
            <a:miter lim="800000"/>
            <a:headEnd/>
            <a:tailEnd/>
          </a:ln>
        </p:spPr>
      </p:pic>
      <p:sp>
        <p:nvSpPr>
          <p:cNvPr id="5" name="Rectangle 5"/>
          <p:cNvSpPr>
            <a:spLocks noChangeArrowheads="1"/>
          </p:cNvSpPr>
          <p:nvPr/>
        </p:nvSpPr>
        <p:spPr bwMode="auto">
          <a:xfrm>
            <a:off x="0" y="1"/>
            <a:ext cx="9144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pic>
        <p:nvPicPr>
          <p:cNvPr id="6" name="Picture 27" descr="Picture1"/>
          <p:cNvPicPr>
            <a:picLocks noChangeAspect="1" noChangeArrowheads="1"/>
          </p:cNvPicPr>
          <p:nvPr/>
        </p:nvPicPr>
        <p:blipFill>
          <a:blip r:embed="rId3" cstate="print"/>
          <a:srcRect/>
          <a:stretch>
            <a:fillRect/>
          </a:stretch>
        </p:blipFill>
        <p:spPr bwMode="auto">
          <a:xfrm>
            <a:off x="0" y="0"/>
            <a:ext cx="9144000" cy="1905000"/>
          </a:xfrm>
          <a:prstGeom prst="rect">
            <a:avLst/>
          </a:prstGeom>
          <a:noFill/>
          <a:ln w="9525">
            <a:noFill/>
            <a:miter lim="800000"/>
            <a:headEnd/>
            <a:tailEnd/>
          </a:ln>
        </p:spPr>
      </p:pic>
      <p:sp>
        <p:nvSpPr>
          <p:cNvPr id="7" name="Rectangle 7"/>
          <p:cNvSpPr>
            <a:spLocks noChangeArrowheads="1"/>
          </p:cNvSpPr>
          <p:nvPr/>
        </p:nvSpPr>
        <p:spPr bwMode="auto">
          <a:xfrm>
            <a:off x="184639" y="6453188"/>
            <a:ext cx="930520" cy="457200"/>
          </a:xfrm>
          <a:prstGeom prst="rect">
            <a:avLst/>
          </a:prstGeom>
          <a:noFill/>
          <a:ln w="9525">
            <a:noFill/>
            <a:miter lim="800000"/>
            <a:headEnd/>
            <a:tailEnd/>
          </a:ln>
          <a:effectLst/>
        </p:spPr>
        <p:txBody>
          <a:bodyPr wrap="none" lIns="92075" tIns="46038" rIns="92075" bIns="46038" anchor="ctr"/>
          <a:lstStyle/>
          <a:p>
            <a:pPr defTabSz="762000">
              <a:defRPr/>
            </a:pPr>
            <a:fld id="{877019A4-F52B-4785-B83C-A974FFFB65A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grpSp>
        <p:nvGrpSpPr>
          <p:cNvPr id="2" name="Group 13"/>
          <p:cNvGrpSpPr>
            <a:grpSpLocks/>
          </p:cNvGrpSpPr>
          <p:nvPr/>
        </p:nvGrpSpPr>
        <p:grpSpPr bwMode="auto">
          <a:xfrm>
            <a:off x="-36635" y="-26988"/>
            <a:ext cx="1332035" cy="995363"/>
            <a:chOff x="0" y="0"/>
            <a:chExt cx="5557" cy="4150"/>
          </a:xfrm>
        </p:grpSpPr>
        <p:pic>
          <p:nvPicPr>
            <p:cNvPr id="9" name="Picture 14"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0" name="Picture 15"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1" name="Picture 16"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grpSp>
        <p:nvGrpSpPr>
          <p:cNvPr id="3" name="Group 20"/>
          <p:cNvGrpSpPr>
            <a:grpSpLocks/>
          </p:cNvGrpSpPr>
          <p:nvPr/>
        </p:nvGrpSpPr>
        <p:grpSpPr bwMode="auto">
          <a:xfrm>
            <a:off x="-36635" y="-26988"/>
            <a:ext cx="1332035" cy="995363"/>
            <a:chOff x="0" y="0"/>
            <a:chExt cx="5557" cy="4150"/>
          </a:xfrm>
        </p:grpSpPr>
        <p:pic>
          <p:nvPicPr>
            <p:cNvPr id="13" name="Picture 21" descr="リング_2_0924"/>
            <p:cNvPicPr>
              <a:picLocks noChangeAspect="1" noChangeArrowheads="1"/>
            </p:cNvPicPr>
            <p:nvPr userDrawn="1"/>
          </p:nvPicPr>
          <p:blipFill>
            <a:blip r:embed="rId4" cstate="print"/>
            <a:srcRect t="9818"/>
            <a:stretch>
              <a:fillRect/>
            </a:stretch>
          </p:blipFill>
          <p:spPr bwMode="auto">
            <a:xfrm>
              <a:off x="249" y="0"/>
              <a:ext cx="3991" cy="3590"/>
            </a:xfrm>
            <a:prstGeom prst="rect">
              <a:avLst/>
            </a:prstGeom>
            <a:noFill/>
            <a:ln w="9525">
              <a:noFill/>
              <a:miter lim="800000"/>
              <a:headEnd/>
              <a:tailEnd/>
            </a:ln>
          </p:spPr>
        </p:pic>
        <p:pic>
          <p:nvPicPr>
            <p:cNvPr id="14" name="Picture 22" descr="リング_2_0924"/>
            <p:cNvPicPr>
              <a:picLocks noChangeAspect="1" noChangeArrowheads="1"/>
            </p:cNvPicPr>
            <p:nvPr userDrawn="1"/>
          </p:nvPicPr>
          <p:blipFill>
            <a:blip r:embed="rId4" cstate="print"/>
            <a:srcRect/>
            <a:stretch>
              <a:fillRect/>
            </a:stretch>
          </p:blipFill>
          <p:spPr bwMode="auto">
            <a:xfrm>
              <a:off x="4332" y="122"/>
              <a:ext cx="1225" cy="1222"/>
            </a:xfrm>
            <a:prstGeom prst="rect">
              <a:avLst/>
            </a:prstGeom>
            <a:noFill/>
            <a:ln w="9525">
              <a:noFill/>
              <a:miter lim="800000"/>
              <a:headEnd/>
              <a:tailEnd/>
            </a:ln>
          </p:spPr>
        </p:pic>
        <p:pic>
          <p:nvPicPr>
            <p:cNvPr id="15" name="Picture 23" descr="リング_2_0924"/>
            <p:cNvPicPr>
              <a:picLocks noChangeAspect="1" noChangeArrowheads="1"/>
            </p:cNvPicPr>
            <p:nvPr userDrawn="1"/>
          </p:nvPicPr>
          <p:blipFill>
            <a:blip r:embed="rId4" cstate="print"/>
            <a:srcRect l="15576"/>
            <a:stretch>
              <a:fillRect/>
            </a:stretch>
          </p:blipFill>
          <p:spPr bwMode="auto">
            <a:xfrm>
              <a:off x="0" y="1389"/>
              <a:ext cx="2336" cy="2761"/>
            </a:xfrm>
            <a:prstGeom prst="rect">
              <a:avLst/>
            </a:prstGeom>
            <a:noFill/>
            <a:ln w="9525">
              <a:noFill/>
              <a:miter lim="800000"/>
              <a:headEnd/>
              <a:tailEnd/>
            </a:ln>
          </p:spPr>
        </p:pic>
      </p:grpSp>
      <p:sp>
        <p:nvSpPr>
          <p:cNvPr id="12493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smtClean="0"/>
              <a:t>单击此处编辑母版副标题样式</a:t>
            </a:r>
            <a:endParaRPr lang="en-US" altLang="zh-CN"/>
          </a:p>
        </p:txBody>
      </p:sp>
      <p:sp>
        <p:nvSpPr>
          <p:cNvPr id="124934" name="Rectangle 6"/>
          <p:cNvSpPr>
            <a:spLocks noGrp="1" noChangeArrowheads="1"/>
          </p:cNvSpPr>
          <p:nvPr>
            <p:ph type="ctrTitle"/>
          </p:nvPr>
        </p:nvSpPr>
        <p:spPr>
          <a:xfrm>
            <a:off x="685800" y="2130452"/>
            <a:ext cx="7772400" cy="1470025"/>
          </a:xfrm>
        </p:spPr>
        <p:txBody>
          <a:bodyPr/>
          <a:lstStyle>
            <a:lvl1pPr>
              <a:defRPr/>
            </a:lvl1pPr>
          </a:lstStyle>
          <a:p>
            <a:r>
              <a:rPr lang="zh-CN" altLang="en-US" smtClean="0"/>
              <a:t>单击此处编辑母版标题样式</a:t>
            </a:r>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3456" y="188913"/>
            <a:ext cx="2159977"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588" y="188913"/>
            <a:ext cx="6342185" cy="5937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587" y="188913"/>
            <a:ext cx="8642838" cy="7921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23864" y="1196975"/>
            <a:ext cx="8436219" cy="4929188"/>
          </a:xfrm>
        </p:spPr>
        <p:txBody>
          <a:bodyPr/>
          <a:lstStyle/>
          <a:p>
            <a:pPr lvl="0"/>
            <a:r>
              <a:rPr lang="zh-CN" altLang="en-US" noProof="0" smtClean="0"/>
              <a:t>单击图标添加表格</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6"/>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6"/>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fld id="{D3F0D3C1-5683-466C-A561-A056A70EDC20}" type="datetime1">
              <a:rPr lang="en-US" altLang="zh-CN" smtClean="0"/>
              <a:pPr>
                <a:defRPr/>
              </a:pPr>
              <a:t>1/11/17</a:t>
            </a:fld>
            <a:endParaRPr lang="en-US" altLang="zh-CN"/>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r>
              <a:rPr lang="en-US" altLang="zh-CN" smtClean="0"/>
              <a:t>KDD</a:t>
            </a:r>
            <a:endParaRPr lang="en-US" altLang="zh-CN"/>
          </a:p>
        </p:txBody>
      </p:sp>
      <p:sp>
        <p:nvSpPr>
          <p:cNvPr id="7" name="Slide Number Placeholder 6"/>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C331DC5A-864B-4D0C-9833-CDAC7120CC19}" type="slidenum">
              <a:rPr lang="en-US" altLang="zh-CN" smtClean="0"/>
              <a:pPr>
                <a:defRPr/>
              </a:pPr>
              <a:t>‹#›</a:t>
            </a:fld>
            <a:endParaRPr lang="en-US" altLang="zh-CN"/>
          </a:p>
        </p:txBody>
      </p:sp>
    </p:spTree>
    <p:extLst>
      <p:ext uri="{BB962C8B-B14F-4D97-AF65-F5344CB8AC3E}">
        <p14:creationId xmlns:p14="http://schemas.microsoft.com/office/powerpoint/2010/main" val="8975598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27"/>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1" y="1196975"/>
            <a:ext cx="4147038"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573" y="1196975"/>
            <a:ext cx="4148503"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283"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283"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73050"/>
            <a:ext cx="300843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538" y="273077"/>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7" y="1435103"/>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5" descr="Picture2"/>
          <p:cNvPicPr>
            <a:picLocks noChangeAspect="1" noChangeArrowheads="1"/>
          </p:cNvPicPr>
          <p:nvPr/>
        </p:nvPicPr>
        <p:blipFill>
          <a:blip r:embed="rId15" cstate="print"/>
          <a:srcRect/>
          <a:stretch>
            <a:fillRect/>
          </a:stretch>
        </p:blipFill>
        <p:spPr bwMode="auto">
          <a:xfrm>
            <a:off x="0" y="6499226"/>
            <a:ext cx="9144000" cy="358775"/>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323851" y="1196975"/>
            <a:ext cx="8436219"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35" name="Rectangle 11"/>
          <p:cNvSpPr>
            <a:spLocks noChangeArrowheads="1"/>
          </p:cNvSpPr>
          <p:nvPr/>
        </p:nvSpPr>
        <p:spPr bwMode="auto">
          <a:xfrm>
            <a:off x="0" y="1"/>
            <a:ext cx="9144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latin typeface="Arial" charset="0"/>
            </a:endParaRPr>
          </a:p>
        </p:txBody>
      </p:sp>
      <p:sp>
        <p:nvSpPr>
          <p:cNvPr id="1029" name="Rectangle 2"/>
          <p:cNvSpPr>
            <a:spLocks noGrp="1" noChangeArrowheads="1"/>
          </p:cNvSpPr>
          <p:nvPr>
            <p:ph type="title"/>
          </p:nvPr>
        </p:nvSpPr>
        <p:spPr bwMode="auto">
          <a:xfrm>
            <a:off x="250582" y="188913"/>
            <a:ext cx="8642838"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36" name="Rectangle 12"/>
          <p:cNvSpPr>
            <a:spLocks noChangeArrowheads="1"/>
          </p:cNvSpPr>
          <p:nvPr/>
        </p:nvSpPr>
        <p:spPr bwMode="auto">
          <a:xfrm>
            <a:off x="184639" y="6453188"/>
            <a:ext cx="930520" cy="457200"/>
          </a:xfrm>
          <a:prstGeom prst="rect">
            <a:avLst/>
          </a:prstGeom>
          <a:noFill/>
          <a:ln w="9525">
            <a:noFill/>
            <a:miter lim="800000"/>
            <a:headEnd/>
            <a:tailEnd/>
          </a:ln>
          <a:effectLst/>
        </p:spPr>
        <p:txBody>
          <a:bodyPr wrap="none" lIns="92075" tIns="46038" rIns="92075" bIns="46038" anchor="ctr"/>
          <a:lstStyle/>
          <a:p>
            <a:pPr defTabSz="762000">
              <a:defRPr/>
            </a:pPr>
            <a:fld id="{A668977A-3572-4392-907F-8F125AD2A05E}"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timing>
    <p:tnLst>
      <p:par>
        <p:cTn id="1" dur="indefinite" restart="never" nodeType="tmRoot"/>
      </p:par>
    </p:tnLst>
  </p:timing>
  <p:hf sldNum="0" hdr="0" ftr="0" dt="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Arial" charset="0"/>
          <a:ea typeface="宋体" pitchFamily="2" charset="-122"/>
        </a:defRPr>
      </a:lvl2pPr>
      <a:lvl3pPr algn="ctr" rtl="0" eaLnBrk="1" fontAlgn="base" hangingPunct="1">
        <a:spcBef>
          <a:spcPct val="0"/>
        </a:spcBef>
        <a:spcAft>
          <a:spcPct val="0"/>
        </a:spcAft>
        <a:defRPr sz="4000">
          <a:solidFill>
            <a:schemeClr val="tx2"/>
          </a:solidFill>
          <a:latin typeface="Arial" charset="0"/>
          <a:ea typeface="宋体" pitchFamily="2" charset="-122"/>
        </a:defRPr>
      </a:lvl3pPr>
      <a:lvl4pPr algn="ctr" rtl="0" eaLnBrk="1" fontAlgn="base" hangingPunct="1">
        <a:spcBef>
          <a:spcPct val="0"/>
        </a:spcBef>
        <a:spcAft>
          <a:spcPct val="0"/>
        </a:spcAft>
        <a:defRPr sz="4000">
          <a:solidFill>
            <a:schemeClr val="tx2"/>
          </a:solidFill>
          <a:latin typeface="Arial" charset="0"/>
          <a:ea typeface="宋体" pitchFamily="2" charset="-122"/>
        </a:defRPr>
      </a:lvl4pPr>
      <a:lvl5pPr algn="ctr" rtl="0" eaLnBrk="1" fontAlgn="base" hangingPunct="1">
        <a:spcBef>
          <a:spcPct val="0"/>
        </a:spcBef>
        <a:spcAft>
          <a:spcPct val="0"/>
        </a:spcAft>
        <a:defRPr sz="4000">
          <a:solidFill>
            <a:schemeClr val="tx2"/>
          </a:solidFill>
          <a:latin typeface="Arial" charset="0"/>
          <a:ea typeface="宋体" pitchFamily="2" charset="-122"/>
        </a:defRPr>
      </a:lvl5pPr>
      <a:lvl6pPr marL="457200" algn="ctr" rtl="0" eaLnBrk="1" fontAlgn="base" hangingPunct="1">
        <a:spcBef>
          <a:spcPct val="0"/>
        </a:spcBef>
        <a:spcAft>
          <a:spcPct val="0"/>
        </a:spcAft>
        <a:defRPr sz="4000">
          <a:solidFill>
            <a:schemeClr val="tx2"/>
          </a:solidFill>
          <a:latin typeface="Arial" charset="0"/>
          <a:ea typeface="宋体" pitchFamily="2" charset="-122"/>
        </a:defRPr>
      </a:lvl6pPr>
      <a:lvl7pPr marL="914400" algn="ctr" rtl="0" eaLnBrk="1" fontAlgn="base" hangingPunct="1">
        <a:spcBef>
          <a:spcPct val="0"/>
        </a:spcBef>
        <a:spcAft>
          <a:spcPct val="0"/>
        </a:spcAft>
        <a:defRPr sz="4000">
          <a:solidFill>
            <a:schemeClr val="tx2"/>
          </a:solidFill>
          <a:latin typeface="Arial" charset="0"/>
          <a:ea typeface="宋体" pitchFamily="2" charset="-122"/>
        </a:defRPr>
      </a:lvl7pPr>
      <a:lvl8pPr marL="1371600" algn="ctr" rtl="0" eaLnBrk="1" fontAlgn="base" hangingPunct="1">
        <a:spcBef>
          <a:spcPct val="0"/>
        </a:spcBef>
        <a:spcAft>
          <a:spcPct val="0"/>
        </a:spcAft>
        <a:defRPr sz="4000">
          <a:solidFill>
            <a:schemeClr val="tx2"/>
          </a:solidFill>
          <a:latin typeface="Arial" charset="0"/>
          <a:ea typeface="宋体" pitchFamily="2" charset="-122"/>
        </a:defRPr>
      </a:lvl8pPr>
      <a:lvl9pPr marL="1828800" algn="ctr" rtl="0" eaLnBrk="1" fontAlgn="base" hangingPunct="1">
        <a:spcBef>
          <a:spcPct val="0"/>
        </a:spcBef>
        <a:spcAft>
          <a:spcPct val="0"/>
        </a:spcAft>
        <a:defRPr sz="40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8.png"/><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 Id="rId11"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137.png"/><Relationship Id="rId5" Type="http://schemas.openxmlformats.org/officeDocument/2006/relationships/image" Target="../media/image13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image" Target="../media/image13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0.jpeg"/><Relationship Id="rId3"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3.jpeg"/><Relationship Id="rId4" Type="http://schemas.openxmlformats.org/officeDocument/2006/relationships/image" Target="../media/image112.jpeg"/><Relationship Id="rId5" Type="http://schemas.openxmlformats.org/officeDocument/2006/relationships/image" Target="../media/image144.png"/><Relationship Id="rId6" Type="http://schemas.openxmlformats.org/officeDocument/2006/relationships/image" Target="../media/image145.jpeg"/><Relationship Id="rId7" Type="http://schemas.openxmlformats.org/officeDocument/2006/relationships/image" Target="../media/image146.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jpeg"/><Relationship Id="rId4" Type="http://schemas.openxmlformats.org/officeDocument/2006/relationships/image" Target="../media/image148.jpeg"/><Relationship Id="rId5" Type="http://schemas.openxmlformats.org/officeDocument/2006/relationships/image" Target="../media/image149.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8.png"/><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 Id="rId11"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53.png"/></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png"/></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8.png"/><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 Id="rId11"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3.png"/></Relationships>
</file>

<file path=ppt/slides/_rels/slide126.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png"/><Relationship Id="rId9" Type="http://schemas.openxmlformats.org/officeDocument/2006/relationships/image" Target="../media/image170.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image" Target="../media/image174.png"/><Relationship Id="rId5" Type="http://schemas.openxmlformats.org/officeDocument/2006/relationships/image" Target="../media/image175.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176.png"/><Relationship Id="rId5" Type="http://schemas.openxmlformats.org/officeDocument/2006/relationships/image" Target="../media/image174.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 Id="rId6" Type="http://schemas.openxmlformats.org/officeDocument/2006/relationships/image" Target="../media/image17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8.png"/><Relationship Id="rId6" Type="http://schemas.openxmlformats.org/officeDocument/2006/relationships/image" Target="../media/image22.tiff"/><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tiff"/><Relationship Id="rId10" Type="http://schemas.openxmlformats.org/officeDocument/2006/relationships/image" Target="../media/image26.tif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1.png"/><Relationship Id="rId3" Type="http://schemas.openxmlformats.org/officeDocument/2006/relationships/image" Target="../media/image18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png"/><Relationship Id="rId3" Type="http://schemas.openxmlformats.org/officeDocument/2006/relationships/image" Target="../media/image18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7.png"/><Relationship Id="rId3" Type="http://schemas.openxmlformats.org/officeDocument/2006/relationships/image" Target="../media/image18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1" Type="http://schemas.openxmlformats.org/officeDocument/2006/relationships/image" Target="../media/image22.tiff"/><Relationship Id="rId12"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8.png"/><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s>
</file>

<file path=ppt/slides/_rels/slide14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9.png"/></Relationships>
</file>

<file path=ppt/slides/_rels/slide14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image" Target="../media/image190.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91.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5.png"/><Relationship Id="rId1" Type="http://schemas.openxmlformats.org/officeDocument/2006/relationships/tags" Target="../tags/tag11.xml"/><Relationship Id="rId2"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196.png"/><Relationship Id="rId5" Type="http://schemas.openxmlformats.org/officeDocument/2006/relationships/image" Target="../media/image197.png"/><Relationship Id="rId1" Type="http://schemas.openxmlformats.org/officeDocument/2006/relationships/tags" Target="../tags/tag12.xml"/><Relationship Id="rId2"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198.png"/></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arnetminer.org/lab-datasets/soin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8.png"/><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5.png"/><Relationship Id="rId3" Type="http://schemas.openxmlformats.org/officeDocument/2006/relationships/image" Target="../media/image20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7.jpg"/><Relationship Id="rId3" Type="http://schemas.openxmlformats.org/officeDocument/2006/relationships/image" Target="../media/image208.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9.jpeg"/><Relationship Id="rId3" Type="http://schemas.openxmlformats.org/officeDocument/2006/relationships/image" Target="../media/image210.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1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13.png"/></Relationships>
</file>

<file path=ppt/slides/_rels/slide16.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8.png"/><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1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15.png"/></Relationships>
</file>

<file path=ppt/slides/_rels/slide162.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oleObject" Target="../embeddings/oleObject3.bin"/><Relationship Id="rId5" Type="http://schemas.openxmlformats.org/officeDocument/2006/relationships/image" Target="../media/image216.emf"/><Relationship Id="rId6" Type="http://schemas.openxmlformats.org/officeDocument/2006/relationships/oleObject" Target="../embeddings/oleObject4.bin"/><Relationship Id="rId7" Type="http://schemas.openxmlformats.org/officeDocument/2006/relationships/image" Target="../media/image21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png"/><Relationship Id="rId3" Type="http://schemas.openxmlformats.org/officeDocument/2006/relationships/image" Target="../media/image22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1.emf"/><Relationship Id="rId3" Type="http://schemas.openxmlformats.org/officeDocument/2006/relationships/image" Target="../media/image22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23.png"/></Relationships>
</file>

<file path=ppt/slides/_rels/slide167.xml.rels><?xml version="1.0" encoding="UTF-8" standalone="yes"?>
<Relationships xmlns="http://schemas.openxmlformats.org/package/2006/relationships"><Relationship Id="rId3" Type="http://schemas.openxmlformats.org/officeDocument/2006/relationships/image" Target="../media/image224.png"/><Relationship Id="rId4" Type="http://schemas.openxmlformats.org/officeDocument/2006/relationships/image" Target="../media/image225.tiff"/><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68.xml.rels><?xml version="1.0" encoding="UTF-8" standalone="yes"?>
<Relationships xmlns="http://schemas.openxmlformats.org/package/2006/relationships"><Relationship Id="rId3" Type="http://schemas.openxmlformats.org/officeDocument/2006/relationships/image" Target="../media/image226.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7.xml.rels><?xml version="1.0" encoding="UTF-8" standalone="yes"?>
<Relationships xmlns="http://schemas.openxmlformats.org/package/2006/relationships"><Relationship Id="rId11" Type="http://schemas.openxmlformats.org/officeDocument/2006/relationships/image" Target="../media/image22.tiff"/><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8.png"/><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27.tiff"/></Relationships>
</file>

<file path=ppt/slides/_rels/slide170.xml.rels><?xml version="1.0" encoding="UTF-8" standalone="yes"?>
<Relationships xmlns="http://schemas.openxmlformats.org/package/2006/relationships"><Relationship Id="rId3" Type="http://schemas.openxmlformats.org/officeDocument/2006/relationships/image" Target="../media/image227.emf"/><Relationship Id="rId4" Type="http://schemas.openxmlformats.org/officeDocument/2006/relationships/image" Target="../media/image228.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2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2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9.png"/><Relationship Id="rId3" Type="http://schemas.openxmlformats.org/officeDocument/2006/relationships/image" Target="../media/image23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3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2.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8.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27.tiff"/><Relationship Id="rId14" Type="http://schemas.openxmlformats.org/officeDocument/2006/relationships/image" Target="../media/image32.png"/><Relationship Id="rId15"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8.png"/><Relationship Id="rId7" Type="http://schemas.openxmlformats.org/officeDocument/2006/relationships/image" Target="../media/image22.tiff"/><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tif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3.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3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5.png"/></Relationships>
</file>

<file path=ppt/slides/_rels/slide19.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7.tiff"/><Relationship Id="rId10" Type="http://schemas.openxmlformats.org/officeDocument/2006/relationships/image" Target="../media/image2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3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193.xml.rels><?xml version="1.0" encoding="UTF-8" standalone="yes"?>
<Relationships xmlns="http://schemas.openxmlformats.org/package/2006/relationships"><Relationship Id="rId3" Type="http://schemas.openxmlformats.org/officeDocument/2006/relationships/image" Target="../media/image238.png"/><Relationship Id="rId4" Type="http://schemas.openxmlformats.org/officeDocument/2006/relationships/image" Target="../media/image239.png"/><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 Id="rId3" Type="http://schemas.openxmlformats.org/officeDocument/2006/relationships/image" Target="../media/image241.png"/></Relationships>
</file>

<file path=ppt/slides/_rels/slide19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242.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image" Target="../media/image243.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1" Type="http://schemas.openxmlformats.org/officeDocument/2006/relationships/image" Target="../media/image251.png"/><Relationship Id="rId12" Type="http://schemas.openxmlformats.org/officeDocument/2006/relationships/image" Target="../media/image252.png"/><Relationship Id="rId13" Type="http://schemas.openxmlformats.org/officeDocument/2006/relationships/image" Target="../media/image253.png"/><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89.xml"/><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tiff"/><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5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image" Target="../media/image255.png"/><Relationship Id="rId1" Type="http://schemas.openxmlformats.org/officeDocument/2006/relationships/tags" Target="../tags/tag16.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7.tiff"/><Relationship Id="rId10" Type="http://schemas.openxmlformats.org/officeDocument/2006/relationships/image" Target="../media/image28.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image" Target="../media/image255.pn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lout.com/"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4" Type="http://schemas.openxmlformats.org/officeDocument/2006/relationships/hyperlink" Target="http://arnetminer.org/data" TargetMode="External"/><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21.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37.png"/><Relationship Id="rId1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7.tiff"/><Relationship Id="rId10"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7.tiff"/><Relationship Id="rId10"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1" Type="http://schemas.openxmlformats.org/officeDocument/2006/relationships/image" Target="../media/image29.tiff"/><Relationship Id="rId12" Type="http://schemas.openxmlformats.org/officeDocument/2006/relationships/image" Target="../media/image30.tiff"/><Relationship Id="rId13"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7.tiff"/><Relationship Id="rId10" Type="http://schemas.openxmlformats.org/officeDocument/2006/relationships/image" Target="../media/image28.png"/></Relationships>
</file>

<file path=ppt/slides/_rels/slide24.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2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27.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28.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 Id="rId3" Type="http://schemas.openxmlformats.org/officeDocument/2006/relationships/image" Target="../media/image6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8.png"/><Relationship Id="rId5" Type="http://schemas.openxmlformats.org/officeDocument/2006/relationships/image" Target="../media/image16.tiff"/><Relationship Id="rId6" Type="http://schemas.openxmlformats.org/officeDocument/2006/relationships/image" Target="../media/image19.tiff"/><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9.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62.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76.tiff"/><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64.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76.tiff"/><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76.tiff"/><Relationship Id="rId7"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7.emf"/><Relationship Id="rId5" Type="http://schemas.openxmlformats.org/officeDocument/2006/relationships/image" Target="../media/image86.emf"/><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76.tiff"/><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 Id="rId3"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3.emf"/><Relationship Id="rId5" Type="http://schemas.openxmlformats.org/officeDocument/2006/relationships/oleObject" Target="../embeddings/oleObject2.bin"/><Relationship Id="rId6" Type="http://schemas.openxmlformats.org/officeDocument/2006/relationships/image" Target="../media/image9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iner.org/cosn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hyperlink" Target="https://aminer.org/cos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hyperlink" Target="https://aminer.org/cosnet"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0.jpeg"/><Relationship Id="rId4" Type="http://schemas.openxmlformats.org/officeDocument/2006/relationships/image" Target="../media/image111.png"/><Relationship Id="rId5" Type="http://schemas.openxmlformats.org/officeDocument/2006/relationships/image" Target="../media/image112.jpe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20.jpeg"/></Relationships>
</file>

<file path=ppt/slides/_rels/slide9.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29.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130.emf"/><Relationship Id="rId5" Type="http://schemas.openxmlformats.org/officeDocument/2006/relationships/image" Target="../media/image131.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subTitle" idx="1"/>
          </p:nvPr>
        </p:nvSpPr>
        <p:spPr>
          <a:xfrm>
            <a:off x="0" y="4114800"/>
            <a:ext cx="9144000" cy="2133600"/>
          </a:xfrm>
        </p:spPr>
        <p:txBody>
          <a:bodyPr>
            <a:normAutofit/>
          </a:bodyPr>
          <a:lstStyle/>
          <a:p>
            <a:r>
              <a:rPr lang="en-US" altLang="zh-CN" sz="2800" b="1" dirty="0" smtClean="0">
                <a:latin typeface="+mj-lt"/>
                <a:ea typeface="微软雅黑" pitchFamily="34" charset="-122"/>
                <a:cs typeface="Times New Roman" pitchFamily="18" charset="0"/>
              </a:rPr>
              <a:t>Jie Tang</a:t>
            </a:r>
          </a:p>
          <a:p>
            <a:pPr algn="ctr" eaLnBrk="1" hangingPunct="1"/>
            <a:r>
              <a:rPr lang="en-US" altLang="zh-CN" sz="2800" dirty="0" smtClean="0">
                <a:latin typeface="+mj-lt"/>
                <a:ea typeface="微软雅黑" pitchFamily="34" charset="-122"/>
                <a:cs typeface="Times New Roman" pitchFamily="18" charset="0"/>
              </a:rPr>
              <a:t>Tsinghua University</a:t>
            </a:r>
          </a:p>
          <a:p>
            <a:pPr algn="ctr" eaLnBrk="1" hangingPunct="1"/>
            <a:r>
              <a:rPr lang="en-US" altLang="zh-CN" sz="2800" dirty="0" smtClean="0">
                <a:latin typeface="+mj-lt"/>
                <a:ea typeface="微软雅黑" pitchFamily="34" charset="-122"/>
                <a:cs typeface="Times New Roman" pitchFamily="18" charset="0"/>
              </a:rPr>
              <a:t>@Jan 2017</a:t>
            </a:r>
          </a:p>
        </p:txBody>
      </p:sp>
      <p:sp>
        <p:nvSpPr>
          <p:cNvPr id="8194" name="Rectangle 2"/>
          <p:cNvSpPr>
            <a:spLocks noGrp="1" noChangeArrowheads="1"/>
          </p:cNvSpPr>
          <p:nvPr>
            <p:ph type="ctrTitle"/>
          </p:nvPr>
        </p:nvSpPr>
        <p:spPr>
          <a:xfrm>
            <a:off x="0" y="2133600"/>
            <a:ext cx="9144000" cy="1828800"/>
          </a:xfrm>
        </p:spPr>
        <p:txBody>
          <a:bodyPr>
            <a:noAutofit/>
          </a:bodyPr>
          <a:lstStyle/>
          <a:p>
            <a:r>
              <a:rPr lang="en-US" altLang="zh-CN" sz="4400" b="1" dirty="0" smtClean="0"/>
              <a:t>Social Network Mining</a:t>
            </a:r>
            <a:r>
              <a:rPr lang="en-US" altLang="zh-CN" sz="4400" b="1" dirty="0"/>
              <a:t/>
            </a:r>
            <a:br>
              <a:rPr lang="en-US" altLang="zh-CN" sz="4400" b="1" dirty="0"/>
            </a:br>
            <a:r>
              <a:rPr lang="en-US" altLang="zh-CN" sz="2400" b="1" dirty="0" smtClean="0">
                <a:solidFill>
                  <a:srgbClr val="FF0000"/>
                </a:solidFill>
              </a:rPr>
              <a:t>—Computational models for mining big social networks</a:t>
            </a:r>
            <a:endParaRPr lang="en-US" altLang="zh-CN" b="1" dirty="0" smtClean="0">
              <a:solidFill>
                <a:srgbClr val="00A642"/>
              </a:solidFill>
              <a:latin typeface="微软雅黑" pitchFamily="34" charset="-122"/>
              <a:ea typeface="微软雅黑" pitchFamily="34" charset="-122"/>
            </a:endParaRPr>
          </a:p>
        </p:txBody>
      </p:sp>
      <p:pic>
        <p:nvPicPr>
          <p:cNvPr id="2" name="Picture 2" descr="E:\learning\research\Social_Action_Tracking\presentation\000-1-清华大学校徽_p1.png"/>
          <p:cNvPicPr>
            <a:picLocks noChangeAspect="1" noChangeArrowheads="1"/>
          </p:cNvPicPr>
          <p:nvPr/>
        </p:nvPicPr>
        <p:blipFill>
          <a:blip r:embed="rId3" cstate="print"/>
          <a:srcRect/>
          <a:stretch>
            <a:fillRect/>
          </a:stretch>
        </p:blipFill>
        <p:spPr bwMode="auto">
          <a:xfrm>
            <a:off x="7929838" y="0"/>
            <a:ext cx="1214162" cy="12192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b="1" dirty="0" smtClean="0">
                <a:solidFill>
                  <a:srgbClr val="C00000"/>
                </a:solidFill>
                <a:latin typeface="Times New Roman" charset="0"/>
                <a:ea typeface="Times New Roman" charset="0"/>
                <a:cs typeface="Times New Roman" charset="0"/>
              </a:rPr>
              <a:t>Six Degrees of Separation [Milgram]</a:t>
            </a:r>
            <a:endParaRPr lang="en-US" sz="1600" b="1"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1967</a:t>
            </a:r>
            <a:endParaRPr lang="en-US" b="1"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pic>
        <p:nvPicPr>
          <p:cNvPr id="68" name="Picture 67"/>
          <p:cNvPicPr>
            <a:picLocks noChangeAspect="1"/>
          </p:cNvPicPr>
          <p:nvPr/>
        </p:nvPicPr>
        <p:blipFill>
          <a:blip r:embed="rId11"/>
          <a:stretch>
            <a:fillRect/>
          </a:stretch>
        </p:blipFill>
        <p:spPr>
          <a:xfrm>
            <a:off x="2667000" y="2971799"/>
            <a:ext cx="3657600" cy="1405891"/>
          </a:xfrm>
          <a:prstGeom prst="rect">
            <a:avLst/>
          </a:prstGeom>
          <a:ln w="25400">
            <a:noFill/>
          </a:ln>
        </p:spPr>
      </p:pic>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1967:</a:t>
            </a:r>
            <a:r>
              <a:rPr lang="zh-CN" altLang="en-US" sz="3200" dirty="0" smtClean="0"/>
              <a:t> </a:t>
            </a:r>
            <a:r>
              <a:rPr lang="en-US" altLang="zh-CN" sz="3200" dirty="0" smtClean="0"/>
              <a:t>Six</a:t>
            </a:r>
            <a:r>
              <a:rPr lang="zh-CN" altLang="en-US" sz="3200" dirty="0" smtClean="0"/>
              <a:t> </a:t>
            </a:r>
            <a:r>
              <a:rPr lang="en-US" altLang="zh-CN" sz="3200" dirty="0" smtClean="0"/>
              <a:t>Degrees</a:t>
            </a:r>
            <a:r>
              <a:rPr lang="zh-CN" altLang="en-US" sz="3200" dirty="0" smtClean="0"/>
              <a:t> </a:t>
            </a:r>
            <a:r>
              <a:rPr lang="en-US" altLang="zh-CN" sz="3200" dirty="0" smtClean="0"/>
              <a:t>of</a:t>
            </a:r>
            <a:r>
              <a:rPr lang="zh-CN" altLang="en-US" sz="3200" dirty="0" smtClean="0"/>
              <a:t> </a:t>
            </a:r>
            <a:r>
              <a:rPr lang="en-US" altLang="zh-CN" sz="3200" dirty="0" smtClean="0"/>
              <a:t>Separation</a:t>
            </a:r>
            <a:endParaRPr lang="en-US" sz="3200" dirty="0"/>
          </a:p>
        </p:txBody>
      </p:sp>
      <p:sp>
        <p:nvSpPr>
          <p:cNvPr id="10" name="Rectangle 9"/>
          <p:cNvSpPr/>
          <p:nvPr/>
        </p:nvSpPr>
        <p:spPr>
          <a:xfrm>
            <a:off x="228600" y="4724400"/>
            <a:ext cx="8915400" cy="307777"/>
          </a:xfrm>
          <a:prstGeom prst="rect">
            <a:avLst/>
          </a:prstGeom>
        </p:spPr>
        <p:txBody>
          <a:bodyPr wrap="square">
            <a:spAutoFit/>
          </a:bodyPr>
          <a:lstStyle/>
          <a:p>
            <a:r>
              <a:rPr lang="en-US" sz="1400" dirty="0">
                <a:latin typeface="Times New Roman" charset="0"/>
                <a:ea typeface="Times New Roman" charset="0"/>
                <a:cs typeface="Times New Roman" charset="0"/>
              </a:rPr>
              <a:t>Stanley Milgram. The small world problem. Psychology Today, 2(1):60–67, 1967</a:t>
            </a:r>
            <a:r>
              <a:rPr lang="en-US" sz="1400" dirty="0" smtClean="0">
                <a:latin typeface="Times New Roman" charset="0"/>
                <a:ea typeface="Times New Roman" charset="0"/>
                <a:cs typeface="Times New Roman" charset="0"/>
              </a:rPr>
              <a:t>. Cited by 6967 (as of May 2016) </a:t>
            </a:r>
            <a:endParaRPr lang="en-US" sz="1400" dirty="0">
              <a:latin typeface="Times New Roman" charset="0"/>
              <a:ea typeface="Times New Roman" charset="0"/>
              <a:cs typeface="Times New Roman" charset="0"/>
            </a:endParaRPr>
          </a:p>
        </p:txBody>
      </p:sp>
      <p:sp>
        <p:nvSpPr>
          <p:cNvPr id="11" name="Rectangle 10"/>
          <p:cNvSpPr/>
          <p:nvPr/>
        </p:nvSpPr>
        <p:spPr>
          <a:xfrm>
            <a:off x="76200" y="838200"/>
            <a:ext cx="8839200" cy="1938992"/>
          </a:xfrm>
          <a:prstGeom prst="rect">
            <a:avLst/>
          </a:prstGeom>
        </p:spPr>
        <p:txBody>
          <a:bodyPr wrap="square">
            <a:spAutoFit/>
          </a:bodyPr>
          <a:lstStyle/>
          <a:p>
            <a:pPr marL="342900" indent="-342900">
              <a:buFont typeface="Arial" charset="0"/>
              <a:buChar char="•"/>
            </a:pPr>
            <a:r>
              <a:rPr lang="en-US" sz="2000" dirty="0" smtClean="0">
                <a:latin typeface="Times New Roman" charset="0"/>
                <a:ea typeface="Times New Roman" charset="0"/>
                <a:cs typeface="Times New Roman" charset="0"/>
              </a:rPr>
              <a:t>“Given </a:t>
            </a:r>
            <a:r>
              <a:rPr lang="en-US" sz="2000" dirty="0">
                <a:latin typeface="Times New Roman" charset="0"/>
                <a:ea typeface="Times New Roman" charset="0"/>
                <a:cs typeface="Times New Roman" charset="0"/>
              </a:rPr>
              <a:t>two individuals selected randomly from the population, what is the probability that the minimum number of intermediaries required to link them is 0, 1, </a:t>
            </a:r>
            <a:r>
              <a:rPr lang="en-US" sz="2000" dirty="0" smtClean="0">
                <a:latin typeface="Times New Roman" charset="0"/>
                <a:ea typeface="Times New Roman" charset="0"/>
                <a:cs typeface="Times New Roman" charset="0"/>
              </a:rPr>
              <a:t>2, </a:t>
            </a:r>
            <a:r>
              <a:rPr lang="is-IS" sz="2000" dirty="0" smtClean="0">
                <a:latin typeface="Times New Roman" charset="0"/>
                <a:ea typeface="Times New Roman" charset="0"/>
                <a:cs typeface="Times New Roman" charset="0"/>
              </a:rPr>
              <a:t>…, </a:t>
            </a:r>
            <a:r>
              <a:rPr lang="is-IS" sz="2000" i="1" dirty="0" smtClean="0">
                <a:latin typeface="Times New Roman" charset="0"/>
                <a:ea typeface="Times New Roman" charset="0"/>
                <a:cs typeface="Times New Roman" charset="0"/>
              </a:rPr>
              <a:t>k</a:t>
            </a:r>
            <a:r>
              <a:rPr lang="is-IS" sz="2000" dirty="0" smtClean="0">
                <a:latin typeface="Times New Roman" charset="0"/>
                <a:ea typeface="Times New Roman" charset="0"/>
                <a:cs typeface="Times New Roman" charset="0"/>
              </a:rPr>
              <a:t>?”</a:t>
            </a:r>
          </a:p>
          <a:p>
            <a:pPr marL="342900" indent="-342900">
              <a:buFont typeface="Arial" charset="0"/>
              <a:buChar char="•"/>
            </a:pPr>
            <a:r>
              <a:rPr lang="en-US" sz="2000" dirty="0" smtClean="0">
                <a:latin typeface="Times New Roman" charset="0"/>
                <a:ea typeface="Times New Roman" charset="0"/>
                <a:cs typeface="Times New Roman" charset="0"/>
              </a:rPr>
              <a:t>Milgram “selected </a:t>
            </a:r>
            <a:r>
              <a:rPr lang="en-US" sz="2000" dirty="0">
                <a:latin typeface="Times New Roman" charset="0"/>
                <a:ea typeface="Times New Roman" charset="0"/>
                <a:cs typeface="Times New Roman" charset="0"/>
              </a:rPr>
              <a:t>296 volunteers </a:t>
            </a:r>
            <a:r>
              <a:rPr lang="en-US" sz="2000" dirty="0" smtClean="0">
                <a:latin typeface="Times New Roman" charset="0"/>
                <a:ea typeface="Times New Roman" charset="0"/>
                <a:cs typeface="Times New Roman" charset="0"/>
              </a:rPr>
              <a:t>and to distribute a mail to a </a:t>
            </a:r>
            <a:r>
              <a:rPr lang="en-US" sz="2000" dirty="0">
                <a:latin typeface="Times New Roman" charset="0"/>
                <a:ea typeface="Times New Roman" charset="0"/>
                <a:cs typeface="Times New Roman" charset="0"/>
              </a:rPr>
              <a:t>stockholder living </a:t>
            </a:r>
            <a:r>
              <a:rPr lang="en-US" sz="2000" dirty="0" smtClean="0">
                <a:latin typeface="Times New Roman" charset="0"/>
                <a:ea typeface="Times New Roman" charset="0"/>
                <a:cs typeface="Times New Roman" charset="0"/>
              </a:rPr>
              <a:t>in Boston.”</a:t>
            </a:r>
          </a:p>
          <a:p>
            <a:pPr marL="342900" indent="-342900">
              <a:buFont typeface="Arial" charset="0"/>
              <a:buChar char="•"/>
            </a:pPr>
            <a:r>
              <a:rPr lang="en-US" altLang="zh-CN" sz="2000" dirty="0" smtClean="0">
                <a:latin typeface="Times New Roman" charset="0"/>
                <a:ea typeface="Times New Roman" charset="0"/>
                <a:cs typeface="Times New Roman" charset="0"/>
              </a:rPr>
              <a:t>“</a:t>
            </a:r>
            <a:r>
              <a:rPr lang="en-US"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average number of intermediaries </a:t>
            </a:r>
            <a:r>
              <a:rPr lang="en-US" sz="2000" dirty="0" smtClean="0">
                <a:latin typeface="Times New Roman" charset="0"/>
                <a:ea typeface="Times New Roman" charset="0"/>
                <a:cs typeface="Times New Roman" charset="0"/>
              </a:rPr>
              <a:t>in</a:t>
            </a:r>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the</a:t>
            </a:r>
            <a:r>
              <a:rPr lang="zh-CN" altLang="en-US" sz="2000" dirty="0" smtClean="0">
                <a:latin typeface="Times New Roman" charset="0"/>
                <a:ea typeface="Times New Roman" charset="0"/>
                <a:cs typeface="Times New Roman" charset="0"/>
              </a:rPr>
              <a:t> </a:t>
            </a:r>
            <a:r>
              <a:rPr lang="en-US" altLang="zh-CN" sz="2000" dirty="0" smtClean="0">
                <a:latin typeface="Times New Roman" charset="0"/>
                <a:ea typeface="Times New Roman" charset="0"/>
                <a:cs typeface="Times New Roman" charset="0"/>
              </a:rPr>
              <a:t>mailing</a:t>
            </a:r>
            <a:r>
              <a:rPr lang="en-US" sz="2000"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chains was </a:t>
            </a:r>
            <a:r>
              <a:rPr lang="en-US" sz="2000" dirty="0" smtClean="0">
                <a:latin typeface="Times New Roman" charset="0"/>
                <a:ea typeface="Times New Roman" charset="0"/>
                <a:cs typeface="Times New Roman" charset="0"/>
              </a:rPr>
              <a:t>5.2</a:t>
            </a:r>
            <a:r>
              <a:rPr lang="en-US" altLang="zh-CN" sz="2000" dirty="0" smtClean="0">
                <a:latin typeface="Times New Roman" charset="0"/>
                <a:ea typeface="Times New Roman" charset="0"/>
                <a:cs typeface="Times New Roman" charset="0"/>
              </a:rPr>
              <a:t>.”</a:t>
            </a:r>
            <a:endParaRPr lang="is-IS" sz="20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84506809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Theories</a:t>
            </a:r>
            <a:r>
              <a:rPr lang="en-US" altLang="zh-CN" sz="2954" dirty="0"/>
              <a:t>—Social status</a:t>
            </a:r>
            <a:endParaRPr lang="zh-CN" altLang="en-US" sz="2954" dirty="0"/>
          </a:p>
        </p:txBody>
      </p:sp>
      <p:sp>
        <p:nvSpPr>
          <p:cNvPr id="3" name="内容占位符 2"/>
          <p:cNvSpPr>
            <a:spLocks noGrp="1"/>
          </p:cNvSpPr>
          <p:nvPr>
            <p:ph idx="1"/>
          </p:nvPr>
        </p:nvSpPr>
        <p:spPr/>
        <p:txBody>
          <a:bodyPr/>
          <a:lstStyle/>
          <a:p>
            <a:r>
              <a:rPr lang="en-US" altLang="zh-CN" dirty="0" smtClean="0"/>
              <a:t>Social balance theory</a:t>
            </a:r>
          </a:p>
          <a:p>
            <a:r>
              <a:rPr lang="en-US" altLang="zh-CN" dirty="0" smtClean="0"/>
              <a:t>Structural hole theory</a:t>
            </a:r>
          </a:p>
          <a:p>
            <a:r>
              <a:rPr lang="en-US" altLang="zh-CN" dirty="0" smtClean="0">
                <a:solidFill>
                  <a:srgbClr val="FF0000"/>
                </a:solidFill>
              </a:rPr>
              <a:t>Social status theory</a:t>
            </a:r>
          </a:p>
          <a:p>
            <a:r>
              <a:rPr lang="en-US" altLang="zh-CN" dirty="0" smtClean="0"/>
              <a:t>Two-step-flow theory</a:t>
            </a:r>
          </a:p>
        </p:txBody>
      </p:sp>
      <p:pic>
        <p:nvPicPr>
          <p:cNvPr id="3075" name="Picture 3"/>
          <p:cNvPicPr>
            <a:picLocks noChangeAspect="1" noChangeArrowheads="1"/>
          </p:cNvPicPr>
          <p:nvPr/>
        </p:nvPicPr>
        <p:blipFill>
          <a:blip r:embed="rId4" cstate="print"/>
          <a:srcRect/>
          <a:stretch>
            <a:fillRect/>
          </a:stretch>
        </p:blipFill>
        <p:spPr bwMode="auto">
          <a:xfrm>
            <a:off x="484161" y="3561938"/>
            <a:ext cx="3821963" cy="2359647"/>
          </a:xfrm>
          <a:prstGeom prst="rect">
            <a:avLst/>
          </a:prstGeom>
          <a:noFill/>
          <a:ln w="9525">
            <a:noFill/>
            <a:miter lim="800000"/>
            <a:headEnd/>
            <a:tailEnd/>
          </a:ln>
        </p:spPr>
      </p:pic>
      <p:sp>
        <p:nvSpPr>
          <p:cNvPr id="7" name="TextBox 6"/>
          <p:cNvSpPr txBox="1"/>
          <p:nvPr/>
        </p:nvSpPr>
        <p:spPr>
          <a:xfrm>
            <a:off x="4804641" y="4592208"/>
            <a:ext cx="3556087" cy="937535"/>
          </a:xfrm>
          <a:prstGeom prst="rect">
            <a:avLst/>
          </a:prstGeom>
          <a:noFill/>
        </p:spPr>
        <p:txBody>
          <a:bodyPr wrap="square" rtlCol="0">
            <a:spAutoFit/>
          </a:bodyPr>
          <a:lstStyle/>
          <a:p>
            <a:r>
              <a:rPr lang="en-US" altLang="zh-CN" b="1" dirty="0" smtClean="0"/>
              <a:t>Observations:  </a:t>
            </a:r>
            <a:r>
              <a:rPr lang="en-US" altLang="zh-CN" dirty="0" smtClean="0">
                <a:solidFill>
                  <a:srgbClr val="0000CC"/>
                </a:solidFill>
              </a:rPr>
              <a:t>99% of triads </a:t>
            </a:r>
            <a:r>
              <a:rPr lang="en-US" altLang="zh-CN" dirty="0" smtClean="0"/>
              <a:t>in the networks satisfy the social status theory</a:t>
            </a:r>
          </a:p>
        </p:txBody>
      </p:sp>
      <p:sp>
        <p:nvSpPr>
          <p:cNvPr id="8" name="TextBox 7"/>
          <p:cNvSpPr txBox="1"/>
          <p:nvPr/>
        </p:nvSpPr>
        <p:spPr>
          <a:xfrm>
            <a:off x="0" y="6082849"/>
            <a:ext cx="9144000" cy="518475"/>
          </a:xfrm>
          <a:prstGeom prst="rect">
            <a:avLst/>
          </a:prstGeom>
          <a:solidFill>
            <a:schemeClr val="bg1"/>
          </a:solidFill>
          <a:ln>
            <a:solidFill>
              <a:schemeClr val="bg1"/>
            </a:solidFill>
          </a:ln>
        </p:spPr>
        <p:txBody>
          <a:bodyPr wrap="square" rtlCol="0">
            <a:spAutoFit/>
          </a:bodyPr>
          <a:lstStyle/>
          <a:p>
            <a:r>
              <a:rPr lang="en-US" altLang="zh-CN" sz="1477" b="1" dirty="0"/>
              <a:t>Note: </a:t>
            </a:r>
            <a:r>
              <a:rPr lang="en-US" altLang="zh-CN" sz="1292" dirty="0"/>
              <a:t>Given a triad (A,B,C), let us use 1 to denote the advisor-advisee relationship and 0 colleague relationship. Thus the number 011 to denote A and B are colleagues, B is C’s advisor and A is C’s advisor.</a:t>
            </a:r>
            <a:endParaRPr lang="en-US" altLang="zh-CN" sz="1477" dirty="0"/>
          </a:p>
        </p:txBody>
      </p:sp>
      <p:pic>
        <p:nvPicPr>
          <p:cNvPr id="3076" name="Picture 4"/>
          <p:cNvPicPr>
            <a:picLocks noChangeAspect="1" noChangeArrowheads="1"/>
          </p:cNvPicPr>
          <p:nvPr/>
        </p:nvPicPr>
        <p:blipFill>
          <a:blip r:embed="rId5" cstate="print"/>
          <a:srcRect/>
          <a:stretch>
            <a:fillRect/>
          </a:stretch>
        </p:blipFill>
        <p:spPr bwMode="auto">
          <a:xfrm>
            <a:off x="5203455" y="1268762"/>
            <a:ext cx="3024336" cy="1360389"/>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5203455" y="2664633"/>
            <a:ext cx="3047502" cy="136261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16285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Theories</a:t>
            </a:r>
            <a:r>
              <a:rPr lang="en-US" altLang="zh-CN" sz="2954" dirty="0"/>
              <a:t>—Two-step-flow</a:t>
            </a:r>
            <a:endParaRPr lang="zh-CN" altLang="en-US" sz="2954" dirty="0"/>
          </a:p>
        </p:txBody>
      </p:sp>
      <p:sp>
        <p:nvSpPr>
          <p:cNvPr id="3" name="内容占位符 2"/>
          <p:cNvSpPr>
            <a:spLocks noGrp="1"/>
          </p:cNvSpPr>
          <p:nvPr>
            <p:ph idx="1"/>
          </p:nvPr>
        </p:nvSpPr>
        <p:spPr/>
        <p:txBody>
          <a:bodyPr/>
          <a:lstStyle/>
          <a:p>
            <a:r>
              <a:rPr lang="en-US" altLang="zh-CN" dirty="0" smtClean="0"/>
              <a:t>Social balance theory</a:t>
            </a:r>
          </a:p>
          <a:p>
            <a:r>
              <a:rPr lang="en-US" altLang="zh-CN" dirty="0" smtClean="0"/>
              <a:t>Structural hole theory</a:t>
            </a:r>
          </a:p>
          <a:p>
            <a:r>
              <a:rPr lang="en-US" altLang="zh-CN" dirty="0" smtClean="0"/>
              <a:t>Social status theory</a:t>
            </a:r>
          </a:p>
          <a:p>
            <a:r>
              <a:rPr lang="en-US" altLang="zh-CN" dirty="0" smtClean="0">
                <a:solidFill>
                  <a:srgbClr val="FF0000"/>
                </a:solidFill>
              </a:rPr>
              <a:t>Two-step-flow theory</a:t>
            </a:r>
          </a:p>
        </p:txBody>
      </p:sp>
      <p:pic>
        <p:nvPicPr>
          <p:cNvPr id="1027" name="Picture 3"/>
          <p:cNvPicPr>
            <a:picLocks noChangeAspect="1" noChangeArrowheads="1"/>
          </p:cNvPicPr>
          <p:nvPr/>
        </p:nvPicPr>
        <p:blipFill>
          <a:blip r:embed="rId4" cstate="print"/>
          <a:srcRect/>
          <a:stretch>
            <a:fillRect/>
          </a:stretch>
        </p:blipFill>
        <p:spPr bwMode="auto">
          <a:xfrm>
            <a:off x="657605" y="3763432"/>
            <a:ext cx="4246743" cy="2490497"/>
          </a:xfrm>
          <a:prstGeom prst="rect">
            <a:avLst/>
          </a:prstGeom>
          <a:noFill/>
          <a:ln w="9525">
            <a:noFill/>
            <a:miter lim="800000"/>
            <a:headEnd/>
            <a:tailEnd/>
          </a:ln>
          <a:effectLst/>
        </p:spPr>
      </p:pic>
      <p:pic>
        <p:nvPicPr>
          <p:cNvPr id="5" name="Picture 2"/>
          <p:cNvPicPr>
            <a:picLocks noChangeAspect="1" noChangeArrowheads="1"/>
          </p:cNvPicPr>
          <p:nvPr/>
        </p:nvPicPr>
        <p:blipFill>
          <a:blip r:embed="rId5" cstate="print"/>
          <a:srcRect/>
          <a:stretch>
            <a:fillRect/>
          </a:stretch>
        </p:blipFill>
        <p:spPr bwMode="auto">
          <a:xfrm>
            <a:off x="4771420" y="1239912"/>
            <a:ext cx="3912577" cy="2488223"/>
          </a:xfrm>
          <a:prstGeom prst="rect">
            <a:avLst/>
          </a:prstGeom>
          <a:noFill/>
          <a:ln w="9525">
            <a:noFill/>
            <a:miter lim="800000"/>
            <a:headEnd/>
            <a:tailEnd/>
          </a:ln>
        </p:spPr>
      </p:pic>
      <p:sp>
        <p:nvSpPr>
          <p:cNvPr id="7" name="TextBox 6"/>
          <p:cNvSpPr txBox="1"/>
          <p:nvPr/>
        </p:nvSpPr>
        <p:spPr>
          <a:xfrm>
            <a:off x="5004048" y="3850885"/>
            <a:ext cx="4139952" cy="2073941"/>
          </a:xfrm>
          <a:prstGeom prst="rect">
            <a:avLst/>
          </a:prstGeom>
          <a:noFill/>
        </p:spPr>
        <p:txBody>
          <a:bodyPr wrap="square" rtlCol="0">
            <a:spAutoFit/>
          </a:bodyPr>
          <a:lstStyle/>
          <a:p>
            <a:r>
              <a:rPr lang="en-US" altLang="zh-CN" b="1" dirty="0" smtClean="0"/>
              <a:t>OL </a:t>
            </a:r>
            <a:r>
              <a:rPr lang="en-US" altLang="zh-CN" dirty="0" smtClean="0"/>
              <a:t>: Opinion leader;     </a:t>
            </a:r>
          </a:p>
          <a:p>
            <a:r>
              <a:rPr lang="en-US" altLang="zh-CN" b="1" dirty="0" smtClean="0"/>
              <a:t>OU </a:t>
            </a:r>
            <a:r>
              <a:rPr lang="en-US" altLang="zh-CN" dirty="0" smtClean="0"/>
              <a:t>: Ordinary user.</a:t>
            </a:r>
          </a:p>
          <a:p>
            <a:endParaRPr lang="en-US" altLang="zh-CN" dirty="0" smtClean="0"/>
          </a:p>
          <a:p>
            <a:r>
              <a:rPr lang="en-US" altLang="zh-CN" b="1" dirty="0" smtClean="0"/>
              <a:t>Observations:  </a:t>
            </a:r>
            <a:r>
              <a:rPr lang="en-US" altLang="zh-CN" dirty="0" smtClean="0">
                <a:solidFill>
                  <a:srgbClr val="0000CC"/>
                </a:solidFill>
              </a:rPr>
              <a:t>Opinion leaders </a:t>
            </a:r>
            <a:r>
              <a:rPr lang="en-US" altLang="zh-CN" dirty="0" smtClean="0"/>
              <a:t>are more likely (+71%-84% higher than</a:t>
            </a:r>
          </a:p>
          <a:p>
            <a:r>
              <a:rPr lang="en-US" altLang="zh-CN" dirty="0" smtClean="0"/>
              <a:t>chance) to have a </a:t>
            </a:r>
            <a:r>
              <a:rPr lang="en-US" altLang="zh-CN" dirty="0" smtClean="0">
                <a:solidFill>
                  <a:srgbClr val="0000CC"/>
                </a:solidFill>
              </a:rPr>
              <a:t>higher social-status </a:t>
            </a:r>
            <a:r>
              <a:rPr lang="en-US" altLang="zh-CN" dirty="0" smtClean="0"/>
              <a:t>than ordinary users.</a:t>
            </a:r>
          </a:p>
        </p:txBody>
      </p:sp>
    </p:spTree>
    <p:custDataLst>
      <p:tags r:id="rId1"/>
    </p:custDataLst>
    <p:extLst>
      <p:ext uri="{BB962C8B-B14F-4D97-AF65-F5344CB8AC3E}">
        <p14:creationId xmlns:p14="http://schemas.microsoft.com/office/powerpoint/2010/main" val="331452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52600" y="1318846"/>
            <a:ext cx="4114800" cy="2321169"/>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Transfer Factor Graph Model</a:t>
            </a:r>
            <a:endParaRPr lang="zh-CN" altLang="en-US" dirty="0"/>
          </a:p>
        </p:txBody>
      </p:sp>
      <p:pic>
        <p:nvPicPr>
          <p:cNvPr id="87043" name="Picture 3" descr="C:\JieTang\Talks\casin2011\pic\triad model.emf"/>
          <p:cNvPicPr>
            <a:picLocks noChangeAspect="1" noChangeArrowheads="1"/>
          </p:cNvPicPr>
          <p:nvPr/>
        </p:nvPicPr>
        <p:blipFill>
          <a:blip r:embed="rId3" cstate="print"/>
          <a:srcRect/>
          <a:stretch>
            <a:fillRect/>
          </a:stretch>
        </p:blipFill>
        <p:spPr bwMode="auto">
          <a:xfrm>
            <a:off x="1828812" y="1389210"/>
            <a:ext cx="3973513" cy="2149720"/>
          </a:xfrm>
          <a:prstGeom prst="rect">
            <a:avLst/>
          </a:prstGeom>
          <a:noFill/>
        </p:spPr>
      </p:pic>
      <p:pic>
        <p:nvPicPr>
          <p:cNvPr id="6" name="Picture 3" descr="C:\JieTang\Talks\casin2011\pic\triad model.emf"/>
          <p:cNvPicPr>
            <a:picLocks noChangeAspect="1" noChangeArrowheads="1"/>
          </p:cNvPicPr>
          <p:nvPr/>
        </p:nvPicPr>
        <p:blipFill>
          <a:blip r:embed="rId3" cstate="print"/>
          <a:srcRect/>
          <a:stretch>
            <a:fillRect/>
          </a:stretch>
        </p:blipFill>
        <p:spPr bwMode="auto">
          <a:xfrm>
            <a:off x="1828812" y="4132410"/>
            <a:ext cx="3973513" cy="2149720"/>
          </a:xfrm>
          <a:prstGeom prst="rect">
            <a:avLst/>
          </a:prstGeom>
          <a:noFill/>
          <a:ln>
            <a:solidFill>
              <a:srgbClr val="006600"/>
            </a:solidFill>
          </a:ln>
        </p:spPr>
      </p:pic>
      <p:sp>
        <p:nvSpPr>
          <p:cNvPr id="7" name="云形 6"/>
          <p:cNvSpPr/>
          <p:nvPr/>
        </p:nvSpPr>
        <p:spPr>
          <a:xfrm>
            <a:off x="6629400" y="3358662"/>
            <a:ext cx="1905000" cy="112541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C00000"/>
                </a:solidFill>
              </a:rPr>
              <a:t>Bridge via social theories</a:t>
            </a:r>
            <a:endParaRPr lang="zh-CN" altLang="en-US" b="1" dirty="0">
              <a:solidFill>
                <a:srgbClr val="C00000"/>
              </a:solidFill>
            </a:endParaRPr>
          </a:p>
        </p:txBody>
      </p:sp>
      <p:sp>
        <p:nvSpPr>
          <p:cNvPr id="9" name="矩形 8"/>
          <p:cNvSpPr/>
          <p:nvPr/>
        </p:nvSpPr>
        <p:spPr>
          <a:xfrm>
            <a:off x="457200" y="1740877"/>
            <a:ext cx="1295400" cy="63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Coauthor network</a:t>
            </a:r>
            <a:endParaRPr lang="zh-CN" altLang="en-US" dirty="0">
              <a:solidFill>
                <a:schemeClr val="tx1"/>
              </a:solidFill>
            </a:endParaRPr>
          </a:p>
        </p:txBody>
      </p:sp>
      <p:sp>
        <p:nvSpPr>
          <p:cNvPr id="10" name="矩形 9"/>
          <p:cNvSpPr/>
          <p:nvPr/>
        </p:nvSpPr>
        <p:spPr>
          <a:xfrm>
            <a:off x="457200" y="4976446"/>
            <a:ext cx="1295400" cy="63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mobile</a:t>
            </a:r>
            <a:endParaRPr lang="zh-CN" altLang="en-US" dirty="0">
              <a:solidFill>
                <a:schemeClr val="tx1"/>
              </a:solidFill>
            </a:endParaRPr>
          </a:p>
        </p:txBody>
      </p:sp>
      <p:cxnSp>
        <p:nvCxnSpPr>
          <p:cNvPr id="12" name="直接箭头连接符 11"/>
          <p:cNvCxnSpPr>
            <a:stCxn id="8" idx="3"/>
            <a:endCxn id="7" idx="2"/>
          </p:cNvCxnSpPr>
          <p:nvPr/>
        </p:nvCxnSpPr>
        <p:spPr>
          <a:xfrm>
            <a:off x="5867414" y="2479431"/>
            <a:ext cx="767909" cy="144193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7" idx="2"/>
          </p:cNvCxnSpPr>
          <p:nvPr/>
        </p:nvCxnSpPr>
        <p:spPr>
          <a:xfrm flipV="1">
            <a:off x="5802313" y="3921369"/>
            <a:ext cx="832996" cy="128587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739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Mathematical Formulation</a:t>
            </a:r>
            <a:endParaRPr lang="zh-CN" altLang="en-US" dirty="0"/>
          </a:p>
        </p:txBody>
      </p:sp>
      <p:pic>
        <p:nvPicPr>
          <p:cNvPr id="88066" name="Picture 2"/>
          <p:cNvPicPr>
            <a:picLocks noChangeAspect="1" noChangeArrowheads="1"/>
          </p:cNvPicPr>
          <p:nvPr/>
        </p:nvPicPr>
        <p:blipFill>
          <a:blip r:embed="rId2" cstate="print"/>
          <a:srcRect/>
          <a:stretch>
            <a:fillRect/>
          </a:stretch>
        </p:blipFill>
        <p:spPr bwMode="auto">
          <a:xfrm>
            <a:off x="1204913" y="2224454"/>
            <a:ext cx="6734175" cy="2409092"/>
          </a:xfrm>
          <a:prstGeom prst="rect">
            <a:avLst/>
          </a:prstGeom>
          <a:noFill/>
          <a:ln w="9525">
            <a:noFill/>
            <a:miter lim="800000"/>
            <a:headEnd/>
            <a:tailEnd/>
          </a:ln>
        </p:spPr>
      </p:pic>
      <p:sp>
        <p:nvSpPr>
          <p:cNvPr id="5" name="矩形 4"/>
          <p:cNvSpPr/>
          <p:nvPr/>
        </p:nvSpPr>
        <p:spPr>
          <a:xfrm>
            <a:off x="3810000" y="2866292"/>
            <a:ext cx="1447800" cy="492369"/>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5" dirty="0">
              <a:solidFill>
                <a:srgbClr val="FF0000"/>
              </a:solidFill>
            </a:endParaRPr>
          </a:p>
        </p:txBody>
      </p:sp>
      <p:cxnSp>
        <p:nvCxnSpPr>
          <p:cNvPr id="6" name="直接箭头连接符 5"/>
          <p:cNvCxnSpPr>
            <a:stCxn id="5" idx="0"/>
            <a:endCxn id="11" idx="2"/>
          </p:cNvCxnSpPr>
          <p:nvPr/>
        </p:nvCxnSpPr>
        <p:spPr>
          <a:xfrm flipH="1" flipV="1">
            <a:off x="4001409" y="1935040"/>
            <a:ext cx="532495" cy="931252"/>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744105" y="1301995"/>
            <a:ext cx="25146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dirty="0">
                <a:solidFill>
                  <a:schemeClr val="tx1"/>
                </a:solidFill>
              </a:rPr>
              <a:t>Features defined in source network</a:t>
            </a:r>
            <a:endParaRPr lang="zh-CN" altLang="en-US" sz="1846" dirty="0">
              <a:solidFill>
                <a:schemeClr val="tx1"/>
              </a:solidFill>
            </a:endParaRPr>
          </a:p>
        </p:txBody>
      </p:sp>
      <p:sp>
        <p:nvSpPr>
          <p:cNvPr id="14" name="矩形 13"/>
          <p:cNvSpPr/>
          <p:nvPr/>
        </p:nvSpPr>
        <p:spPr>
          <a:xfrm>
            <a:off x="6324600" y="2866292"/>
            <a:ext cx="1600200" cy="492369"/>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5" dirty="0">
              <a:solidFill>
                <a:srgbClr val="FF0000"/>
              </a:solidFill>
            </a:endParaRPr>
          </a:p>
        </p:txBody>
      </p:sp>
      <p:cxnSp>
        <p:nvCxnSpPr>
          <p:cNvPr id="15" name="直接箭头连接符 14"/>
          <p:cNvCxnSpPr>
            <a:stCxn id="14" idx="0"/>
            <a:endCxn id="20" idx="2"/>
          </p:cNvCxnSpPr>
          <p:nvPr/>
        </p:nvCxnSpPr>
        <p:spPr>
          <a:xfrm flipH="1" flipV="1">
            <a:off x="6759871" y="2034744"/>
            <a:ext cx="364835" cy="831548"/>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495800" y="3569677"/>
            <a:ext cx="990600" cy="4923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5" dirty="0">
              <a:solidFill>
                <a:srgbClr val="C00000"/>
              </a:solidFill>
            </a:endParaRPr>
          </a:p>
        </p:txBody>
      </p:sp>
      <p:sp>
        <p:nvSpPr>
          <p:cNvPr id="23" name="矩形 22"/>
          <p:cNvSpPr/>
          <p:nvPr/>
        </p:nvSpPr>
        <p:spPr>
          <a:xfrm>
            <a:off x="6324600" y="3569677"/>
            <a:ext cx="990600" cy="4923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15" dirty="0">
              <a:solidFill>
                <a:srgbClr val="C00000"/>
              </a:solidFill>
            </a:endParaRPr>
          </a:p>
        </p:txBody>
      </p:sp>
      <p:cxnSp>
        <p:nvCxnSpPr>
          <p:cNvPr id="24" name="直接箭头连接符 23"/>
          <p:cNvCxnSpPr>
            <a:stCxn id="22" idx="2"/>
            <a:endCxn id="31" idx="0"/>
          </p:cNvCxnSpPr>
          <p:nvPr/>
        </p:nvCxnSpPr>
        <p:spPr>
          <a:xfrm rot="16200000" flipH="1">
            <a:off x="4950069" y="4103077"/>
            <a:ext cx="844062" cy="762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3" idx="2"/>
            <a:endCxn id="31" idx="0"/>
          </p:cNvCxnSpPr>
          <p:nvPr/>
        </p:nvCxnSpPr>
        <p:spPr>
          <a:xfrm rot="5400000">
            <a:off x="5864469" y="3950677"/>
            <a:ext cx="844062" cy="10668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038600" y="4906108"/>
            <a:ext cx="3429000" cy="63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dirty="0">
                <a:solidFill>
                  <a:srgbClr val="C00000"/>
                </a:solidFill>
              </a:rPr>
              <a:t>Triad-based features shared across networks</a:t>
            </a:r>
            <a:endParaRPr lang="zh-CN" altLang="en-US" sz="1846" dirty="0">
              <a:solidFill>
                <a:srgbClr val="C00000"/>
              </a:solidFill>
            </a:endParaRPr>
          </a:p>
        </p:txBody>
      </p:sp>
      <p:sp>
        <p:nvSpPr>
          <p:cNvPr id="20" name="矩形 19"/>
          <p:cNvSpPr/>
          <p:nvPr/>
        </p:nvSpPr>
        <p:spPr>
          <a:xfrm>
            <a:off x="5502565" y="1401698"/>
            <a:ext cx="25146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dirty="0">
                <a:solidFill>
                  <a:schemeClr val="tx1"/>
                </a:solidFill>
              </a:rPr>
              <a:t>Features defined in target network</a:t>
            </a:r>
            <a:endParaRPr lang="zh-CN" altLang="en-US" sz="1846" dirty="0">
              <a:solidFill>
                <a:schemeClr val="tx1"/>
              </a:solidFill>
            </a:endParaRPr>
          </a:p>
        </p:txBody>
      </p:sp>
      <p:sp>
        <p:nvSpPr>
          <p:cNvPr id="16" name="副标题 4"/>
          <p:cNvSpPr txBox="1">
            <a:spLocks/>
          </p:cNvSpPr>
          <p:nvPr/>
        </p:nvSpPr>
        <p:spPr bwMode="auto">
          <a:xfrm>
            <a:off x="0" y="6101862"/>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477" kern="0" dirty="0">
                <a:latin typeface="+mn-lt"/>
                <a:ea typeface="+mn-ea"/>
              </a:rPr>
              <a:t>Jie Tang, </a:t>
            </a:r>
            <a:r>
              <a:rPr lang="en-US" altLang="zh-CN" sz="1477" kern="0" dirty="0" err="1">
                <a:latin typeface="+mn-lt"/>
                <a:ea typeface="+mn-ea"/>
              </a:rPr>
              <a:t>Tiancheng</a:t>
            </a:r>
            <a:r>
              <a:rPr lang="en-US" altLang="zh-CN" sz="1477" kern="0" dirty="0">
                <a:latin typeface="+mn-lt"/>
                <a:ea typeface="+mn-ea"/>
              </a:rPr>
              <a:t> Lou, and Jon Kleinberg. Inferring Social Ties across Heterogeneous Networks. In WSDM'2012. pp. 743-752.</a:t>
            </a:r>
            <a:endParaRPr lang="zh-CN" altLang="en-US" sz="1477" kern="0" dirty="0">
              <a:latin typeface="+mn-lt"/>
              <a:ea typeface="+mn-ea"/>
            </a:endParaRPr>
          </a:p>
        </p:txBody>
      </p:sp>
    </p:spTree>
    <p:extLst>
      <p:ext uri="{BB962C8B-B14F-4D97-AF65-F5344CB8AC3E}">
        <p14:creationId xmlns:p14="http://schemas.microsoft.com/office/powerpoint/2010/main" val="974801132"/>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Experiments</a:t>
            </a:r>
            <a:endParaRPr lang="zh-CN" altLang="en-US"/>
          </a:p>
        </p:txBody>
      </p:sp>
      <p:sp>
        <p:nvSpPr>
          <p:cNvPr id="3" name="内容占位符 2"/>
          <p:cNvSpPr>
            <a:spLocks noGrp="1"/>
          </p:cNvSpPr>
          <p:nvPr>
            <p:ph idx="1"/>
          </p:nvPr>
        </p:nvSpPr>
        <p:spPr>
          <a:xfrm>
            <a:off x="323864" y="1368676"/>
            <a:ext cx="8436219" cy="4873869"/>
          </a:xfrm>
        </p:spPr>
        <p:txBody>
          <a:bodyPr/>
          <a:lstStyle/>
          <a:p>
            <a:r>
              <a:rPr lang="en-US" altLang="zh-CN" sz="2585" b="1"/>
              <a:t>Data sets</a:t>
            </a:r>
          </a:p>
          <a:p>
            <a:pPr lvl="1"/>
            <a:r>
              <a:rPr lang="en-US" altLang="zh-CN" sz="2215" b="1"/>
              <a:t>Epinions: </a:t>
            </a:r>
            <a:r>
              <a:rPr lang="en-US" altLang="zh-CN" sz="2215"/>
              <a:t>131,828 nodes (users) and 841,372 edges</a:t>
            </a:r>
          </a:p>
          <a:p>
            <a:pPr lvl="1"/>
            <a:r>
              <a:rPr lang="en-US" altLang="zh-CN" sz="2215" b="1"/>
              <a:t>Slashdot</a:t>
            </a:r>
            <a:r>
              <a:rPr lang="en-US" altLang="zh-CN" sz="2215"/>
              <a:t>: 82,144 users and 59,202 edges </a:t>
            </a:r>
          </a:p>
          <a:p>
            <a:pPr lvl="1"/>
            <a:r>
              <a:rPr lang="en-US" altLang="zh-CN" sz="2215" b="1"/>
              <a:t>Mobile</a:t>
            </a:r>
            <a:r>
              <a:rPr lang="en-US" altLang="zh-CN" sz="2215"/>
              <a:t>: 107 mobile users and 5,436 edges</a:t>
            </a:r>
          </a:p>
          <a:p>
            <a:pPr lvl="1"/>
            <a:r>
              <a:rPr lang="en-US" altLang="zh-CN" sz="2215" b="1"/>
              <a:t>Coauthor</a:t>
            </a:r>
            <a:r>
              <a:rPr lang="en-US" altLang="zh-CN" sz="2215"/>
              <a:t>: 815,946 authors and 2,792,833 coauthor relationships</a:t>
            </a:r>
          </a:p>
          <a:p>
            <a:pPr lvl="1"/>
            <a:r>
              <a:rPr lang="en-US" altLang="zh-CN" sz="2215" b="1"/>
              <a:t>Enron</a:t>
            </a:r>
            <a:r>
              <a:rPr lang="en-US" altLang="zh-CN" sz="2215"/>
              <a:t>: 151 Enron employees and 3572 edges</a:t>
            </a:r>
          </a:p>
          <a:p>
            <a:r>
              <a:rPr lang="en-US" altLang="zh-CN" sz="2585"/>
              <a:t>Comparison methods</a:t>
            </a:r>
          </a:p>
          <a:p>
            <a:pPr lvl="1"/>
            <a:r>
              <a:rPr lang="en-US" altLang="zh-CN" sz="2215" b="1"/>
              <a:t>SVM</a:t>
            </a:r>
            <a:r>
              <a:rPr lang="en-US" altLang="zh-CN" sz="2215"/>
              <a:t> and </a:t>
            </a:r>
            <a:r>
              <a:rPr lang="en-US" altLang="zh-CN" sz="2215" b="1"/>
              <a:t>CRF</a:t>
            </a:r>
            <a:r>
              <a:rPr lang="en-US" altLang="zh-CN" sz="2215"/>
              <a:t> are two baseline methods</a:t>
            </a:r>
          </a:p>
          <a:p>
            <a:pPr lvl="1"/>
            <a:r>
              <a:rPr lang="en-US" altLang="zh-CN" sz="2215" b="1"/>
              <a:t>PFG</a:t>
            </a:r>
            <a:r>
              <a:rPr lang="en-US" altLang="zh-CN" sz="2215"/>
              <a:t> is the partially-labeled factor graph model</a:t>
            </a:r>
          </a:p>
          <a:p>
            <a:pPr lvl="1"/>
            <a:r>
              <a:rPr lang="en-US" altLang="zh-CN" sz="2215" b="1"/>
              <a:t>TranFG</a:t>
            </a:r>
            <a:r>
              <a:rPr lang="en-US" altLang="zh-CN" sz="2215"/>
              <a:t> is the transfer–based factor graph model</a:t>
            </a:r>
          </a:p>
          <a:p>
            <a:endParaRPr lang="zh-CN" altLang="en-US" sz="3323"/>
          </a:p>
        </p:txBody>
      </p:sp>
    </p:spTree>
    <p:extLst>
      <p:ext uri="{BB962C8B-B14F-4D97-AF65-F5344CB8AC3E}">
        <p14:creationId xmlns:p14="http://schemas.microsoft.com/office/powerpoint/2010/main" val="32988256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a:t>
            </a:r>
            <a:r>
              <a:rPr lang="en-US" altLang="zh-CN" sz="2954" dirty="0"/>
              <a:t>– undirected networks</a:t>
            </a:r>
            <a:endParaRPr lang="zh-CN" altLang="en-US" sz="2954" dirty="0"/>
          </a:p>
        </p:txBody>
      </p:sp>
      <p:sp>
        <p:nvSpPr>
          <p:cNvPr id="6" name="Content Placeholder 5"/>
          <p:cNvSpPr>
            <a:spLocks noGrp="1"/>
          </p:cNvSpPr>
          <p:nvPr>
            <p:ph idx="1"/>
          </p:nvPr>
        </p:nvSpPr>
        <p:spPr>
          <a:xfrm>
            <a:off x="323871" y="1368669"/>
            <a:ext cx="2394405" cy="4318519"/>
          </a:xfrm>
        </p:spPr>
        <p:txBody>
          <a:bodyPr/>
          <a:lstStyle/>
          <a:p>
            <a:pPr>
              <a:buNone/>
            </a:pPr>
            <a:r>
              <a:rPr lang="en-US" sz="1846" b="1" dirty="0"/>
              <a:t>SVM </a:t>
            </a:r>
            <a:r>
              <a:rPr lang="en-US" sz="1846" dirty="0"/>
              <a:t>and</a:t>
            </a:r>
            <a:r>
              <a:rPr lang="en-US" sz="1846" b="1" dirty="0"/>
              <a:t> CRF</a:t>
            </a:r>
            <a:r>
              <a:rPr lang="en-US" sz="1846" dirty="0"/>
              <a:t> are two baseline methods</a:t>
            </a:r>
          </a:p>
          <a:p>
            <a:pPr>
              <a:buNone/>
            </a:pPr>
            <a:r>
              <a:rPr lang="en-US" sz="1846" b="1" dirty="0"/>
              <a:t>PFG </a:t>
            </a:r>
            <a:r>
              <a:rPr lang="en-US" sz="1846" dirty="0"/>
              <a:t>is the proposed partially-labeled factor graph model</a:t>
            </a:r>
          </a:p>
          <a:p>
            <a:pPr>
              <a:buNone/>
            </a:pPr>
            <a:r>
              <a:rPr lang="en-US" sz="1846" b="1" dirty="0" err="1"/>
              <a:t>TranFG</a:t>
            </a:r>
            <a:r>
              <a:rPr lang="en-US" sz="1846" b="1" dirty="0"/>
              <a:t> </a:t>
            </a:r>
            <a:r>
              <a:rPr lang="en-US" sz="1846" dirty="0"/>
              <a:t>is the proposed transfer–based factor graph model.</a:t>
            </a:r>
          </a:p>
          <a:p>
            <a:endParaRPr lang="zh-CN" altLang="en-US" sz="1846" dirty="0"/>
          </a:p>
        </p:txBody>
      </p:sp>
      <p:pic>
        <p:nvPicPr>
          <p:cNvPr id="9218" name="Picture 2"/>
          <p:cNvPicPr>
            <a:picLocks noChangeAspect="1" noChangeArrowheads="1"/>
          </p:cNvPicPr>
          <p:nvPr/>
        </p:nvPicPr>
        <p:blipFill>
          <a:blip r:embed="rId2" cstate="print"/>
          <a:srcRect/>
          <a:stretch>
            <a:fillRect/>
          </a:stretch>
        </p:blipFill>
        <p:spPr bwMode="auto">
          <a:xfrm>
            <a:off x="2886798" y="1103410"/>
            <a:ext cx="5864469" cy="5090746"/>
          </a:xfrm>
          <a:prstGeom prst="rect">
            <a:avLst/>
          </a:prstGeom>
          <a:noFill/>
          <a:ln w="9525">
            <a:noFill/>
            <a:miter lim="800000"/>
            <a:headEnd/>
            <a:tailEnd/>
          </a:ln>
          <a:effectLst/>
        </p:spPr>
      </p:pic>
      <p:sp>
        <p:nvSpPr>
          <p:cNvPr id="5" name="矩形 4"/>
          <p:cNvSpPr/>
          <p:nvPr/>
        </p:nvSpPr>
        <p:spPr>
          <a:xfrm>
            <a:off x="4837875" y="2299028"/>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37875" y="3462234"/>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837875" y="4625440"/>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37875" y="5788647"/>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0909820"/>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 </a:t>
            </a:r>
            <a:r>
              <a:rPr lang="en-US" altLang="zh-CN" sz="2954" dirty="0"/>
              <a:t>directed networks</a:t>
            </a:r>
            <a:endParaRPr lang="zh-CN" altLang="en-US" sz="2954" dirty="0"/>
          </a:p>
        </p:txBody>
      </p:sp>
      <p:sp>
        <p:nvSpPr>
          <p:cNvPr id="6" name="Content Placeholder 5"/>
          <p:cNvSpPr>
            <a:spLocks noGrp="1"/>
          </p:cNvSpPr>
          <p:nvPr>
            <p:ph idx="1"/>
          </p:nvPr>
        </p:nvSpPr>
        <p:spPr>
          <a:xfrm>
            <a:off x="323871" y="1368669"/>
            <a:ext cx="2394405" cy="4318519"/>
          </a:xfrm>
        </p:spPr>
        <p:txBody>
          <a:bodyPr/>
          <a:lstStyle/>
          <a:p>
            <a:pPr>
              <a:buNone/>
            </a:pPr>
            <a:r>
              <a:rPr lang="en-US" sz="1846" b="1" dirty="0"/>
              <a:t>SVM </a:t>
            </a:r>
            <a:r>
              <a:rPr lang="en-US" sz="1846" dirty="0"/>
              <a:t>and</a:t>
            </a:r>
            <a:r>
              <a:rPr lang="en-US" sz="1846" b="1" dirty="0"/>
              <a:t> CRF</a:t>
            </a:r>
            <a:r>
              <a:rPr lang="en-US" sz="1846" dirty="0"/>
              <a:t> are two baseline methods</a:t>
            </a:r>
          </a:p>
          <a:p>
            <a:pPr>
              <a:buNone/>
            </a:pPr>
            <a:r>
              <a:rPr lang="en-US" sz="1846" b="1" dirty="0"/>
              <a:t>PFG </a:t>
            </a:r>
            <a:r>
              <a:rPr lang="en-US" sz="1846" dirty="0"/>
              <a:t>is the proposed partially-labeled factor graph model</a:t>
            </a:r>
          </a:p>
          <a:p>
            <a:pPr>
              <a:buNone/>
            </a:pPr>
            <a:r>
              <a:rPr lang="en-US" sz="1846" b="1" dirty="0" err="1"/>
              <a:t>TranFG</a:t>
            </a:r>
            <a:r>
              <a:rPr lang="en-US" sz="1846" b="1" dirty="0"/>
              <a:t> </a:t>
            </a:r>
            <a:r>
              <a:rPr lang="en-US" sz="1846" dirty="0"/>
              <a:t>is the proposed transfer–based factor graph model.</a:t>
            </a:r>
          </a:p>
          <a:p>
            <a:endParaRPr lang="zh-CN" altLang="en-US" sz="1846" dirty="0"/>
          </a:p>
        </p:txBody>
      </p:sp>
      <p:pic>
        <p:nvPicPr>
          <p:cNvPr id="10242" name="Picture 2"/>
          <p:cNvPicPr>
            <a:picLocks noChangeAspect="1" noChangeArrowheads="1"/>
          </p:cNvPicPr>
          <p:nvPr/>
        </p:nvPicPr>
        <p:blipFill>
          <a:blip r:embed="rId2" cstate="print"/>
          <a:srcRect/>
          <a:stretch>
            <a:fillRect/>
          </a:stretch>
        </p:blipFill>
        <p:spPr bwMode="auto">
          <a:xfrm>
            <a:off x="2684572" y="1305653"/>
            <a:ext cx="5917223" cy="3050931"/>
          </a:xfrm>
          <a:prstGeom prst="rect">
            <a:avLst/>
          </a:prstGeom>
          <a:noFill/>
          <a:ln w="9525">
            <a:noFill/>
            <a:miter lim="800000"/>
            <a:headEnd/>
            <a:tailEnd/>
          </a:ln>
          <a:effectLst/>
        </p:spPr>
      </p:pic>
      <p:sp>
        <p:nvSpPr>
          <p:cNvPr id="5" name="矩形 4"/>
          <p:cNvSpPr/>
          <p:nvPr/>
        </p:nvSpPr>
        <p:spPr>
          <a:xfrm>
            <a:off x="4671703" y="3960751"/>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71703" y="2498435"/>
            <a:ext cx="3855198" cy="332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396845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3323"/>
              <a:t>Parasocial vs. Reciprocal</a:t>
            </a:r>
            <a:endParaRPr lang="zh-CN" altLang="en-US" sz="3323" dirty="0"/>
          </a:p>
        </p:txBody>
      </p:sp>
      <p:cxnSp>
        <p:nvCxnSpPr>
          <p:cNvPr id="8" name="直接连接符 7"/>
          <p:cNvCxnSpPr/>
          <p:nvPr/>
        </p:nvCxnSpPr>
        <p:spPr>
          <a:xfrm>
            <a:off x="2163549" y="4676776"/>
            <a:ext cx="814815" cy="0"/>
          </a:xfrm>
          <a:prstGeom prst="line">
            <a:avLst/>
          </a:prstGeom>
          <a:noFill/>
          <a:ln w="57150" cap="flat" cmpd="sng" algn="ctr">
            <a:solidFill>
              <a:schemeClr val="tx1"/>
            </a:solidFill>
            <a:prstDash val="solid"/>
            <a:headEnd type="none" w="med" len="med"/>
            <a:tailEnd type="arrow" w="med" len="med"/>
          </a:ln>
          <a:effectLst/>
        </p:spPr>
      </p:cxnSp>
      <p:sp>
        <p:nvSpPr>
          <p:cNvPr id="21" name="矩形 20"/>
          <p:cNvSpPr/>
          <p:nvPr/>
        </p:nvSpPr>
        <p:spPr>
          <a:xfrm>
            <a:off x="990600" y="3710354"/>
            <a:ext cx="7010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7" descr="iphone2-ryan.jpg"/>
          <p:cNvPicPr>
            <a:picLocks noChangeAspect="1"/>
          </p:cNvPicPr>
          <p:nvPr/>
        </p:nvPicPr>
        <p:blipFill>
          <a:blip r:embed="rId2" cstate="print"/>
          <a:srcRect/>
          <a:stretch>
            <a:fillRect/>
          </a:stretch>
        </p:blipFill>
        <p:spPr bwMode="auto">
          <a:xfrm>
            <a:off x="1371613" y="4235518"/>
            <a:ext cx="590035" cy="670613"/>
          </a:xfrm>
          <a:prstGeom prst="rect">
            <a:avLst/>
          </a:prstGeom>
          <a:noFill/>
          <a:ln w="9525">
            <a:noFill/>
            <a:miter lim="800000"/>
            <a:headEnd/>
            <a:tailEnd/>
          </a:ln>
        </p:spPr>
      </p:pic>
      <p:pic>
        <p:nvPicPr>
          <p:cNvPr id="28" name="Picture 2" descr="C:\Users\ThinkPad\Desktop\srawpdk72vrzndqdtpmk_reasonably_small.png"/>
          <p:cNvPicPr>
            <a:picLocks noChangeAspect="1" noChangeArrowheads="1"/>
          </p:cNvPicPr>
          <p:nvPr/>
        </p:nvPicPr>
        <p:blipFill>
          <a:blip r:embed="rId3" cstate="print"/>
          <a:srcRect/>
          <a:stretch>
            <a:fillRect/>
          </a:stretch>
        </p:blipFill>
        <p:spPr bwMode="auto">
          <a:xfrm>
            <a:off x="2971800" y="4062046"/>
            <a:ext cx="990600" cy="914400"/>
          </a:xfrm>
          <a:prstGeom prst="rect">
            <a:avLst/>
          </a:prstGeom>
          <a:noFill/>
        </p:spPr>
      </p:pic>
      <p:sp>
        <p:nvSpPr>
          <p:cNvPr id="29" name="圆角矩形 28"/>
          <p:cNvSpPr/>
          <p:nvPr/>
        </p:nvSpPr>
        <p:spPr>
          <a:xfrm>
            <a:off x="2971800" y="4981002"/>
            <a:ext cx="1224136"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Lady Gaga</a:t>
            </a:r>
            <a:endParaRPr lang="zh-CN" altLang="en-US" sz="1292">
              <a:solidFill>
                <a:schemeClr val="tx1"/>
              </a:solidFill>
            </a:endParaRPr>
          </a:p>
        </p:txBody>
      </p:sp>
      <p:sp>
        <p:nvSpPr>
          <p:cNvPr id="30" name="圆角矩形 29"/>
          <p:cNvSpPr/>
          <p:nvPr/>
        </p:nvSpPr>
        <p:spPr>
          <a:xfrm>
            <a:off x="1173832" y="4981002"/>
            <a:ext cx="959768"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You</a:t>
            </a:r>
            <a:endParaRPr lang="zh-CN" altLang="en-US" sz="1292">
              <a:solidFill>
                <a:schemeClr val="tx1"/>
              </a:solidFill>
            </a:endParaRPr>
          </a:p>
        </p:txBody>
      </p:sp>
      <p:sp>
        <p:nvSpPr>
          <p:cNvPr id="17" name="右箭头 16"/>
          <p:cNvSpPr/>
          <p:nvPr/>
        </p:nvSpPr>
        <p:spPr>
          <a:xfrm>
            <a:off x="3962400" y="4554415"/>
            <a:ext cx="1001486" cy="36576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5897349" y="4747114"/>
            <a:ext cx="814815" cy="0"/>
          </a:xfrm>
          <a:prstGeom prst="line">
            <a:avLst/>
          </a:prstGeom>
          <a:noFill/>
          <a:ln w="57150" cap="flat" cmpd="sng" algn="ctr">
            <a:solidFill>
              <a:schemeClr val="tx1"/>
            </a:solidFill>
            <a:prstDash val="solid"/>
            <a:headEnd type="none" w="med" len="med"/>
            <a:tailEnd type="arrow" w="med" len="med"/>
          </a:ln>
          <a:effectLst/>
        </p:spPr>
      </p:cxnSp>
      <p:pic>
        <p:nvPicPr>
          <p:cNvPr id="32" name="图片 7" descr="iphone2-ryan.jpg"/>
          <p:cNvPicPr>
            <a:picLocks noChangeAspect="1"/>
          </p:cNvPicPr>
          <p:nvPr/>
        </p:nvPicPr>
        <p:blipFill>
          <a:blip r:embed="rId2" cstate="print"/>
          <a:srcRect/>
          <a:stretch>
            <a:fillRect/>
          </a:stretch>
        </p:blipFill>
        <p:spPr bwMode="auto">
          <a:xfrm>
            <a:off x="5105403" y="4235518"/>
            <a:ext cx="590035" cy="670613"/>
          </a:xfrm>
          <a:prstGeom prst="rect">
            <a:avLst/>
          </a:prstGeom>
          <a:noFill/>
          <a:ln w="9525">
            <a:noFill/>
            <a:miter lim="800000"/>
            <a:headEnd/>
            <a:tailEnd/>
          </a:ln>
        </p:spPr>
      </p:pic>
      <p:pic>
        <p:nvPicPr>
          <p:cNvPr id="33" name="Picture 2" descr="C:\Users\ThinkPad\Desktop\srawpdk72vrzndqdtpmk_reasonably_small.png"/>
          <p:cNvPicPr>
            <a:picLocks noChangeAspect="1" noChangeArrowheads="1"/>
          </p:cNvPicPr>
          <p:nvPr/>
        </p:nvPicPr>
        <p:blipFill>
          <a:blip r:embed="rId3" cstate="print"/>
          <a:srcRect/>
          <a:stretch>
            <a:fillRect/>
          </a:stretch>
        </p:blipFill>
        <p:spPr bwMode="auto">
          <a:xfrm>
            <a:off x="6705600" y="4062046"/>
            <a:ext cx="990600" cy="914400"/>
          </a:xfrm>
          <a:prstGeom prst="rect">
            <a:avLst/>
          </a:prstGeom>
          <a:noFill/>
        </p:spPr>
      </p:pic>
      <p:sp>
        <p:nvSpPr>
          <p:cNvPr id="34" name="圆角矩形 33"/>
          <p:cNvSpPr/>
          <p:nvPr/>
        </p:nvSpPr>
        <p:spPr>
          <a:xfrm>
            <a:off x="6705600" y="4981002"/>
            <a:ext cx="1224136"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Lady Gaga</a:t>
            </a:r>
            <a:endParaRPr lang="zh-CN" altLang="en-US" sz="1292">
              <a:solidFill>
                <a:schemeClr val="tx1"/>
              </a:solidFill>
            </a:endParaRPr>
          </a:p>
        </p:txBody>
      </p:sp>
      <p:sp>
        <p:nvSpPr>
          <p:cNvPr id="35" name="圆角矩形 34"/>
          <p:cNvSpPr/>
          <p:nvPr/>
        </p:nvSpPr>
        <p:spPr>
          <a:xfrm>
            <a:off x="4907632" y="4981002"/>
            <a:ext cx="959768"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You</a:t>
            </a:r>
            <a:endParaRPr lang="zh-CN" altLang="en-US" sz="1292">
              <a:solidFill>
                <a:schemeClr val="tx1"/>
              </a:solidFill>
            </a:endParaRPr>
          </a:p>
        </p:txBody>
      </p:sp>
      <p:cxnSp>
        <p:nvCxnSpPr>
          <p:cNvPr id="36" name="直接连接符 35"/>
          <p:cNvCxnSpPr/>
          <p:nvPr/>
        </p:nvCxnSpPr>
        <p:spPr>
          <a:xfrm flipH="1">
            <a:off x="5791200" y="4484077"/>
            <a:ext cx="914400" cy="0"/>
          </a:xfrm>
          <a:prstGeom prst="line">
            <a:avLst/>
          </a:prstGeom>
          <a:ln w="57150">
            <a:solidFill>
              <a:srgbClr val="C00000"/>
            </a:solidFill>
            <a:prstDash val="sys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7" name="圆角矩形 36"/>
          <p:cNvSpPr/>
          <p:nvPr/>
        </p:nvSpPr>
        <p:spPr>
          <a:xfrm>
            <a:off x="6011416" y="4085263"/>
            <a:ext cx="504056"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85" b="1">
                <a:solidFill>
                  <a:srgbClr val="C00000"/>
                </a:solidFill>
              </a:rPr>
              <a:t>?</a:t>
            </a:r>
            <a:endParaRPr lang="zh-CN" altLang="en-US" sz="1292">
              <a:solidFill>
                <a:srgbClr val="C00000"/>
              </a:solidFill>
            </a:endParaRPr>
          </a:p>
        </p:txBody>
      </p:sp>
      <p:sp>
        <p:nvSpPr>
          <p:cNvPr id="18" name="副标题 4"/>
          <p:cNvSpPr txBox="1">
            <a:spLocks/>
          </p:cNvSpPr>
          <p:nvPr/>
        </p:nvSpPr>
        <p:spPr bwMode="auto">
          <a:xfrm>
            <a:off x="0" y="6383215"/>
            <a:ext cx="9144000" cy="474786"/>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a:spcBef>
                <a:spcPct val="20000"/>
              </a:spcBef>
            </a:pPr>
            <a:r>
              <a:rPr lang="en-US" altLang="zh-CN" sz="1200" kern="0" smtClean="0"/>
              <a:t>[</a:t>
            </a:r>
            <a:r>
              <a:rPr lang="en-US" altLang="zh-CN" sz="1200" kern="0" dirty="0"/>
              <a:t>1</a:t>
            </a:r>
            <a:r>
              <a:rPr lang="en-US" altLang="zh-CN" sz="1200" kern="0" smtClean="0"/>
              <a:t>] </a:t>
            </a:r>
            <a:r>
              <a:rPr lang="en-US" altLang="zh-CN" sz="1200" kern="0" dirty="0" err="1"/>
              <a:t>Tiancheng</a:t>
            </a:r>
            <a:r>
              <a:rPr lang="en-US" altLang="zh-CN" sz="1200" kern="0" dirty="0"/>
              <a:t> Lou, </a:t>
            </a:r>
            <a:r>
              <a:rPr lang="en-US" altLang="zh-CN" sz="1200" kern="0" dirty="0" err="1"/>
              <a:t>Jie</a:t>
            </a:r>
            <a:r>
              <a:rPr lang="en-US" altLang="zh-CN" sz="1200" kern="0" dirty="0"/>
              <a:t> Tang, John </a:t>
            </a:r>
            <a:r>
              <a:rPr lang="en-US" altLang="zh-CN" sz="1200" kern="0" dirty="0" err="1"/>
              <a:t>Hopcroft</a:t>
            </a:r>
            <a:r>
              <a:rPr lang="en-US" altLang="zh-CN" sz="1200" kern="0" dirty="0"/>
              <a:t>, </a:t>
            </a:r>
            <a:r>
              <a:rPr lang="en-US" altLang="zh-CN" sz="1200" kern="0" dirty="0" err="1"/>
              <a:t>Zhanpeng</a:t>
            </a:r>
            <a:r>
              <a:rPr lang="en-US" altLang="zh-CN" sz="1200" kern="0" dirty="0"/>
              <a:t> Fang, </a:t>
            </a:r>
            <a:r>
              <a:rPr lang="en-US" altLang="zh-CN" sz="1200" kern="0" dirty="0" err="1"/>
              <a:t>Xiaowen</a:t>
            </a:r>
            <a:r>
              <a:rPr lang="en-US" altLang="zh-CN" sz="1200" kern="0" dirty="0"/>
              <a:t> Ding. Learning to Predict Reciprocity and Triadic Closure in Social Networks. </a:t>
            </a:r>
            <a:r>
              <a:rPr lang="en-US" altLang="zh-CN" sz="1200" b="1" kern="0" dirty="0"/>
              <a:t>ACM </a:t>
            </a:r>
            <a:r>
              <a:rPr lang="en-US" altLang="zh-CN" sz="1200" b="1" kern="0" dirty="0" smtClean="0"/>
              <a:t>TKDD</a:t>
            </a:r>
            <a:r>
              <a:rPr lang="en-US" altLang="zh-CN" sz="1200" kern="0" dirty="0" smtClean="0"/>
              <a:t>, </a:t>
            </a:r>
            <a:r>
              <a:rPr lang="en-US" altLang="zh-CN" sz="1200" kern="0" dirty="0"/>
              <a:t>2013, Volume 7, Issue 2, Article No. 5</a:t>
            </a:r>
            <a:r>
              <a:rPr lang="en-US" altLang="zh-CN" sz="1200" kern="0" dirty="0" smtClean="0"/>
              <a:t>.</a:t>
            </a:r>
            <a:endParaRPr lang="en-US" altLang="zh-CN" sz="1200" kern="0" dirty="0"/>
          </a:p>
        </p:txBody>
      </p:sp>
    </p:spTree>
    <p:extLst>
      <p:ext uri="{BB962C8B-B14F-4D97-AF65-F5344CB8AC3E}">
        <p14:creationId xmlns:p14="http://schemas.microsoft.com/office/powerpoint/2010/main" val="1698504307"/>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a:grpSpLocks/>
          </p:cNvGrpSpPr>
          <p:nvPr/>
        </p:nvGrpSpPr>
        <p:grpSpPr bwMode="auto">
          <a:xfrm>
            <a:off x="2667013" y="2303587"/>
            <a:ext cx="3187700" cy="1853712"/>
            <a:chOff x="1814" y="1776"/>
            <a:chExt cx="2008" cy="1265"/>
          </a:xfrm>
        </p:grpSpPr>
        <p:sp>
          <p:nvSpPr>
            <p:cNvPr id="6175" name="Text Box 41"/>
            <p:cNvSpPr txBox="1">
              <a:spLocks noChangeArrowheads="1"/>
            </p:cNvSpPr>
            <p:nvPr/>
          </p:nvSpPr>
          <p:spPr bwMode="auto">
            <a:xfrm>
              <a:off x="1814" y="2150"/>
              <a:ext cx="497" cy="257"/>
            </a:xfrm>
            <a:prstGeom prst="rect">
              <a:avLst/>
            </a:prstGeom>
            <a:noFill/>
            <a:ln w="9525">
              <a:noFill/>
              <a:miter lim="800000"/>
              <a:headEnd/>
              <a:tailEnd/>
            </a:ln>
          </p:spPr>
          <p:txBody>
            <a:bodyPr wrap="none">
              <a:spAutoFit/>
            </a:bodyPr>
            <a:lstStyle/>
            <a:p>
              <a:r>
                <a:rPr lang="en-US" altLang="zh-CN" sz="1846" b="1">
                  <a:solidFill>
                    <a:srgbClr val="C00000"/>
                  </a:solidFill>
                </a:rPr>
                <a:t>100%</a:t>
              </a:r>
            </a:p>
          </p:txBody>
        </p:sp>
        <p:sp>
          <p:nvSpPr>
            <p:cNvPr id="6176" name="Text Box 42"/>
            <p:cNvSpPr txBox="1">
              <a:spLocks noChangeArrowheads="1"/>
            </p:cNvSpPr>
            <p:nvPr/>
          </p:nvSpPr>
          <p:spPr bwMode="auto">
            <a:xfrm>
              <a:off x="3216" y="1776"/>
              <a:ext cx="414" cy="257"/>
            </a:xfrm>
            <a:prstGeom prst="rect">
              <a:avLst/>
            </a:prstGeom>
            <a:noFill/>
            <a:ln w="9525">
              <a:noFill/>
              <a:miter lim="800000"/>
              <a:headEnd/>
              <a:tailEnd/>
            </a:ln>
          </p:spPr>
          <p:txBody>
            <a:bodyPr wrap="none">
              <a:spAutoFit/>
            </a:bodyPr>
            <a:lstStyle/>
            <a:p>
              <a:r>
                <a:rPr lang="en-US" altLang="zh-CN" sz="1846" b="1">
                  <a:solidFill>
                    <a:srgbClr val="C00000"/>
                  </a:solidFill>
                </a:rPr>
                <a:t>30%</a:t>
              </a:r>
            </a:p>
          </p:txBody>
        </p:sp>
        <p:sp>
          <p:nvSpPr>
            <p:cNvPr id="6177" name="Text Box 43"/>
            <p:cNvSpPr txBox="1">
              <a:spLocks noChangeArrowheads="1"/>
            </p:cNvSpPr>
            <p:nvPr/>
          </p:nvSpPr>
          <p:spPr bwMode="auto">
            <a:xfrm>
              <a:off x="2112" y="2784"/>
              <a:ext cx="331" cy="257"/>
            </a:xfrm>
            <a:prstGeom prst="rect">
              <a:avLst/>
            </a:prstGeom>
            <a:noFill/>
            <a:ln w="9525">
              <a:noFill/>
              <a:miter lim="800000"/>
              <a:headEnd/>
              <a:tailEnd/>
            </a:ln>
          </p:spPr>
          <p:txBody>
            <a:bodyPr wrap="none">
              <a:spAutoFit/>
            </a:bodyPr>
            <a:lstStyle/>
            <a:p>
              <a:r>
                <a:rPr lang="en-US" altLang="zh-CN" sz="1846" b="1">
                  <a:solidFill>
                    <a:srgbClr val="C00000"/>
                  </a:solidFill>
                </a:rPr>
                <a:t>1%</a:t>
              </a:r>
            </a:p>
          </p:txBody>
        </p:sp>
        <p:sp>
          <p:nvSpPr>
            <p:cNvPr id="6178" name="Text Box 44"/>
            <p:cNvSpPr txBox="1">
              <a:spLocks noChangeArrowheads="1"/>
            </p:cNvSpPr>
            <p:nvPr/>
          </p:nvSpPr>
          <p:spPr bwMode="auto">
            <a:xfrm>
              <a:off x="3408" y="2448"/>
              <a:ext cx="414" cy="257"/>
            </a:xfrm>
            <a:prstGeom prst="rect">
              <a:avLst/>
            </a:prstGeom>
            <a:noFill/>
            <a:ln w="9525">
              <a:noFill/>
              <a:miter lim="800000"/>
              <a:headEnd/>
              <a:tailEnd/>
            </a:ln>
          </p:spPr>
          <p:txBody>
            <a:bodyPr wrap="none">
              <a:spAutoFit/>
            </a:bodyPr>
            <a:lstStyle/>
            <a:p>
              <a:r>
                <a:rPr lang="en-US" altLang="zh-CN" sz="1846" b="1">
                  <a:solidFill>
                    <a:srgbClr val="C00000"/>
                  </a:solidFill>
                </a:rPr>
                <a:t>60%</a:t>
              </a:r>
            </a:p>
          </p:txBody>
        </p:sp>
      </p:grpSp>
      <p:sp>
        <p:nvSpPr>
          <p:cNvPr id="6147" name="Rectangle 2"/>
          <p:cNvSpPr>
            <a:spLocks noGrp="1" noChangeArrowheads="1"/>
          </p:cNvSpPr>
          <p:nvPr>
            <p:ph type="title"/>
          </p:nvPr>
        </p:nvSpPr>
        <p:spPr/>
        <p:txBody>
          <a:bodyPr/>
          <a:lstStyle/>
          <a:p>
            <a:r>
              <a:rPr lang="en-US" altLang="zh-CN" smtClean="0"/>
              <a:t>Who will follow you back?</a:t>
            </a:r>
          </a:p>
        </p:txBody>
      </p:sp>
      <p:sp>
        <p:nvSpPr>
          <p:cNvPr id="6148" name="Rectangle 4"/>
          <p:cNvSpPr>
            <a:spLocks noChangeArrowheads="1"/>
          </p:cNvSpPr>
          <p:nvPr/>
        </p:nvSpPr>
        <p:spPr bwMode="auto">
          <a:xfrm>
            <a:off x="1143012" y="1318869"/>
            <a:ext cx="1757276" cy="433196"/>
          </a:xfrm>
          <a:prstGeom prst="rect">
            <a:avLst/>
          </a:prstGeom>
          <a:noFill/>
          <a:ln w="9525">
            <a:noFill/>
            <a:miter lim="800000"/>
            <a:headEnd/>
            <a:tailEnd/>
          </a:ln>
        </p:spPr>
        <p:txBody>
          <a:bodyPr wrap="none">
            <a:spAutoFit/>
          </a:bodyPr>
          <a:lstStyle/>
          <a:p>
            <a:r>
              <a:rPr lang="en-US" altLang="zh-CN" sz="2215">
                <a:solidFill>
                  <a:schemeClr val="tx2"/>
                </a:solidFill>
              </a:rPr>
              <a:t>On </a:t>
            </a:r>
            <a:r>
              <a:rPr lang="en-US" altLang="zh-CN" sz="2215">
                <a:solidFill>
                  <a:schemeClr val="tx2"/>
                </a:solidFill>
              </a:rPr>
              <a:t>Twitter…</a:t>
            </a:r>
            <a:endParaRPr lang="en-US" altLang="zh-CN" sz="2215">
              <a:solidFill>
                <a:schemeClr val="tx2"/>
              </a:solidFill>
            </a:endParaRPr>
          </a:p>
        </p:txBody>
      </p:sp>
      <p:grpSp>
        <p:nvGrpSpPr>
          <p:cNvPr id="3" name="Group 22"/>
          <p:cNvGrpSpPr>
            <a:grpSpLocks/>
          </p:cNvGrpSpPr>
          <p:nvPr/>
        </p:nvGrpSpPr>
        <p:grpSpPr bwMode="auto">
          <a:xfrm>
            <a:off x="1066807" y="2514602"/>
            <a:ext cx="1211262" cy="1635370"/>
            <a:chOff x="288" y="1824"/>
            <a:chExt cx="763" cy="1116"/>
          </a:xfrm>
        </p:grpSpPr>
        <p:pic>
          <p:nvPicPr>
            <p:cNvPr id="6173" name="Picture 6" descr="ladygaga"/>
            <p:cNvPicPr>
              <a:picLocks noChangeAspect="1" noChangeArrowheads="1"/>
            </p:cNvPicPr>
            <p:nvPr/>
          </p:nvPicPr>
          <p:blipFill>
            <a:blip r:embed="rId3" cstate="print"/>
            <a:srcRect/>
            <a:stretch>
              <a:fillRect/>
            </a:stretch>
          </p:blipFill>
          <p:spPr bwMode="auto">
            <a:xfrm>
              <a:off x="336" y="1824"/>
              <a:ext cx="672" cy="840"/>
            </a:xfrm>
            <a:prstGeom prst="rect">
              <a:avLst/>
            </a:prstGeom>
            <a:noFill/>
            <a:ln w="9525">
              <a:noFill/>
              <a:miter lim="800000"/>
              <a:headEnd/>
              <a:tailEnd/>
            </a:ln>
          </p:spPr>
        </p:pic>
        <p:sp>
          <p:nvSpPr>
            <p:cNvPr id="6174" name="Text Box 11"/>
            <p:cNvSpPr txBox="1">
              <a:spLocks noChangeArrowheads="1"/>
            </p:cNvSpPr>
            <p:nvPr/>
          </p:nvSpPr>
          <p:spPr bwMode="auto">
            <a:xfrm>
              <a:off x="288" y="2688"/>
              <a:ext cx="763" cy="252"/>
            </a:xfrm>
            <a:prstGeom prst="rect">
              <a:avLst/>
            </a:prstGeom>
            <a:noFill/>
            <a:ln w="9525">
              <a:noFill/>
              <a:miter lim="800000"/>
              <a:headEnd/>
              <a:tailEnd/>
            </a:ln>
          </p:spPr>
          <p:txBody>
            <a:bodyPr wrap="none">
              <a:spAutoFit/>
            </a:bodyPr>
            <a:lstStyle/>
            <a:p>
              <a:r>
                <a:rPr lang="en-US" altLang="zh-CN"/>
                <a:t>Ladygaga</a:t>
              </a:r>
            </a:p>
          </p:txBody>
        </p:sp>
      </p:grpSp>
      <p:grpSp>
        <p:nvGrpSpPr>
          <p:cNvPr id="4" name="Group 28"/>
          <p:cNvGrpSpPr>
            <a:grpSpLocks/>
          </p:cNvGrpSpPr>
          <p:nvPr/>
        </p:nvGrpSpPr>
        <p:grpSpPr bwMode="auto">
          <a:xfrm>
            <a:off x="2209800" y="2734413"/>
            <a:ext cx="4191000" cy="1692520"/>
            <a:chOff x="1392" y="2070"/>
            <a:chExt cx="2640" cy="1155"/>
          </a:xfrm>
        </p:grpSpPr>
        <p:cxnSp>
          <p:nvCxnSpPr>
            <p:cNvPr id="6169" name="AutoShape 17"/>
            <p:cNvCxnSpPr>
              <a:cxnSpLocks noChangeShapeType="1"/>
            </p:cNvCxnSpPr>
            <p:nvPr/>
          </p:nvCxnSpPr>
          <p:spPr bwMode="auto">
            <a:xfrm rot="10800000">
              <a:off x="1392" y="2340"/>
              <a:ext cx="912" cy="228"/>
            </a:xfrm>
            <a:prstGeom prst="curvedConnector3">
              <a:avLst>
                <a:gd name="adj1" fmla="val 50000"/>
              </a:avLst>
            </a:prstGeom>
            <a:noFill/>
            <a:ln w="38100">
              <a:solidFill>
                <a:schemeClr val="tx1"/>
              </a:solidFill>
              <a:round/>
              <a:headEnd/>
              <a:tailEnd type="triangle" w="med" len="med"/>
            </a:ln>
          </p:spPr>
        </p:cxnSp>
        <p:cxnSp>
          <p:nvCxnSpPr>
            <p:cNvPr id="6170" name="AutoShape 19"/>
            <p:cNvCxnSpPr>
              <a:cxnSpLocks noChangeShapeType="1"/>
            </p:cNvCxnSpPr>
            <p:nvPr/>
          </p:nvCxnSpPr>
          <p:spPr bwMode="auto">
            <a:xfrm rot="5400000">
              <a:off x="2089" y="2670"/>
              <a:ext cx="249" cy="861"/>
            </a:xfrm>
            <a:prstGeom prst="curvedConnector3">
              <a:avLst>
                <a:gd name="adj1" fmla="val 49801"/>
              </a:avLst>
            </a:prstGeom>
            <a:noFill/>
            <a:ln w="38100">
              <a:solidFill>
                <a:schemeClr val="tx1"/>
              </a:solidFill>
              <a:round/>
              <a:headEnd/>
              <a:tailEnd type="triangle" w="med" len="med"/>
            </a:ln>
          </p:spPr>
        </p:cxnSp>
        <p:cxnSp>
          <p:nvCxnSpPr>
            <p:cNvPr id="6171" name="AutoShape 20"/>
            <p:cNvCxnSpPr>
              <a:cxnSpLocks noChangeShapeType="1"/>
            </p:cNvCxnSpPr>
            <p:nvPr/>
          </p:nvCxnSpPr>
          <p:spPr bwMode="auto">
            <a:xfrm>
              <a:off x="2984" y="2568"/>
              <a:ext cx="765" cy="657"/>
            </a:xfrm>
            <a:prstGeom prst="curvedConnector2">
              <a:avLst/>
            </a:prstGeom>
            <a:noFill/>
            <a:ln w="38100">
              <a:solidFill>
                <a:schemeClr val="tx1"/>
              </a:solidFill>
              <a:round/>
              <a:headEnd/>
              <a:tailEnd type="triangle" w="med" len="med"/>
            </a:ln>
          </p:spPr>
        </p:cxnSp>
        <p:cxnSp>
          <p:nvCxnSpPr>
            <p:cNvPr id="6172" name="AutoShape 21"/>
            <p:cNvCxnSpPr>
              <a:cxnSpLocks noChangeShapeType="1"/>
            </p:cNvCxnSpPr>
            <p:nvPr/>
          </p:nvCxnSpPr>
          <p:spPr bwMode="auto">
            <a:xfrm rot="-5400000">
              <a:off x="3293" y="1421"/>
              <a:ext cx="90" cy="1388"/>
            </a:xfrm>
            <a:prstGeom prst="curvedConnector2">
              <a:avLst/>
            </a:prstGeom>
            <a:noFill/>
            <a:ln w="38100">
              <a:solidFill>
                <a:schemeClr val="tx1"/>
              </a:solidFill>
              <a:round/>
              <a:headEnd/>
              <a:tailEnd type="triangle" w="med" len="med"/>
            </a:ln>
          </p:spPr>
        </p:cxnSp>
      </p:grpSp>
      <p:grpSp>
        <p:nvGrpSpPr>
          <p:cNvPr id="5" name="Group 29"/>
          <p:cNvGrpSpPr>
            <a:grpSpLocks/>
          </p:cNvGrpSpPr>
          <p:nvPr/>
        </p:nvGrpSpPr>
        <p:grpSpPr bwMode="auto">
          <a:xfrm>
            <a:off x="2209800" y="2637274"/>
            <a:ext cx="4191000" cy="1692520"/>
            <a:chOff x="1392" y="2070"/>
            <a:chExt cx="2640" cy="1155"/>
          </a:xfrm>
        </p:grpSpPr>
        <p:cxnSp>
          <p:nvCxnSpPr>
            <p:cNvPr id="6165" name="AutoShape 30"/>
            <p:cNvCxnSpPr>
              <a:cxnSpLocks noChangeShapeType="1"/>
            </p:cNvCxnSpPr>
            <p:nvPr/>
          </p:nvCxnSpPr>
          <p:spPr bwMode="auto">
            <a:xfrm rot="10800000">
              <a:off x="1392" y="2340"/>
              <a:ext cx="912" cy="228"/>
            </a:xfrm>
            <a:prstGeom prst="curvedConnector3">
              <a:avLst>
                <a:gd name="adj1" fmla="val 50000"/>
              </a:avLst>
            </a:prstGeom>
            <a:noFill/>
            <a:ln w="38100">
              <a:solidFill>
                <a:srgbClr val="FF0000"/>
              </a:solidFill>
              <a:round/>
              <a:headEnd type="triangle" w="med" len="med"/>
              <a:tailEnd/>
            </a:ln>
          </p:spPr>
        </p:cxnSp>
        <p:cxnSp>
          <p:nvCxnSpPr>
            <p:cNvPr id="6166" name="AutoShape 31"/>
            <p:cNvCxnSpPr>
              <a:cxnSpLocks noChangeShapeType="1"/>
            </p:cNvCxnSpPr>
            <p:nvPr/>
          </p:nvCxnSpPr>
          <p:spPr bwMode="auto">
            <a:xfrm rot="5400000">
              <a:off x="2089" y="2670"/>
              <a:ext cx="249" cy="861"/>
            </a:xfrm>
            <a:prstGeom prst="curvedConnector3">
              <a:avLst>
                <a:gd name="adj1" fmla="val 49801"/>
              </a:avLst>
            </a:prstGeom>
            <a:noFill/>
            <a:ln w="38100">
              <a:solidFill>
                <a:srgbClr val="FF0000"/>
              </a:solidFill>
              <a:round/>
              <a:headEnd type="triangle" w="med" len="med"/>
              <a:tailEnd/>
            </a:ln>
          </p:spPr>
        </p:cxnSp>
        <p:cxnSp>
          <p:nvCxnSpPr>
            <p:cNvPr id="6167" name="AutoShape 32"/>
            <p:cNvCxnSpPr>
              <a:cxnSpLocks noChangeShapeType="1"/>
            </p:cNvCxnSpPr>
            <p:nvPr/>
          </p:nvCxnSpPr>
          <p:spPr bwMode="auto">
            <a:xfrm>
              <a:off x="2984" y="2568"/>
              <a:ext cx="765" cy="657"/>
            </a:xfrm>
            <a:prstGeom prst="curvedConnector2">
              <a:avLst/>
            </a:prstGeom>
            <a:noFill/>
            <a:ln w="38100">
              <a:solidFill>
                <a:srgbClr val="FF0000"/>
              </a:solidFill>
              <a:round/>
              <a:headEnd type="triangle" w="med" len="med"/>
              <a:tailEnd/>
            </a:ln>
          </p:spPr>
        </p:cxnSp>
        <p:cxnSp>
          <p:nvCxnSpPr>
            <p:cNvPr id="6168" name="AutoShape 33"/>
            <p:cNvCxnSpPr>
              <a:cxnSpLocks noChangeShapeType="1"/>
            </p:cNvCxnSpPr>
            <p:nvPr/>
          </p:nvCxnSpPr>
          <p:spPr bwMode="auto">
            <a:xfrm rot="-5400000">
              <a:off x="3293" y="1421"/>
              <a:ext cx="90" cy="1388"/>
            </a:xfrm>
            <a:prstGeom prst="curvedConnector2">
              <a:avLst/>
            </a:prstGeom>
            <a:noFill/>
            <a:ln w="38100">
              <a:solidFill>
                <a:srgbClr val="FF0000"/>
              </a:solidFill>
              <a:round/>
              <a:headEnd type="triangle" w="med" len="med"/>
              <a:tailEnd/>
            </a:ln>
          </p:spPr>
        </p:cxnSp>
      </p:grpSp>
      <p:grpSp>
        <p:nvGrpSpPr>
          <p:cNvPr id="6" name="Group 39"/>
          <p:cNvGrpSpPr>
            <a:grpSpLocks/>
          </p:cNvGrpSpPr>
          <p:nvPr/>
        </p:nvGrpSpPr>
        <p:grpSpPr bwMode="auto">
          <a:xfrm>
            <a:off x="2879726" y="2303587"/>
            <a:ext cx="2859086" cy="1853712"/>
            <a:chOff x="1814" y="1776"/>
            <a:chExt cx="1801" cy="1265"/>
          </a:xfrm>
        </p:grpSpPr>
        <p:sp>
          <p:nvSpPr>
            <p:cNvPr id="6161" name="Text Box 34"/>
            <p:cNvSpPr txBox="1">
              <a:spLocks noChangeArrowheads="1"/>
            </p:cNvSpPr>
            <p:nvPr/>
          </p:nvSpPr>
          <p:spPr bwMode="auto">
            <a:xfrm>
              <a:off x="1814" y="2150"/>
              <a:ext cx="207" cy="257"/>
            </a:xfrm>
            <a:prstGeom prst="rect">
              <a:avLst/>
            </a:prstGeom>
            <a:noFill/>
            <a:ln w="9525">
              <a:noFill/>
              <a:miter lim="800000"/>
              <a:headEnd/>
              <a:tailEnd/>
            </a:ln>
          </p:spPr>
          <p:txBody>
            <a:bodyPr wrap="none">
              <a:spAutoFit/>
            </a:bodyPr>
            <a:lstStyle/>
            <a:p>
              <a:r>
                <a:rPr lang="en-US" altLang="zh-CN" sz="1846" b="1">
                  <a:solidFill>
                    <a:schemeClr val="hlink"/>
                  </a:solidFill>
                </a:rPr>
                <a:t>?</a:t>
              </a:r>
            </a:p>
          </p:txBody>
        </p:sp>
        <p:sp>
          <p:nvSpPr>
            <p:cNvPr id="6162" name="Text Box 35"/>
            <p:cNvSpPr txBox="1">
              <a:spLocks noChangeArrowheads="1"/>
            </p:cNvSpPr>
            <p:nvPr/>
          </p:nvSpPr>
          <p:spPr bwMode="auto">
            <a:xfrm>
              <a:off x="3216" y="1776"/>
              <a:ext cx="207" cy="257"/>
            </a:xfrm>
            <a:prstGeom prst="rect">
              <a:avLst/>
            </a:prstGeom>
            <a:noFill/>
            <a:ln w="9525">
              <a:noFill/>
              <a:miter lim="800000"/>
              <a:headEnd/>
              <a:tailEnd/>
            </a:ln>
          </p:spPr>
          <p:txBody>
            <a:bodyPr wrap="none">
              <a:spAutoFit/>
            </a:bodyPr>
            <a:lstStyle/>
            <a:p>
              <a:r>
                <a:rPr lang="en-US" altLang="zh-CN" sz="1846" b="1">
                  <a:solidFill>
                    <a:schemeClr val="hlink"/>
                  </a:solidFill>
                </a:rPr>
                <a:t>?</a:t>
              </a:r>
            </a:p>
          </p:txBody>
        </p:sp>
        <p:sp>
          <p:nvSpPr>
            <p:cNvPr id="6163" name="Text Box 36"/>
            <p:cNvSpPr txBox="1">
              <a:spLocks noChangeArrowheads="1"/>
            </p:cNvSpPr>
            <p:nvPr/>
          </p:nvSpPr>
          <p:spPr bwMode="auto">
            <a:xfrm>
              <a:off x="2112" y="2784"/>
              <a:ext cx="207" cy="257"/>
            </a:xfrm>
            <a:prstGeom prst="rect">
              <a:avLst/>
            </a:prstGeom>
            <a:noFill/>
            <a:ln w="9525">
              <a:noFill/>
              <a:miter lim="800000"/>
              <a:headEnd/>
              <a:tailEnd/>
            </a:ln>
          </p:spPr>
          <p:txBody>
            <a:bodyPr wrap="none">
              <a:spAutoFit/>
            </a:bodyPr>
            <a:lstStyle/>
            <a:p>
              <a:r>
                <a:rPr lang="en-US" altLang="zh-CN" sz="1846" b="1">
                  <a:solidFill>
                    <a:schemeClr val="hlink"/>
                  </a:solidFill>
                </a:rPr>
                <a:t>?</a:t>
              </a:r>
            </a:p>
          </p:txBody>
        </p:sp>
        <p:sp>
          <p:nvSpPr>
            <p:cNvPr id="6164" name="Text Box 37"/>
            <p:cNvSpPr txBox="1">
              <a:spLocks noChangeArrowheads="1"/>
            </p:cNvSpPr>
            <p:nvPr/>
          </p:nvSpPr>
          <p:spPr bwMode="auto">
            <a:xfrm>
              <a:off x="3408" y="2448"/>
              <a:ext cx="207" cy="257"/>
            </a:xfrm>
            <a:prstGeom prst="rect">
              <a:avLst/>
            </a:prstGeom>
            <a:noFill/>
            <a:ln w="9525">
              <a:noFill/>
              <a:miter lim="800000"/>
              <a:headEnd/>
              <a:tailEnd/>
            </a:ln>
          </p:spPr>
          <p:txBody>
            <a:bodyPr wrap="none">
              <a:spAutoFit/>
            </a:bodyPr>
            <a:lstStyle/>
            <a:p>
              <a:r>
                <a:rPr lang="en-US" altLang="zh-CN" sz="1846" b="1">
                  <a:solidFill>
                    <a:schemeClr val="hlink"/>
                  </a:solidFill>
                </a:rPr>
                <a:t>?</a:t>
              </a:r>
            </a:p>
          </p:txBody>
        </p:sp>
      </p:grpSp>
      <p:pic>
        <p:nvPicPr>
          <p:cNvPr id="6153" name="Picture 45" descr="dou"/>
          <p:cNvPicPr>
            <a:picLocks noChangeAspect="1" noChangeArrowheads="1"/>
          </p:cNvPicPr>
          <p:nvPr/>
        </p:nvPicPr>
        <p:blipFill>
          <a:blip r:embed="rId4" cstate="print"/>
          <a:srcRect/>
          <a:stretch>
            <a:fillRect/>
          </a:stretch>
        </p:blipFill>
        <p:spPr bwMode="auto">
          <a:xfrm>
            <a:off x="3704304" y="2795977"/>
            <a:ext cx="990600" cy="1170431"/>
          </a:xfrm>
          <a:prstGeom prst="rect">
            <a:avLst/>
          </a:prstGeom>
          <a:noFill/>
          <a:ln w="9525">
            <a:noFill/>
            <a:miter lim="800000"/>
            <a:headEnd/>
            <a:tailEnd/>
          </a:ln>
        </p:spPr>
      </p:pic>
      <p:sp>
        <p:nvSpPr>
          <p:cNvPr id="6154" name="Text Box 49"/>
          <p:cNvSpPr txBox="1">
            <a:spLocks noChangeArrowheads="1"/>
          </p:cNvSpPr>
          <p:nvPr/>
        </p:nvSpPr>
        <p:spPr bwMode="auto">
          <a:xfrm>
            <a:off x="3689350" y="4145574"/>
            <a:ext cx="973427" cy="369332"/>
          </a:xfrm>
          <a:prstGeom prst="rect">
            <a:avLst/>
          </a:prstGeom>
          <a:noFill/>
          <a:ln w="9525">
            <a:noFill/>
            <a:miter lim="800000"/>
            <a:headEnd/>
            <a:tailEnd/>
          </a:ln>
        </p:spPr>
        <p:txBody>
          <a:bodyPr wrap="none">
            <a:spAutoFit/>
          </a:bodyPr>
          <a:lstStyle/>
          <a:p>
            <a:r>
              <a:rPr lang="en-US" altLang="zh-CN"/>
              <a:t>Shiteng</a:t>
            </a:r>
          </a:p>
        </p:txBody>
      </p:sp>
      <p:pic>
        <p:nvPicPr>
          <p:cNvPr id="6155" name="Picture 50" descr="obama"/>
          <p:cNvPicPr>
            <a:picLocks noChangeAspect="1" noChangeArrowheads="1"/>
          </p:cNvPicPr>
          <p:nvPr/>
        </p:nvPicPr>
        <p:blipFill>
          <a:blip r:embed="rId5" cstate="print"/>
          <a:srcRect/>
          <a:stretch>
            <a:fillRect/>
          </a:stretch>
        </p:blipFill>
        <p:spPr bwMode="auto">
          <a:xfrm>
            <a:off x="2362200" y="4413738"/>
            <a:ext cx="941388" cy="1195754"/>
          </a:xfrm>
          <a:prstGeom prst="rect">
            <a:avLst/>
          </a:prstGeom>
          <a:noFill/>
          <a:ln w="9525">
            <a:noFill/>
            <a:miter lim="800000"/>
            <a:headEnd/>
            <a:tailEnd/>
          </a:ln>
        </p:spPr>
      </p:pic>
      <p:sp>
        <p:nvSpPr>
          <p:cNvPr id="6156" name="Text Box 51"/>
          <p:cNvSpPr txBox="1">
            <a:spLocks noChangeArrowheads="1"/>
          </p:cNvSpPr>
          <p:nvPr/>
        </p:nvSpPr>
        <p:spPr bwMode="auto">
          <a:xfrm>
            <a:off x="2362200" y="5552343"/>
            <a:ext cx="946839" cy="369332"/>
          </a:xfrm>
          <a:prstGeom prst="rect">
            <a:avLst/>
          </a:prstGeom>
          <a:noFill/>
          <a:ln w="9525">
            <a:noFill/>
            <a:miter lim="800000"/>
            <a:headEnd/>
            <a:tailEnd/>
          </a:ln>
        </p:spPr>
        <p:txBody>
          <a:bodyPr wrap="none">
            <a:spAutoFit/>
          </a:bodyPr>
          <a:lstStyle/>
          <a:p>
            <a:r>
              <a:rPr lang="en-US" altLang="zh-CN"/>
              <a:t>Obama</a:t>
            </a:r>
          </a:p>
        </p:txBody>
      </p:sp>
      <p:pic>
        <p:nvPicPr>
          <p:cNvPr id="6157" name="Picture 52" descr="huwei"/>
          <p:cNvPicPr>
            <a:picLocks noChangeAspect="1" noChangeArrowheads="1"/>
          </p:cNvPicPr>
          <p:nvPr/>
        </p:nvPicPr>
        <p:blipFill>
          <a:blip r:embed="rId6" cstate="print"/>
          <a:srcRect/>
          <a:stretch>
            <a:fillRect/>
          </a:stretch>
        </p:blipFill>
        <p:spPr bwMode="auto">
          <a:xfrm>
            <a:off x="5410213" y="4413739"/>
            <a:ext cx="1046163" cy="1266092"/>
          </a:xfrm>
          <a:prstGeom prst="rect">
            <a:avLst/>
          </a:prstGeom>
          <a:noFill/>
          <a:ln w="9525">
            <a:noFill/>
            <a:miter lim="800000"/>
            <a:headEnd/>
            <a:tailEnd/>
          </a:ln>
        </p:spPr>
      </p:pic>
      <p:sp>
        <p:nvSpPr>
          <p:cNvPr id="6158" name="Text Box 56"/>
          <p:cNvSpPr txBox="1">
            <a:spLocks noChangeArrowheads="1"/>
          </p:cNvSpPr>
          <p:nvPr/>
        </p:nvSpPr>
        <p:spPr bwMode="auto">
          <a:xfrm>
            <a:off x="5562616" y="5609493"/>
            <a:ext cx="828347" cy="369332"/>
          </a:xfrm>
          <a:prstGeom prst="rect">
            <a:avLst/>
          </a:prstGeom>
          <a:noFill/>
          <a:ln w="9525">
            <a:noFill/>
            <a:miter lim="800000"/>
            <a:headEnd/>
            <a:tailEnd/>
          </a:ln>
        </p:spPr>
        <p:txBody>
          <a:bodyPr wrap="none">
            <a:spAutoFit/>
          </a:bodyPr>
          <a:lstStyle/>
          <a:p>
            <a:r>
              <a:rPr lang="en-US" altLang="zh-CN"/>
              <a:t>Huwei</a:t>
            </a:r>
          </a:p>
        </p:txBody>
      </p:sp>
      <p:pic>
        <p:nvPicPr>
          <p:cNvPr id="6159" name="Picture 57" descr="youmingqiao"/>
          <p:cNvPicPr>
            <a:picLocks noChangeAspect="1" noChangeArrowheads="1"/>
          </p:cNvPicPr>
          <p:nvPr/>
        </p:nvPicPr>
        <p:blipFill>
          <a:blip r:embed="rId7" cstate="print"/>
          <a:srcRect/>
          <a:stretch>
            <a:fillRect/>
          </a:stretch>
        </p:blipFill>
        <p:spPr bwMode="auto">
          <a:xfrm>
            <a:off x="6400813" y="2022231"/>
            <a:ext cx="1122363" cy="1336431"/>
          </a:xfrm>
          <a:prstGeom prst="rect">
            <a:avLst/>
          </a:prstGeom>
          <a:noFill/>
          <a:ln w="9525">
            <a:noFill/>
            <a:miter lim="800000"/>
            <a:headEnd/>
            <a:tailEnd/>
          </a:ln>
        </p:spPr>
      </p:pic>
      <p:sp>
        <p:nvSpPr>
          <p:cNvPr id="6160" name="Text Box 58"/>
          <p:cNvSpPr txBox="1">
            <a:spLocks noChangeArrowheads="1"/>
          </p:cNvSpPr>
          <p:nvPr/>
        </p:nvSpPr>
        <p:spPr bwMode="auto">
          <a:xfrm>
            <a:off x="6324612" y="3322028"/>
            <a:ext cx="1354332" cy="369332"/>
          </a:xfrm>
          <a:prstGeom prst="rect">
            <a:avLst/>
          </a:prstGeom>
          <a:noFill/>
          <a:ln w="9525">
            <a:noFill/>
            <a:miter lim="800000"/>
            <a:headEnd/>
            <a:tailEnd/>
          </a:ln>
        </p:spPr>
        <p:txBody>
          <a:bodyPr wrap="none">
            <a:spAutoFit/>
          </a:bodyPr>
          <a:lstStyle/>
          <a:p>
            <a:r>
              <a:rPr lang="en-US" altLang="zh-CN"/>
              <a:t>JimmyQiao</a:t>
            </a:r>
          </a:p>
        </p:txBody>
      </p:sp>
    </p:spTree>
    <p:extLst>
      <p:ext uri="{BB962C8B-B14F-4D97-AF65-F5344CB8AC3E}">
        <p14:creationId xmlns:p14="http://schemas.microsoft.com/office/powerpoint/2010/main" val="26176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09806" y="3569677"/>
            <a:ext cx="1981200" cy="2461846"/>
            <a:chOff x="4390" y="2427"/>
            <a:chExt cx="1082" cy="1632"/>
          </a:xfrm>
        </p:grpSpPr>
        <p:grpSp>
          <p:nvGrpSpPr>
            <p:cNvPr id="3" name="Group 3"/>
            <p:cNvGrpSpPr>
              <a:grpSpLocks/>
            </p:cNvGrpSpPr>
            <p:nvPr/>
          </p:nvGrpSpPr>
          <p:grpSpPr bwMode="auto">
            <a:xfrm>
              <a:off x="4390" y="2427"/>
              <a:ext cx="1082" cy="1632"/>
              <a:chOff x="4390" y="2537"/>
              <a:chExt cx="1082" cy="1632"/>
            </a:xfrm>
          </p:grpSpPr>
          <p:pic>
            <p:nvPicPr>
              <p:cNvPr id="16408" name="Picture 4" descr="local"/>
              <p:cNvPicPr>
                <a:picLocks noChangeAspect="1" noChangeArrowheads="1"/>
              </p:cNvPicPr>
              <p:nvPr/>
            </p:nvPicPr>
            <p:blipFill>
              <a:blip r:embed="rId3" cstate="print"/>
              <a:srcRect/>
              <a:stretch>
                <a:fillRect/>
              </a:stretch>
            </p:blipFill>
            <p:spPr bwMode="auto">
              <a:xfrm>
                <a:off x="4390" y="2976"/>
                <a:ext cx="1082" cy="1193"/>
              </a:xfrm>
              <a:prstGeom prst="rect">
                <a:avLst/>
              </a:prstGeom>
              <a:noFill/>
              <a:ln w="9525">
                <a:noFill/>
                <a:miter lim="800000"/>
                <a:headEnd/>
                <a:tailEnd/>
              </a:ln>
            </p:spPr>
          </p:pic>
          <p:sp>
            <p:nvSpPr>
              <p:cNvPr id="16409" name="AutoShape 5"/>
              <p:cNvSpPr>
                <a:spLocks noChangeArrowheads="1"/>
              </p:cNvSpPr>
              <p:nvPr/>
            </p:nvSpPr>
            <p:spPr bwMode="auto">
              <a:xfrm>
                <a:off x="4896" y="2537"/>
                <a:ext cx="191" cy="384"/>
              </a:xfrm>
              <a:prstGeom prst="downArrow">
                <a:avLst>
                  <a:gd name="adj1" fmla="val 50000"/>
                  <a:gd name="adj2" fmla="val 50262"/>
                </a:avLst>
              </a:prstGeom>
              <a:solidFill>
                <a:schemeClr val="accent1"/>
              </a:solidFill>
              <a:ln w="9525">
                <a:solidFill>
                  <a:schemeClr val="tx1"/>
                </a:solidFill>
                <a:miter lim="800000"/>
                <a:headEnd/>
                <a:tailEnd/>
              </a:ln>
            </p:spPr>
            <p:txBody>
              <a:bodyPr wrap="none" anchor="ctr"/>
              <a:lstStyle/>
              <a:p>
                <a:endParaRPr lang="zh-CN" altLang="en-US"/>
              </a:p>
            </p:txBody>
          </p:sp>
        </p:grpSp>
        <p:sp>
          <p:nvSpPr>
            <p:cNvPr id="16407" name="Text Box 6"/>
            <p:cNvSpPr txBox="1">
              <a:spLocks noChangeArrowheads="1"/>
            </p:cNvSpPr>
            <p:nvPr/>
          </p:nvSpPr>
          <p:spPr bwMode="auto">
            <a:xfrm>
              <a:off x="5097" y="2474"/>
              <a:ext cx="371" cy="212"/>
            </a:xfrm>
            <a:prstGeom prst="rect">
              <a:avLst/>
            </a:prstGeom>
            <a:noFill/>
            <a:ln w="9525">
              <a:noFill/>
              <a:miter lim="800000"/>
              <a:headEnd/>
              <a:tailEnd/>
            </a:ln>
          </p:spPr>
          <p:txBody>
            <a:bodyPr wrap="none">
              <a:spAutoFit/>
            </a:bodyPr>
            <a:lstStyle/>
            <a:p>
              <a:r>
                <a:rPr lang="en-US" altLang="zh-CN" sz="1477" b="1" dirty="0"/>
                <a:t>Local</a:t>
              </a:r>
              <a:endParaRPr lang="en-US" altLang="zh-CN" sz="1292" b="1" dirty="0"/>
            </a:p>
          </p:txBody>
        </p:sp>
      </p:grpSp>
      <p:grpSp>
        <p:nvGrpSpPr>
          <p:cNvPr id="4" name="Group 7"/>
          <p:cNvGrpSpPr>
            <a:grpSpLocks/>
          </p:cNvGrpSpPr>
          <p:nvPr/>
        </p:nvGrpSpPr>
        <p:grpSpPr bwMode="auto">
          <a:xfrm>
            <a:off x="5791200" y="3569677"/>
            <a:ext cx="1981200" cy="2461846"/>
            <a:chOff x="2907" y="2434"/>
            <a:chExt cx="1104" cy="1581"/>
          </a:xfrm>
        </p:grpSpPr>
        <p:pic>
          <p:nvPicPr>
            <p:cNvPr id="16403" name="Picture 8" descr="global"/>
            <p:cNvPicPr>
              <a:picLocks noChangeAspect="1" noChangeArrowheads="1"/>
            </p:cNvPicPr>
            <p:nvPr/>
          </p:nvPicPr>
          <p:blipFill>
            <a:blip r:embed="rId4" cstate="print"/>
            <a:srcRect/>
            <a:stretch>
              <a:fillRect/>
            </a:stretch>
          </p:blipFill>
          <p:spPr bwMode="auto">
            <a:xfrm>
              <a:off x="2907" y="2910"/>
              <a:ext cx="1104" cy="1105"/>
            </a:xfrm>
            <a:prstGeom prst="rect">
              <a:avLst/>
            </a:prstGeom>
            <a:noFill/>
            <a:ln w="9525">
              <a:noFill/>
              <a:miter lim="800000"/>
              <a:headEnd/>
              <a:tailEnd/>
            </a:ln>
          </p:spPr>
        </p:pic>
        <p:sp>
          <p:nvSpPr>
            <p:cNvPr id="16404" name="AutoShape 9"/>
            <p:cNvSpPr>
              <a:spLocks noChangeArrowheads="1"/>
            </p:cNvSpPr>
            <p:nvPr/>
          </p:nvSpPr>
          <p:spPr bwMode="auto">
            <a:xfrm>
              <a:off x="3360" y="2434"/>
              <a:ext cx="191" cy="384"/>
            </a:xfrm>
            <a:prstGeom prst="downArrow">
              <a:avLst>
                <a:gd name="adj1" fmla="val 50000"/>
                <a:gd name="adj2" fmla="val 50262"/>
              </a:avLst>
            </a:prstGeom>
            <a:solidFill>
              <a:schemeClr val="accent1"/>
            </a:solidFill>
            <a:ln w="9525">
              <a:solidFill>
                <a:schemeClr val="tx1"/>
              </a:solidFill>
              <a:miter lim="800000"/>
              <a:headEnd/>
              <a:tailEnd/>
            </a:ln>
          </p:spPr>
          <p:txBody>
            <a:bodyPr wrap="none" anchor="ctr"/>
            <a:lstStyle/>
            <a:p>
              <a:endParaRPr lang="zh-CN" altLang="en-US"/>
            </a:p>
          </p:txBody>
        </p:sp>
        <p:sp>
          <p:nvSpPr>
            <p:cNvPr id="16405" name="Text Box 10"/>
            <p:cNvSpPr txBox="1">
              <a:spLocks noChangeArrowheads="1"/>
            </p:cNvSpPr>
            <p:nvPr/>
          </p:nvSpPr>
          <p:spPr bwMode="auto">
            <a:xfrm>
              <a:off x="2907" y="2479"/>
              <a:ext cx="432" cy="205"/>
            </a:xfrm>
            <a:prstGeom prst="rect">
              <a:avLst/>
            </a:prstGeom>
            <a:noFill/>
            <a:ln w="9525">
              <a:noFill/>
              <a:miter lim="800000"/>
              <a:headEnd/>
              <a:tailEnd/>
            </a:ln>
          </p:spPr>
          <p:txBody>
            <a:bodyPr wrap="none">
              <a:spAutoFit/>
            </a:bodyPr>
            <a:lstStyle/>
            <a:p>
              <a:r>
                <a:rPr lang="en-US" altLang="zh-CN" sz="1477" b="1" dirty="0"/>
                <a:t>Global</a:t>
              </a:r>
              <a:endParaRPr lang="en-US" altLang="zh-CN" sz="1292" b="1" dirty="0"/>
            </a:p>
          </p:txBody>
        </p:sp>
      </p:grpSp>
      <p:pic>
        <p:nvPicPr>
          <p:cNvPr id="16401" name="Picture 12"/>
          <p:cNvPicPr>
            <a:picLocks noChangeAspect="1" noChangeArrowheads="1"/>
          </p:cNvPicPr>
          <p:nvPr/>
        </p:nvPicPr>
        <p:blipFill>
          <a:blip r:embed="rId5" cstate="print"/>
          <a:srcRect/>
          <a:stretch>
            <a:fillRect/>
          </a:stretch>
        </p:blipFill>
        <p:spPr bwMode="auto">
          <a:xfrm>
            <a:off x="5029200" y="1242859"/>
            <a:ext cx="3124200" cy="2202755"/>
          </a:xfrm>
          <a:prstGeom prst="rect">
            <a:avLst/>
          </a:prstGeom>
          <a:noFill/>
          <a:ln w="9525">
            <a:noFill/>
            <a:miter lim="800000"/>
            <a:headEnd/>
            <a:tailEnd/>
          </a:ln>
        </p:spPr>
      </p:pic>
      <p:pic>
        <p:nvPicPr>
          <p:cNvPr id="16402" name="Picture 13"/>
          <p:cNvPicPr>
            <a:picLocks noChangeAspect="1" noChangeArrowheads="1"/>
          </p:cNvPicPr>
          <p:nvPr/>
        </p:nvPicPr>
        <p:blipFill>
          <a:blip r:embed="rId6" cstate="print"/>
          <a:srcRect/>
          <a:stretch>
            <a:fillRect/>
          </a:stretch>
        </p:blipFill>
        <p:spPr bwMode="auto">
          <a:xfrm>
            <a:off x="1295400" y="1178169"/>
            <a:ext cx="3200400" cy="2311656"/>
          </a:xfrm>
          <a:prstGeom prst="rect">
            <a:avLst/>
          </a:prstGeom>
          <a:noFill/>
          <a:ln w="9525">
            <a:noFill/>
            <a:miter lim="800000"/>
            <a:headEnd/>
            <a:tailEnd/>
          </a:ln>
        </p:spPr>
      </p:pic>
      <p:sp>
        <p:nvSpPr>
          <p:cNvPr id="16389" name="Rectangle 14"/>
          <p:cNvSpPr>
            <a:spLocks noGrp="1" noChangeArrowheads="1"/>
          </p:cNvSpPr>
          <p:nvPr>
            <p:ph type="title"/>
          </p:nvPr>
        </p:nvSpPr>
        <p:spPr/>
        <p:txBody>
          <a:bodyPr/>
          <a:lstStyle/>
          <a:p>
            <a:r>
              <a:rPr lang="en-US" altLang="zh-CN" sz="2954"/>
              <a:t>Geographic Distance</a:t>
            </a:r>
          </a:p>
        </p:txBody>
      </p:sp>
      <p:sp>
        <p:nvSpPr>
          <p:cNvPr id="89103" name="Rectangle 15"/>
          <p:cNvSpPr>
            <a:spLocks noGrp="1" noChangeArrowheads="1"/>
          </p:cNvSpPr>
          <p:nvPr>
            <p:ph type="body" idx="1"/>
          </p:nvPr>
        </p:nvSpPr>
        <p:spPr>
          <a:xfrm>
            <a:off x="4419602" y="3710354"/>
            <a:ext cx="874712" cy="562708"/>
          </a:xfrm>
        </p:spPr>
        <p:txBody>
          <a:bodyPr/>
          <a:lstStyle/>
          <a:p>
            <a:pPr>
              <a:lnSpc>
                <a:spcPct val="80000"/>
              </a:lnSpc>
              <a:buNone/>
            </a:pPr>
            <a:r>
              <a:rPr lang="en-US" altLang="zh-CN" sz="2215"/>
              <a:t>vs</a:t>
            </a:r>
          </a:p>
        </p:txBody>
      </p:sp>
      <p:sp>
        <p:nvSpPr>
          <p:cNvPr id="26" name="副标题 4"/>
          <p:cNvSpPr txBox="1">
            <a:spLocks/>
          </p:cNvSpPr>
          <p:nvPr/>
        </p:nvSpPr>
        <p:spPr bwMode="auto">
          <a:xfrm>
            <a:off x="0" y="6101862"/>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477" kern="0" dirty="0">
                <a:latin typeface="+mn-lt"/>
                <a:ea typeface="+mn-ea"/>
              </a:rPr>
              <a:t>John E. </a:t>
            </a:r>
            <a:r>
              <a:rPr lang="en-US" altLang="zh-CN" sz="1477" kern="0" dirty="0" err="1">
                <a:latin typeface="+mn-lt"/>
                <a:ea typeface="+mn-ea"/>
              </a:rPr>
              <a:t>Hopcroft</a:t>
            </a:r>
            <a:r>
              <a:rPr lang="en-US" altLang="zh-CN" sz="1477" kern="0" dirty="0">
                <a:latin typeface="+mn-lt"/>
                <a:ea typeface="+mn-ea"/>
              </a:rPr>
              <a:t>, </a:t>
            </a:r>
            <a:r>
              <a:rPr lang="en-US" altLang="zh-CN" sz="1477" kern="0" dirty="0" err="1">
                <a:latin typeface="+mn-lt"/>
                <a:ea typeface="+mn-ea"/>
              </a:rPr>
              <a:t>Tiancheng</a:t>
            </a:r>
            <a:r>
              <a:rPr lang="en-US" altLang="zh-CN" sz="1477" kern="0" dirty="0">
                <a:latin typeface="+mn-lt"/>
                <a:ea typeface="+mn-ea"/>
              </a:rPr>
              <a:t> Lou, and Jie Tang. Who Will Follow You Back? Reciprocal Relationship Prediction. In CIKM'2011. pp. 1137-1146. </a:t>
            </a:r>
            <a:endParaRPr lang="zh-CN" altLang="en-US" sz="1477" kern="0" dirty="0">
              <a:latin typeface="+mn-lt"/>
              <a:ea typeface="+mn-ea"/>
            </a:endParaRPr>
          </a:p>
        </p:txBody>
      </p:sp>
    </p:spTree>
    <p:extLst>
      <p:ext uri="{BB962C8B-B14F-4D97-AF65-F5344CB8AC3E}">
        <p14:creationId xmlns:p14="http://schemas.microsoft.com/office/powerpoint/2010/main" val="301477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b="1" dirty="0">
                <a:solidFill>
                  <a:srgbClr val="C00000"/>
                </a:solidFill>
                <a:latin typeface="Times New Roman" charset="0"/>
                <a:ea typeface="Times New Roman" charset="0"/>
                <a:cs typeface="Times New Roman" charset="0"/>
              </a:rPr>
              <a:t>Dunbar’s </a:t>
            </a:r>
            <a:r>
              <a:rPr lang="en-US" sz="1600" b="1" dirty="0" smtClean="0">
                <a:solidFill>
                  <a:srgbClr val="C00000"/>
                </a:solidFill>
                <a:latin typeface="Times New Roman" charset="0"/>
                <a:ea typeface="Times New Roman" charset="0"/>
                <a:cs typeface="Times New Roman" charset="0"/>
              </a:rPr>
              <a:t>Number [Dunbar]</a:t>
            </a:r>
            <a:endParaRPr lang="en-US" sz="1600" b="1"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1992</a:t>
            </a:r>
            <a:endParaRPr lang="en-US" b="1"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1992:</a:t>
            </a:r>
            <a:r>
              <a:rPr lang="zh-CN" altLang="en-US" sz="3200" dirty="0" smtClean="0"/>
              <a:t> </a:t>
            </a:r>
            <a:r>
              <a:rPr lang="en-US" altLang="zh-CN" sz="3200" dirty="0" smtClean="0"/>
              <a:t>Dunbar’s</a:t>
            </a:r>
            <a:r>
              <a:rPr lang="zh-CN" altLang="en-US" sz="3200" dirty="0" smtClean="0"/>
              <a:t> </a:t>
            </a:r>
            <a:r>
              <a:rPr lang="en-US" altLang="zh-CN" sz="3200" dirty="0" smtClean="0"/>
              <a:t>Number</a:t>
            </a:r>
            <a:endParaRPr lang="en-US" sz="3200" dirty="0"/>
          </a:p>
        </p:txBody>
      </p:sp>
      <p:sp>
        <p:nvSpPr>
          <p:cNvPr id="10" name="Rectangle 9"/>
          <p:cNvSpPr/>
          <p:nvPr/>
        </p:nvSpPr>
        <p:spPr>
          <a:xfrm>
            <a:off x="76200" y="4572000"/>
            <a:ext cx="9067800" cy="523220"/>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Robin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Dunbar</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Neocortex size as a constraint on group size in </a:t>
            </a:r>
            <a:r>
              <a:rPr lang="en-US" sz="1400" dirty="0" smtClean="0">
                <a:latin typeface="Times New Roman" charset="0"/>
                <a:ea typeface="Times New Roman" charset="0"/>
                <a:cs typeface="Times New Roman" charset="0"/>
              </a:rPr>
              <a:t>primates.</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Journal of Human Evolution</a:t>
            </a:r>
            <a:r>
              <a:rPr lang="en-US" sz="1400" dirty="0">
                <a:latin typeface="Times New Roman" charset="0"/>
                <a:ea typeface="Times New Roman" charset="0"/>
                <a:cs typeface="Times New Roman" charset="0"/>
              </a:rPr>
              <a:t> </a:t>
            </a:r>
            <a:r>
              <a:rPr lang="en-US" sz="1400" b="1" dirty="0">
                <a:latin typeface="Times New Roman" charset="0"/>
                <a:ea typeface="Times New Roman" charset="0"/>
                <a:cs typeface="Times New Roman" charset="0"/>
              </a:rPr>
              <a:t>22</a:t>
            </a:r>
            <a:r>
              <a:rPr lang="en-US" sz="1400" dirty="0">
                <a:latin typeface="Times New Roman" charset="0"/>
                <a:ea typeface="Times New Roman" charset="0"/>
                <a:cs typeface="Times New Roman" charset="0"/>
              </a:rPr>
              <a:t> (6): 469–493</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1393</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sp>
        <p:nvSpPr>
          <p:cNvPr id="11" name="Rectangle 10"/>
          <p:cNvSpPr/>
          <p:nvPr/>
        </p:nvSpPr>
        <p:spPr>
          <a:xfrm>
            <a:off x="76200" y="838200"/>
            <a:ext cx="8839200" cy="1785104"/>
          </a:xfrm>
          <a:prstGeom prst="rect">
            <a:avLst/>
          </a:prstGeom>
        </p:spPr>
        <p:txBody>
          <a:bodyPr wrap="square">
            <a:spAutoFit/>
          </a:bodyPr>
          <a:lstStyle/>
          <a:p>
            <a:pPr marL="342900" indent="-342900">
              <a:buFont typeface="Arial" charset="0"/>
              <a:buChar char="•"/>
            </a:pPr>
            <a:r>
              <a:rPr lang="en-US" sz="2200" dirty="0" smtClean="0">
                <a:latin typeface="Times New Roman" charset="0"/>
                <a:ea typeface="Times New Roman" charset="0"/>
                <a:cs typeface="Times New Roman" charset="0"/>
              </a:rPr>
              <a:t>“</a:t>
            </a:r>
            <a:r>
              <a:rPr lang="en-US" sz="2200" b="1" dirty="0" smtClean="0">
                <a:latin typeface="Times New Roman" charset="0"/>
                <a:ea typeface="Times New Roman" charset="0"/>
                <a:cs typeface="Times New Roman" charset="0"/>
              </a:rPr>
              <a:t>Dunbar‘s </a:t>
            </a:r>
            <a:r>
              <a:rPr lang="en-US" sz="2200" b="1" dirty="0">
                <a:latin typeface="Times New Roman" charset="0"/>
                <a:ea typeface="Times New Roman" charset="0"/>
                <a:cs typeface="Times New Roman" charset="0"/>
              </a:rPr>
              <a:t>number</a:t>
            </a:r>
            <a:r>
              <a:rPr lang="en-US" sz="2200" dirty="0">
                <a:latin typeface="Times New Roman" charset="0"/>
                <a:ea typeface="Times New Roman" charset="0"/>
                <a:cs typeface="Times New Roman" charset="0"/>
              </a:rPr>
              <a:t> is a suggested cognitive limit to the number of people with whom one can maintain stable social relationships</a:t>
            </a:r>
            <a:r>
              <a:rPr lang="en-US" sz="2200" dirty="0" smtClean="0">
                <a:latin typeface="Times New Roman" charset="0"/>
                <a:ea typeface="Times New Roman" charset="0"/>
                <a:cs typeface="Times New Roman" charset="0"/>
              </a:rPr>
              <a:t>.</a:t>
            </a:r>
            <a:r>
              <a:rPr lang="en-US" altLang="zh-CN" sz="2200" dirty="0" smtClean="0">
                <a:latin typeface="Times New Roman" charset="0"/>
                <a:ea typeface="Times New Roman" charset="0"/>
                <a:cs typeface="Times New Roman" charset="0"/>
              </a:rPr>
              <a:t>”</a:t>
            </a:r>
            <a:endParaRPr lang="zh-CN" altLang="en-US" sz="2200" dirty="0" smtClean="0">
              <a:latin typeface="Times New Roman" charset="0"/>
              <a:ea typeface="Times New Roman" charset="0"/>
              <a:cs typeface="Times New Roman" charset="0"/>
            </a:endParaRPr>
          </a:p>
          <a:p>
            <a:pPr marL="342900" indent="-342900">
              <a:buFont typeface="Arial" charset="0"/>
              <a:buChar char="•"/>
            </a:pPr>
            <a:endParaRPr lang="is-IS" sz="2200" dirty="0" smtClean="0">
              <a:latin typeface="Times New Roman" charset="0"/>
              <a:ea typeface="Times New Roman" charset="0"/>
              <a:cs typeface="Times New Roman" charset="0"/>
            </a:endParaRPr>
          </a:p>
          <a:p>
            <a:pPr marL="342900" indent="-342900">
              <a:buFont typeface="Arial" charset="0"/>
              <a:buChar char="•"/>
            </a:pPr>
            <a:r>
              <a:rPr lang="en-US" altLang="zh-CN" sz="2200" dirty="0" smtClean="0">
                <a:latin typeface="Times New Roman" charset="0"/>
                <a:ea typeface="Times New Roman" charset="0"/>
                <a:cs typeface="Times New Roman" charset="0"/>
              </a:rPr>
              <a:t>Dunbar</a:t>
            </a:r>
            <a:r>
              <a:rPr lang="zh-CN" altLang="en-US" sz="2200" dirty="0" smtClean="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“proposed </a:t>
            </a:r>
            <a:r>
              <a:rPr lang="en-US" sz="2200" dirty="0">
                <a:latin typeface="Times New Roman" charset="0"/>
                <a:ea typeface="Times New Roman" charset="0"/>
                <a:cs typeface="Times New Roman" charset="0"/>
              </a:rPr>
              <a:t>that humans can only comfortably maintain </a:t>
            </a:r>
            <a:r>
              <a:rPr lang="en-US" sz="2200" b="1" dirty="0">
                <a:latin typeface="Times New Roman" charset="0"/>
                <a:ea typeface="Times New Roman" charset="0"/>
                <a:cs typeface="Times New Roman" charset="0"/>
              </a:rPr>
              <a:t>150</a:t>
            </a:r>
            <a:r>
              <a:rPr lang="en-US" sz="2200" dirty="0">
                <a:latin typeface="Times New Roman" charset="0"/>
                <a:ea typeface="Times New Roman" charset="0"/>
                <a:cs typeface="Times New Roman" charset="0"/>
              </a:rPr>
              <a:t> stable </a:t>
            </a:r>
            <a:r>
              <a:rPr lang="en-US" sz="2200" dirty="0" smtClean="0">
                <a:latin typeface="Times New Roman" charset="0"/>
                <a:ea typeface="Times New Roman" charset="0"/>
                <a:cs typeface="Times New Roman" charset="0"/>
              </a:rPr>
              <a:t>relationships.”</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3200" y="2590800"/>
            <a:ext cx="3429000" cy="1837276"/>
          </a:xfrm>
          <a:prstGeom prst="rect">
            <a:avLst/>
          </a:prstGeom>
          <a:solidFill>
            <a:schemeClr val="bg1"/>
          </a:solidFill>
          <a:ln w="25400">
            <a:noFill/>
          </a:ln>
        </p:spPr>
      </p:pic>
    </p:spTree>
    <p:extLst>
      <p:ext uri="{BB962C8B-B14F-4D97-AF65-F5344CB8AC3E}">
        <p14:creationId xmlns:p14="http://schemas.microsoft.com/office/powerpoint/2010/main" val="69012203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4"/>
          <p:cNvSpPr>
            <a:spLocks noGrp="1" noChangeArrowheads="1"/>
          </p:cNvSpPr>
          <p:nvPr>
            <p:ph type="title"/>
          </p:nvPr>
        </p:nvSpPr>
        <p:spPr/>
        <p:txBody>
          <a:bodyPr/>
          <a:lstStyle/>
          <a:p>
            <a:r>
              <a:rPr lang="en-US" altLang="zh-CN" smtClean="0"/>
              <a:t>Homophily</a:t>
            </a:r>
          </a:p>
        </p:txBody>
      </p:sp>
      <p:grpSp>
        <p:nvGrpSpPr>
          <p:cNvPr id="27" name="组合 26"/>
          <p:cNvGrpSpPr/>
          <p:nvPr/>
        </p:nvGrpSpPr>
        <p:grpSpPr>
          <a:xfrm>
            <a:off x="762163" y="1459525"/>
            <a:ext cx="7772243" cy="4367881"/>
            <a:chOff x="762157" y="1295399"/>
            <a:chExt cx="7772243" cy="4731871"/>
          </a:xfrm>
        </p:grpSpPr>
        <p:grpSp>
          <p:nvGrpSpPr>
            <p:cNvPr id="7" name="Group 20"/>
            <p:cNvGrpSpPr>
              <a:grpSpLocks/>
            </p:cNvGrpSpPr>
            <p:nvPr/>
          </p:nvGrpSpPr>
          <p:grpSpPr bwMode="auto">
            <a:xfrm>
              <a:off x="762157" y="1295400"/>
              <a:ext cx="3845850" cy="4731521"/>
              <a:chOff x="2543" y="1200"/>
              <a:chExt cx="1633" cy="1815"/>
            </a:xfrm>
          </p:grpSpPr>
          <p:pic>
            <p:nvPicPr>
              <p:cNvPr id="16399" name="Picture 18"/>
              <p:cNvPicPr>
                <a:picLocks noChangeAspect="1" noChangeArrowheads="1"/>
              </p:cNvPicPr>
              <p:nvPr/>
            </p:nvPicPr>
            <p:blipFill>
              <a:blip r:embed="rId3" cstate="print"/>
              <a:srcRect/>
              <a:stretch>
                <a:fillRect/>
              </a:stretch>
            </p:blipFill>
            <p:spPr bwMode="auto">
              <a:xfrm>
                <a:off x="2543" y="1200"/>
                <a:ext cx="1633" cy="1124"/>
              </a:xfrm>
              <a:prstGeom prst="rect">
                <a:avLst/>
              </a:prstGeom>
              <a:noFill/>
              <a:ln w="9525">
                <a:noFill/>
                <a:miter lim="800000"/>
                <a:headEnd/>
                <a:tailEnd/>
              </a:ln>
            </p:spPr>
          </p:pic>
          <p:sp>
            <p:nvSpPr>
              <p:cNvPr id="16400" name="Text Box 19"/>
              <p:cNvSpPr txBox="1">
                <a:spLocks noChangeArrowheads="1"/>
              </p:cNvSpPr>
              <p:nvPr/>
            </p:nvSpPr>
            <p:spPr bwMode="auto">
              <a:xfrm>
                <a:off x="2704" y="2481"/>
                <a:ext cx="1392" cy="534"/>
              </a:xfrm>
              <a:prstGeom prst="rect">
                <a:avLst/>
              </a:prstGeom>
              <a:noFill/>
              <a:ln w="9525">
                <a:noFill/>
                <a:miter lim="800000"/>
                <a:headEnd/>
                <a:tailEnd/>
              </a:ln>
            </p:spPr>
            <p:txBody>
              <a:bodyPr>
                <a:spAutoFit/>
              </a:bodyPr>
              <a:lstStyle/>
              <a:p>
                <a:r>
                  <a:rPr lang="en-US" altLang="zh-CN" sz="2215" b="1" dirty="0"/>
                  <a:t>Link </a:t>
                </a:r>
                <a:r>
                  <a:rPr lang="en-US" altLang="zh-CN" sz="2215" b="1" dirty="0" err="1"/>
                  <a:t>homophily</a:t>
                </a:r>
                <a:r>
                  <a:rPr lang="en-US" altLang="zh-CN" sz="2215" b="1" dirty="0"/>
                  <a:t>: </a:t>
                </a:r>
                <a:r>
                  <a:rPr lang="en-US" altLang="zh-CN" sz="1846" dirty="0"/>
                  <a:t>users </a:t>
                </a:r>
                <a:r>
                  <a:rPr lang="en-US" altLang="zh-CN" sz="1846" dirty="0"/>
                  <a:t>who share common links will have a tendency to follow each other.</a:t>
                </a:r>
              </a:p>
            </p:txBody>
          </p:sp>
        </p:grpSp>
        <p:pic>
          <p:nvPicPr>
            <p:cNvPr id="16397" name="Picture 21"/>
            <p:cNvPicPr>
              <a:picLocks noChangeAspect="1" noChangeArrowheads="1"/>
            </p:cNvPicPr>
            <p:nvPr/>
          </p:nvPicPr>
          <p:blipFill>
            <a:blip r:embed="rId4" cstate="print"/>
            <a:srcRect/>
            <a:stretch>
              <a:fillRect/>
            </a:stretch>
          </p:blipFill>
          <p:spPr bwMode="auto">
            <a:xfrm>
              <a:off x="4849167" y="1295399"/>
              <a:ext cx="3685233" cy="2759847"/>
            </a:xfrm>
            <a:prstGeom prst="rect">
              <a:avLst/>
            </a:prstGeom>
            <a:noFill/>
            <a:ln w="9525">
              <a:noFill/>
              <a:miter lim="800000"/>
              <a:headEnd/>
              <a:tailEnd/>
            </a:ln>
          </p:spPr>
        </p:pic>
        <p:sp>
          <p:nvSpPr>
            <p:cNvPr id="16398" name="Text Box 25"/>
            <p:cNvSpPr txBox="1">
              <a:spLocks noChangeArrowheads="1"/>
            </p:cNvSpPr>
            <p:nvPr/>
          </p:nvSpPr>
          <p:spPr bwMode="auto">
            <a:xfrm>
              <a:off x="5257800" y="4634805"/>
              <a:ext cx="3048000" cy="1392465"/>
            </a:xfrm>
            <a:prstGeom prst="rect">
              <a:avLst/>
            </a:prstGeom>
            <a:noFill/>
            <a:ln w="9525">
              <a:noFill/>
              <a:miter lim="800000"/>
              <a:headEnd/>
              <a:tailEnd/>
            </a:ln>
          </p:spPr>
          <p:txBody>
            <a:bodyPr wrap="square">
              <a:spAutoFit/>
            </a:bodyPr>
            <a:lstStyle/>
            <a:p>
              <a:r>
                <a:rPr lang="en-US" altLang="zh-CN" sz="2215" b="1"/>
                <a:t>Status homophily:</a:t>
              </a:r>
              <a:r>
                <a:rPr lang="en-US" altLang="zh-CN" sz="1846"/>
                <a:t> Elite </a:t>
              </a:r>
              <a:r>
                <a:rPr lang="en-US" altLang="zh-CN" sz="1846"/>
                <a:t>users have a much stronger tendency to follow each </a:t>
              </a:r>
              <a:r>
                <a:rPr lang="en-US" altLang="zh-CN" sz="1846"/>
                <a:t>other.</a:t>
              </a:r>
              <a:endParaRPr lang="en-US" altLang="zh-CN" sz="1846"/>
            </a:p>
          </p:txBody>
        </p:sp>
      </p:grpSp>
    </p:spTree>
    <p:extLst>
      <p:ext uri="{BB962C8B-B14F-4D97-AF65-F5344CB8AC3E}">
        <p14:creationId xmlns:p14="http://schemas.microsoft.com/office/powerpoint/2010/main" val="8011423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4"/>
          <p:cNvSpPr>
            <a:spLocks noGrp="1" noChangeArrowheads="1"/>
          </p:cNvSpPr>
          <p:nvPr>
            <p:ph type="title"/>
          </p:nvPr>
        </p:nvSpPr>
        <p:spPr/>
        <p:txBody>
          <a:bodyPr/>
          <a:lstStyle/>
          <a:p>
            <a:r>
              <a:rPr lang="en-US" altLang="zh-CN" smtClean="0"/>
              <a:t>Interaction</a:t>
            </a:r>
          </a:p>
        </p:txBody>
      </p:sp>
      <p:sp>
        <p:nvSpPr>
          <p:cNvPr id="89103" name="Rectangle 15"/>
          <p:cNvSpPr>
            <a:spLocks noGrp="1" noChangeArrowheads="1"/>
          </p:cNvSpPr>
          <p:nvPr>
            <p:ph type="body" idx="1"/>
          </p:nvPr>
        </p:nvSpPr>
        <p:spPr>
          <a:xfrm>
            <a:off x="1752600" y="5080513"/>
            <a:ext cx="6248400" cy="1091711"/>
          </a:xfrm>
        </p:spPr>
        <p:txBody>
          <a:bodyPr/>
          <a:lstStyle/>
          <a:p>
            <a:pPr lvl="1" algn="ctr" eaLnBrk="1" hangingPunct="1">
              <a:lnSpc>
                <a:spcPct val="80000"/>
              </a:lnSpc>
              <a:buNone/>
            </a:pPr>
            <a:r>
              <a:rPr lang="en-US" altLang="zh-CN" sz="2215"/>
              <a:t>Retweet vs. reply </a:t>
            </a:r>
          </a:p>
          <a:p>
            <a:pPr lvl="1" eaLnBrk="1" hangingPunct="1">
              <a:lnSpc>
                <a:spcPct val="80000"/>
              </a:lnSpc>
              <a:buNone/>
            </a:pPr>
            <a:endParaRPr lang="en-US" altLang="zh-CN" sz="2215"/>
          </a:p>
          <a:p>
            <a:pPr lvl="1" eaLnBrk="1" hangingPunct="1">
              <a:lnSpc>
                <a:spcPct val="80000"/>
              </a:lnSpc>
              <a:buNone/>
            </a:pPr>
            <a:r>
              <a:rPr lang="en-US" altLang="zh-CN" sz="2215"/>
              <a:t>*Retweeting seems to be more helpful</a:t>
            </a:r>
          </a:p>
        </p:txBody>
      </p:sp>
      <p:pic>
        <p:nvPicPr>
          <p:cNvPr id="89116" name="Picture 28"/>
          <p:cNvPicPr>
            <a:picLocks noChangeAspect="1" noChangeArrowheads="1"/>
          </p:cNvPicPr>
          <p:nvPr/>
        </p:nvPicPr>
        <p:blipFill>
          <a:blip r:embed="rId3" cstate="print"/>
          <a:srcRect/>
          <a:stretch>
            <a:fillRect/>
          </a:stretch>
        </p:blipFill>
        <p:spPr bwMode="auto">
          <a:xfrm>
            <a:off x="2286000" y="1529885"/>
            <a:ext cx="4876800" cy="3323102"/>
          </a:xfrm>
          <a:prstGeom prst="rect">
            <a:avLst/>
          </a:prstGeom>
          <a:noFill/>
          <a:ln w="9525">
            <a:noFill/>
            <a:miter lim="800000"/>
            <a:headEnd/>
            <a:tailEnd/>
          </a:ln>
        </p:spPr>
      </p:pic>
    </p:spTree>
    <p:extLst>
      <p:ext uri="{BB962C8B-B14F-4D97-AF65-F5344CB8AC3E}">
        <p14:creationId xmlns:p14="http://schemas.microsoft.com/office/powerpoint/2010/main" val="5614955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4"/>
          <p:cNvSpPr>
            <a:spLocks noGrp="1" noChangeArrowheads="1"/>
          </p:cNvSpPr>
          <p:nvPr>
            <p:ph type="title"/>
          </p:nvPr>
        </p:nvSpPr>
        <p:spPr/>
        <p:txBody>
          <a:bodyPr/>
          <a:lstStyle/>
          <a:p>
            <a:r>
              <a:rPr lang="en-US" altLang="zh-CN" smtClean="0"/>
              <a:t>Structural Balance</a:t>
            </a:r>
          </a:p>
        </p:txBody>
      </p:sp>
      <p:sp>
        <p:nvSpPr>
          <p:cNvPr id="89103" name="Rectangle 15"/>
          <p:cNvSpPr>
            <a:spLocks noGrp="1" noChangeArrowheads="1"/>
          </p:cNvSpPr>
          <p:nvPr>
            <p:ph type="body" idx="1"/>
          </p:nvPr>
        </p:nvSpPr>
        <p:spPr>
          <a:xfrm>
            <a:off x="4648200" y="3429000"/>
            <a:ext cx="3657600" cy="1899138"/>
          </a:xfrm>
        </p:spPr>
        <p:txBody>
          <a:bodyPr/>
          <a:lstStyle/>
          <a:p>
            <a:pPr eaLnBrk="1" hangingPunct="1">
              <a:lnSpc>
                <a:spcPct val="80000"/>
              </a:lnSpc>
            </a:pPr>
            <a:r>
              <a:rPr lang="en-US" altLang="zh-CN" sz="2215" dirty="0"/>
              <a:t>Structural balance</a:t>
            </a:r>
          </a:p>
          <a:p>
            <a:pPr lvl="1">
              <a:lnSpc>
                <a:spcPct val="80000"/>
              </a:lnSpc>
              <a:spcBef>
                <a:spcPts val="1108"/>
              </a:spcBef>
            </a:pPr>
            <a:r>
              <a:rPr lang="en-US" altLang="zh-CN" sz="1846" dirty="0"/>
              <a:t>Reciprocal relationships are balanced (</a:t>
            </a:r>
            <a:r>
              <a:rPr lang="en-US" altLang="zh-CN" sz="1846" b="1" dirty="0">
                <a:solidFill>
                  <a:srgbClr val="0000CC"/>
                </a:solidFill>
              </a:rPr>
              <a:t>88%</a:t>
            </a:r>
            <a:r>
              <a:rPr lang="en-US" altLang="zh-CN" sz="1846" dirty="0"/>
              <a:t>);</a:t>
            </a:r>
          </a:p>
          <a:p>
            <a:pPr lvl="1">
              <a:lnSpc>
                <a:spcPct val="80000"/>
              </a:lnSpc>
              <a:spcBef>
                <a:spcPts val="1108"/>
              </a:spcBef>
            </a:pPr>
            <a:r>
              <a:rPr lang="en-US" altLang="zh-CN" sz="1846" dirty="0" err="1"/>
              <a:t>Parasocial</a:t>
            </a:r>
            <a:r>
              <a:rPr lang="en-US" altLang="zh-CN" sz="1846" dirty="0"/>
              <a:t> relationships are not (</a:t>
            </a:r>
            <a:r>
              <a:rPr lang="en-US" altLang="zh-CN" sz="1846" b="1" dirty="0">
                <a:solidFill>
                  <a:srgbClr val="C00000"/>
                </a:solidFill>
              </a:rPr>
              <a:t>only 29%</a:t>
            </a:r>
            <a:r>
              <a:rPr lang="en-US" altLang="zh-CN" sz="1846" dirty="0"/>
              <a:t>)</a:t>
            </a:r>
            <a:r>
              <a:rPr lang="en-US" altLang="zh-CN" sz="1846" dirty="0">
                <a:solidFill>
                  <a:srgbClr val="C00000"/>
                </a:solidFill>
              </a:rPr>
              <a:t>.</a:t>
            </a:r>
          </a:p>
        </p:txBody>
      </p:sp>
      <p:pic>
        <p:nvPicPr>
          <p:cNvPr id="89117" name="Picture 29"/>
          <p:cNvPicPr>
            <a:picLocks noChangeAspect="1" noChangeArrowheads="1"/>
          </p:cNvPicPr>
          <p:nvPr/>
        </p:nvPicPr>
        <p:blipFill>
          <a:blip r:embed="rId3" cstate="print"/>
          <a:srcRect/>
          <a:stretch>
            <a:fillRect/>
          </a:stretch>
        </p:blipFill>
        <p:spPr bwMode="auto">
          <a:xfrm>
            <a:off x="1981200" y="1206012"/>
            <a:ext cx="5195796" cy="1195754"/>
          </a:xfrm>
          <a:prstGeom prst="rect">
            <a:avLst/>
          </a:prstGeom>
          <a:noFill/>
          <a:ln w="9525">
            <a:noFill/>
            <a:miter lim="800000"/>
            <a:headEnd/>
            <a:tailEnd/>
          </a:ln>
        </p:spPr>
      </p:pic>
      <p:sp>
        <p:nvSpPr>
          <p:cNvPr id="89118" name="Text Box 30"/>
          <p:cNvSpPr txBox="1">
            <a:spLocks noChangeArrowheads="1"/>
          </p:cNvSpPr>
          <p:nvPr/>
        </p:nvSpPr>
        <p:spPr bwMode="auto">
          <a:xfrm>
            <a:off x="2590815" y="2401790"/>
            <a:ext cx="3443571" cy="262829"/>
          </a:xfrm>
          <a:prstGeom prst="rect">
            <a:avLst/>
          </a:prstGeom>
          <a:noFill/>
          <a:ln w="9525">
            <a:noFill/>
            <a:miter lim="800000"/>
            <a:headEnd/>
            <a:tailEnd/>
          </a:ln>
        </p:spPr>
        <p:txBody>
          <a:bodyPr wrap="none">
            <a:spAutoFit/>
          </a:bodyPr>
          <a:lstStyle/>
          <a:p>
            <a:r>
              <a:rPr lang="en-US" altLang="zh-CN" sz="1108" b="1"/>
              <a:t>(A) and (B) are balanced, but (C) and (D) are not.</a:t>
            </a:r>
          </a:p>
        </p:txBody>
      </p:sp>
      <p:pic>
        <p:nvPicPr>
          <p:cNvPr id="89119" name="Picture 31"/>
          <p:cNvPicPr>
            <a:picLocks noChangeAspect="1" noChangeArrowheads="1"/>
          </p:cNvPicPr>
          <p:nvPr/>
        </p:nvPicPr>
        <p:blipFill>
          <a:blip r:embed="rId4" cstate="print"/>
          <a:srcRect/>
          <a:stretch>
            <a:fillRect/>
          </a:stretch>
        </p:blipFill>
        <p:spPr bwMode="auto">
          <a:xfrm>
            <a:off x="304800" y="3006993"/>
            <a:ext cx="3962400" cy="2770240"/>
          </a:xfrm>
          <a:prstGeom prst="rect">
            <a:avLst/>
          </a:prstGeom>
          <a:noFill/>
          <a:ln w="9525">
            <a:noFill/>
            <a:miter lim="800000"/>
            <a:headEnd/>
            <a:tailEnd/>
          </a:ln>
        </p:spPr>
      </p:pic>
    </p:spTree>
    <p:extLst>
      <p:ext uri="{BB962C8B-B14F-4D97-AF65-F5344CB8AC3E}">
        <p14:creationId xmlns:p14="http://schemas.microsoft.com/office/powerpoint/2010/main" val="925688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Triad Factor Graph (TriFG)</a:t>
            </a:r>
            <a:endParaRPr lang="zh-CN" altLang="en-US"/>
          </a:p>
        </p:txBody>
      </p:sp>
      <p:pic>
        <p:nvPicPr>
          <p:cNvPr id="96258" name="Picture 2" descr="C:\JieTang\Papers\social-network\cikm11-follow-back\pic\trifg.emf"/>
          <p:cNvPicPr>
            <a:picLocks noChangeAspect="1" noChangeArrowheads="1"/>
          </p:cNvPicPr>
          <p:nvPr/>
        </p:nvPicPr>
        <p:blipFill>
          <a:blip r:embed="rId2" cstate="print"/>
          <a:srcRect/>
          <a:stretch>
            <a:fillRect/>
          </a:stretch>
        </p:blipFill>
        <p:spPr bwMode="auto">
          <a:xfrm>
            <a:off x="838204" y="1600200"/>
            <a:ext cx="7458449" cy="4038600"/>
          </a:xfrm>
          <a:prstGeom prst="rect">
            <a:avLst/>
          </a:prstGeom>
          <a:noFill/>
        </p:spPr>
      </p:pic>
    </p:spTree>
    <p:extLst>
      <p:ext uri="{BB962C8B-B14F-4D97-AF65-F5344CB8AC3E}">
        <p14:creationId xmlns:p14="http://schemas.microsoft.com/office/powerpoint/2010/main" val="77303837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Experiments</a:t>
            </a:r>
            <a:endParaRPr lang="zh-CN" altLang="en-US"/>
          </a:p>
        </p:txBody>
      </p:sp>
      <p:sp>
        <p:nvSpPr>
          <p:cNvPr id="3" name="内容占位符 2"/>
          <p:cNvSpPr>
            <a:spLocks noGrp="1"/>
          </p:cNvSpPr>
          <p:nvPr>
            <p:ph idx="1"/>
          </p:nvPr>
        </p:nvSpPr>
        <p:spPr>
          <a:xfrm>
            <a:off x="323864" y="1107835"/>
            <a:ext cx="8436219" cy="4740520"/>
          </a:xfrm>
        </p:spPr>
        <p:txBody>
          <a:bodyPr/>
          <a:lstStyle/>
          <a:p>
            <a:r>
              <a:rPr lang="en-US" altLang="zh-CN" sz="1662" dirty="0"/>
              <a:t>Huge sub-network of twitter</a:t>
            </a:r>
          </a:p>
          <a:p>
            <a:pPr lvl="1"/>
            <a:r>
              <a:rPr lang="en-US" altLang="zh-CN" sz="1477" dirty="0"/>
              <a:t>13,442,659 users and 56,893,234 following links.</a:t>
            </a:r>
          </a:p>
          <a:p>
            <a:pPr lvl="1"/>
            <a:r>
              <a:rPr lang="en-US" altLang="zh-CN" sz="1477" dirty="0"/>
              <a:t>Extracted 35,746,366 tweets.</a:t>
            </a:r>
          </a:p>
          <a:p>
            <a:r>
              <a:rPr lang="en-US" altLang="zh-CN" sz="1662" dirty="0"/>
              <a:t>Dynamic networks</a:t>
            </a:r>
          </a:p>
          <a:p>
            <a:pPr lvl="1"/>
            <a:r>
              <a:rPr lang="en-US" altLang="zh-CN" sz="1477" dirty="0"/>
              <a:t>With an average of 728,509 new links per day.</a:t>
            </a:r>
          </a:p>
          <a:p>
            <a:pPr lvl="1"/>
            <a:r>
              <a:rPr lang="en-US" altLang="zh-CN" sz="1477" dirty="0"/>
              <a:t>Averagely 3,337 new follow-back links per day.</a:t>
            </a:r>
          </a:p>
          <a:p>
            <a:pPr lvl="1"/>
            <a:r>
              <a:rPr lang="en-US" altLang="zh-CN" sz="1477" dirty="0"/>
              <a:t>13 time stamps by viewing every four days as a time stamp</a:t>
            </a:r>
          </a:p>
          <a:p>
            <a:endParaRPr lang="zh-CN" altLang="en-US" dirty="0"/>
          </a:p>
        </p:txBody>
      </p:sp>
      <p:graphicFrame>
        <p:nvGraphicFramePr>
          <p:cNvPr id="4" name="Group 209"/>
          <p:cNvGraphicFramePr>
            <a:graphicFrameLocks/>
          </p:cNvGraphicFramePr>
          <p:nvPr/>
        </p:nvGraphicFramePr>
        <p:xfrm>
          <a:off x="685813" y="3203917"/>
          <a:ext cx="7620001" cy="3038622"/>
        </p:xfrm>
        <a:graphic>
          <a:graphicData uri="http://schemas.openxmlformats.org/drawingml/2006/table">
            <a:tbl>
              <a:tblPr/>
              <a:tblGrid>
                <a:gridCol w="1000728"/>
                <a:gridCol w="2001455"/>
                <a:gridCol w="1155460"/>
                <a:gridCol w="948482"/>
                <a:gridCol w="1354399"/>
                <a:gridCol w="1159477"/>
              </a:tblGrid>
              <a:tr h="3376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dirty="0" smtClean="0">
                          <a:ln>
                            <a:noFill/>
                          </a:ln>
                          <a:solidFill>
                            <a:schemeClr val="tx1"/>
                          </a:solidFill>
                          <a:effectLst/>
                          <a:latin typeface="Tahoma" pitchFamily="34" charset="0"/>
                          <a:ea typeface="宋体" pitchFamily="2" charset="-122"/>
                        </a:rPr>
                        <a:t>Data</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Algotithm</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Precision</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Recall</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dirty="0" smtClean="0">
                          <a:ln>
                            <a:noFill/>
                          </a:ln>
                          <a:solidFill>
                            <a:schemeClr val="tx1"/>
                          </a:solidFill>
                          <a:effectLst/>
                          <a:latin typeface="Tahoma" pitchFamily="34" charset="0"/>
                          <a:ea typeface="宋体" pitchFamily="2" charset="-122"/>
                        </a:rPr>
                        <a:t>F1Measure</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Accuracy</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row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1700" b="0" i="0" u="none" strike="noStrike" cap="none" normalizeH="0" baseline="0" smtClean="0">
                        <a:ln>
                          <a:noFill/>
                        </a:ln>
                        <a:solidFill>
                          <a:schemeClr val="tx1"/>
                        </a:solidFill>
                        <a:effectLst/>
                        <a:latin typeface="Tahoma"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Test</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Case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1</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SVM</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0.6908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0.6129</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0.6495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0.9590</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LRC</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0.6957</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0.2581</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0.3765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0.9510</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CRF</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1.0000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0.6290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0.7723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0.9770</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TriFG</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1.0000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0.8548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smtClean="0">
                          <a:ln>
                            <a:noFill/>
                          </a:ln>
                          <a:solidFill>
                            <a:schemeClr val="tx1"/>
                          </a:solidFill>
                          <a:effectLst/>
                          <a:latin typeface="Tahoma" pitchFamily="34" charset="0"/>
                          <a:ea typeface="宋体" pitchFamily="2" charset="-122"/>
                        </a:rPr>
                        <a:t>0.9217</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smtClean="0">
                          <a:ln>
                            <a:noFill/>
                          </a:ln>
                          <a:solidFill>
                            <a:schemeClr val="tx1"/>
                          </a:solidFill>
                          <a:effectLst/>
                          <a:latin typeface="Tahoma" pitchFamily="34" charset="0"/>
                          <a:ea typeface="宋体" pitchFamily="2" charset="-122"/>
                        </a:rPr>
                        <a:t>0.9910</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row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1700" b="0" i="0" u="none" strike="noStrike" cap="none" normalizeH="0" baseline="0" dirty="0" smtClean="0">
                        <a:ln>
                          <a:noFill/>
                        </a:ln>
                        <a:solidFill>
                          <a:schemeClr val="tx1"/>
                        </a:solidFill>
                        <a:effectLst/>
                        <a:latin typeface="Tahoma"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dirty="0" smtClean="0">
                          <a:ln>
                            <a:noFill/>
                          </a:ln>
                          <a:solidFill>
                            <a:schemeClr val="tx1"/>
                          </a:solidFill>
                          <a:effectLst/>
                          <a:latin typeface="Tahoma" pitchFamily="34" charset="0"/>
                          <a:ea typeface="宋体" pitchFamily="2" charset="-122"/>
                        </a:rPr>
                        <a:t>Test</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dirty="0" smtClean="0">
                          <a:ln>
                            <a:noFill/>
                          </a:ln>
                          <a:solidFill>
                            <a:schemeClr val="tx1"/>
                          </a:solidFill>
                          <a:effectLst/>
                          <a:latin typeface="Tahoma" pitchFamily="34" charset="0"/>
                          <a:ea typeface="宋体" pitchFamily="2" charset="-122"/>
                        </a:rPr>
                        <a:t>Case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dirty="0" smtClean="0">
                          <a:ln>
                            <a:noFill/>
                          </a:ln>
                          <a:solidFill>
                            <a:schemeClr val="tx1"/>
                          </a:solidFill>
                          <a:effectLst/>
                          <a:latin typeface="Tahoma" pitchFamily="34" charset="0"/>
                          <a:ea typeface="宋体" pitchFamily="2" charset="-122"/>
                        </a:rPr>
                        <a:t>2</a:t>
                      </a:r>
                    </a:p>
                  </a:txBody>
                  <a:tcPr marT="42203" marB="422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SVM</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0.7323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0.6212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0.6722</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0.9534</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LRC</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0.8333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0.3030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0.4444</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0.9417</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CRF</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1.0000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0.6333</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0.7755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0.9717</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TriFG</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1.0000</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0" i="0" u="none" strike="noStrike" cap="none" normalizeH="0" baseline="0" smtClean="0">
                          <a:ln>
                            <a:noFill/>
                          </a:ln>
                          <a:solidFill>
                            <a:schemeClr val="tx1"/>
                          </a:solidFill>
                          <a:effectLst/>
                          <a:latin typeface="Tahoma" pitchFamily="34" charset="0"/>
                          <a:ea typeface="宋体" pitchFamily="2" charset="-122"/>
                        </a:rPr>
                        <a:t>0.8788</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smtClean="0">
                          <a:ln>
                            <a:noFill/>
                          </a:ln>
                          <a:solidFill>
                            <a:schemeClr val="tx1"/>
                          </a:solidFill>
                          <a:effectLst/>
                          <a:latin typeface="Tahoma" pitchFamily="34" charset="0"/>
                          <a:ea typeface="宋体" pitchFamily="2" charset="-122"/>
                        </a:rPr>
                        <a:t>0.9355</a:t>
                      </a:r>
                    </a:p>
                  </a:txBody>
                  <a:tcPr marT="42203" marB="422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700" b="1" i="0" u="none" strike="noStrike" cap="none" normalizeH="0" baseline="0" dirty="0" smtClean="0">
                          <a:ln>
                            <a:noFill/>
                          </a:ln>
                          <a:solidFill>
                            <a:schemeClr val="tx1"/>
                          </a:solidFill>
                          <a:effectLst/>
                          <a:latin typeface="Tahoma" pitchFamily="34" charset="0"/>
                          <a:ea typeface="宋体" pitchFamily="2" charset="-122"/>
                        </a:rPr>
                        <a:t>0.9907</a:t>
                      </a:r>
                    </a:p>
                  </a:txBody>
                  <a:tcPr marT="42203" marB="422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820240"/>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z="2954"/>
              <a:t>Effect of Time Span</a:t>
            </a:r>
          </a:p>
        </p:txBody>
      </p:sp>
      <p:sp>
        <p:nvSpPr>
          <p:cNvPr id="21507" name="Rectangle 3"/>
          <p:cNvSpPr>
            <a:spLocks noGrp="1" noChangeArrowheads="1"/>
          </p:cNvSpPr>
          <p:nvPr>
            <p:ph type="body" idx="1"/>
          </p:nvPr>
        </p:nvSpPr>
        <p:spPr/>
        <p:txBody>
          <a:bodyPr/>
          <a:lstStyle/>
          <a:p>
            <a:pPr eaLnBrk="1" hangingPunct="1"/>
            <a:r>
              <a:rPr lang="en-US" altLang="zh-CN" sz="1846"/>
              <a:t>Distribution of follow back time</a:t>
            </a:r>
          </a:p>
          <a:p>
            <a:pPr lvl="1" eaLnBrk="1" hangingPunct="1"/>
            <a:r>
              <a:rPr lang="en-US" altLang="zh-CN" sz="1662"/>
              <a:t>60% for next-time stamp;</a:t>
            </a:r>
          </a:p>
          <a:p>
            <a:pPr lvl="1" eaLnBrk="1" hangingPunct="1"/>
            <a:r>
              <a:rPr lang="en-US" altLang="zh-CN" sz="1662"/>
              <a:t>37% for following 3 time stamps. </a:t>
            </a:r>
          </a:p>
          <a:p>
            <a:pPr eaLnBrk="1" hangingPunct="1"/>
            <a:r>
              <a:rPr lang="en-US" altLang="zh-CN" sz="1846"/>
              <a:t>Different settings of the time span</a:t>
            </a:r>
          </a:p>
          <a:p>
            <a:pPr lvl="1" eaLnBrk="1" hangingPunct="1"/>
            <a:r>
              <a:rPr lang="en-US" altLang="zh-CN" sz="1662"/>
              <a:t>Performance drops sharply when two or less;</a:t>
            </a:r>
          </a:p>
          <a:p>
            <a:pPr lvl="1" eaLnBrk="1" hangingPunct="1"/>
            <a:r>
              <a:rPr lang="en-US" altLang="zh-CN" sz="1662"/>
              <a:t>Acceptable for three time stamps.</a:t>
            </a:r>
          </a:p>
        </p:txBody>
      </p:sp>
      <p:pic>
        <p:nvPicPr>
          <p:cNvPr id="21508" name="Picture 8"/>
          <p:cNvPicPr>
            <a:picLocks noChangeAspect="1" noChangeArrowheads="1"/>
          </p:cNvPicPr>
          <p:nvPr/>
        </p:nvPicPr>
        <p:blipFill>
          <a:blip r:embed="rId3" cstate="print"/>
          <a:srcRect/>
          <a:stretch>
            <a:fillRect/>
          </a:stretch>
        </p:blipFill>
        <p:spPr bwMode="auto">
          <a:xfrm>
            <a:off x="152400" y="3499338"/>
            <a:ext cx="4396447" cy="2532185"/>
          </a:xfrm>
          <a:prstGeom prst="rect">
            <a:avLst/>
          </a:prstGeom>
          <a:noFill/>
          <a:ln w="9525">
            <a:noFill/>
            <a:miter lim="800000"/>
            <a:headEnd/>
            <a:tailEnd/>
          </a:ln>
        </p:spPr>
      </p:pic>
      <p:pic>
        <p:nvPicPr>
          <p:cNvPr id="21509" name="Picture 9"/>
          <p:cNvPicPr>
            <a:picLocks noChangeAspect="1" noChangeArrowheads="1"/>
          </p:cNvPicPr>
          <p:nvPr/>
        </p:nvPicPr>
        <p:blipFill>
          <a:blip r:embed="rId4" cstate="print"/>
          <a:srcRect/>
          <a:stretch>
            <a:fillRect/>
          </a:stretch>
        </p:blipFill>
        <p:spPr bwMode="auto">
          <a:xfrm>
            <a:off x="4495813" y="3569677"/>
            <a:ext cx="4474253" cy="2321169"/>
          </a:xfrm>
          <a:prstGeom prst="rect">
            <a:avLst/>
          </a:prstGeom>
          <a:noFill/>
          <a:ln w="9525">
            <a:noFill/>
            <a:miter lim="800000"/>
            <a:headEnd/>
            <a:tailEnd/>
          </a:ln>
        </p:spPr>
      </p:pic>
    </p:spTree>
    <p:extLst>
      <p:ext uri="{BB962C8B-B14F-4D97-AF65-F5344CB8AC3E}">
        <p14:creationId xmlns:p14="http://schemas.microsoft.com/office/powerpoint/2010/main" val="7292823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Case Study</a:t>
            </a:r>
            <a:endParaRPr lang="zh-CN" altLang="en-US"/>
          </a:p>
        </p:txBody>
      </p:sp>
      <p:pic>
        <p:nvPicPr>
          <p:cNvPr id="97282" name="Picture 2"/>
          <p:cNvPicPr>
            <a:picLocks noChangeAspect="1" noChangeArrowheads="1"/>
          </p:cNvPicPr>
          <p:nvPr/>
        </p:nvPicPr>
        <p:blipFill>
          <a:blip r:embed="rId2" cstate="print"/>
          <a:srcRect/>
          <a:stretch>
            <a:fillRect/>
          </a:stretch>
        </p:blipFill>
        <p:spPr bwMode="auto">
          <a:xfrm>
            <a:off x="152400" y="1670539"/>
            <a:ext cx="8763206" cy="4009292"/>
          </a:xfrm>
          <a:prstGeom prst="rect">
            <a:avLst/>
          </a:prstGeom>
          <a:noFill/>
          <a:ln w="9525">
            <a:noFill/>
            <a:miter lim="800000"/>
            <a:headEnd/>
            <a:tailEnd/>
          </a:ln>
        </p:spPr>
      </p:pic>
    </p:spTree>
    <p:extLst>
      <p:ext uri="{BB962C8B-B14F-4D97-AF65-F5344CB8AC3E}">
        <p14:creationId xmlns:p14="http://schemas.microsoft.com/office/powerpoint/2010/main" val="821172410"/>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Beyond Connection</a:t>
            </a:r>
            <a:br>
              <a:rPr lang="en-US" dirty="0" smtClean="0"/>
            </a:br>
            <a:r>
              <a:rPr lang="en-US" sz="3200" dirty="0" smtClean="0">
                <a:solidFill>
                  <a:srgbClr val="0000CC"/>
                </a:solidFill>
              </a:rPr>
              <a:t>—how people influence each other?</a:t>
            </a:r>
            <a:endParaRPr lang="en-US" sz="3200" dirty="0">
              <a:solidFill>
                <a:srgbClr val="0000CC"/>
              </a:solidFill>
            </a:endParaRPr>
          </a:p>
        </p:txBody>
      </p:sp>
    </p:spTree>
    <p:extLst>
      <p:ext uri="{BB962C8B-B14F-4D97-AF65-F5344CB8AC3E}">
        <p14:creationId xmlns:p14="http://schemas.microsoft.com/office/powerpoint/2010/main" val="202672748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225" y="1866427"/>
            <a:ext cx="1239764" cy="1125415"/>
          </a:xfrm>
          <a:prstGeom prst="rect">
            <a:avLst/>
          </a:prstGeom>
        </p:spPr>
      </p:pic>
      <p:sp>
        <p:nvSpPr>
          <p:cNvPr id="2" name="Title 1"/>
          <p:cNvSpPr>
            <a:spLocks noGrp="1"/>
          </p:cNvSpPr>
          <p:nvPr>
            <p:ph type="title"/>
          </p:nvPr>
        </p:nvSpPr>
        <p:spPr/>
        <p:txBody>
          <a:bodyPr/>
          <a:lstStyle/>
          <a:p>
            <a:r>
              <a:rPr lang="en-US" sz="3323" dirty="0"/>
              <a:t>User Opinion and Influence: “Love Obama”</a:t>
            </a:r>
            <a:endParaRPr lang="en-US" sz="3323" dirty="0"/>
          </a:p>
        </p:txBody>
      </p:sp>
      <p:pic>
        <p:nvPicPr>
          <p:cNvPr id="4" name="Picture 3"/>
          <p:cNvPicPr>
            <a:picLocks noChangeAspect="1"/>
          </p:cNvPicPr>
          <p:nvPr/>
        </p:nvPicPr>
        <p:blipFill>
          <a:blip r:embed="rId4"/>
          <a:stretch>
            <a:fillRect/>
          </a:stretch>
        </p:blipFill>
        <p:spPr>
          <a:xfrm>
            <a:off x="762000" y="2092569"/>
            <a:ext cx="1260000" cy="1163077"/>
          </a:xfrm>
          <a:prstGeom prst="rect">
            <a:avLst/>
          </a:prstGeom>
        </p:spPr>
      </p:pic>
      <p:pic>
        <p:nvPicPr>
          <p:cNvPr id="5" name="Picture 4"/>
          <p:cNvPicPr>
            <a:picLocks noChangeAspect="1"/>
          </p:cNvPicPr>
          <p:nvPr/>
        </p:nvPicPr>
        <p:blipFill>
          <a:blip r:embed="rId5"/>
          <a:stretch>
            <a:fillRect/>
          </a:stretch>
        </p:blipFill>
        <p:spPr>
          <a:xfrm>
            <a:off x="4191000" y="4202723"/>
            <a:ext cx="1260000" cy="1163077"/>
          </a:xfrm>
          <a:prstGeom prst="rect">
            <a:avLst/>
          </a:prstGeom>
        </p:spPr>
      </p:pic>
      <p:pic>
        <p:nvPicPr>
          <p:cNvPr id="6" name="Picture 5"/>
          <p:cNvPicPr>
            <a:picLocks noChangeAspect="1"/>
          </p:cNvPicPr>
          <p:nvPr/>
        </p:nvPicPr>
        <p:blipFill>
          <a:blip r:embed="rId6"/>
          <a:stretch>
            <a:fillRect/>
          </a:stretch>
        </p:blipFill>
        <p:spPr>
          <a:xfrm>
            <a:off x="2819400" y="2866292"/>
            <a:ext cx="1260000" cy="1163077"/>
          </a:xfrm>
          <a:prstGeom prst="rect">
            <a:avLst/>
          </a:prstGeom>
        </p:spPr>
      </p:pic>
      <p:pic>
        <p:nvPicPr>
          <p:cNvPr id="7" name="Picture 6"/>
          <p:cNvPicPr>
            <a:picLocks noChangeAspect="1"/>
          </p:cNvPicPr>
          <p:nvPr/>
        </p:nvPicPr>
        <p:blipFill>
          <a:blip r:embed="rId7"/>
          <a:stretch>
            <a:fillRect/>
          </a:stretch>
        </p:blipFill>
        <p:spPr>
          <a:xfrm>
            <a:off x="1600200" y="4413738"/>
            <a:ext cx="1260000" cy="1163077"/>
          </a:xfrm>
          <a:prstGeom prst="rect">
            <a:avLst/>
          </a:prstGeom>
        </p:spPr>
      </p:pic>
      <p:pic>
        <p:nvPicPr>
          <p:cNvPr id="9" name="Picture 8"/>
          <p:cNvPicPr>
            <a:picLocks noChangeAspect="1"/>
          </p:cNvPicPr>
          <p:nvPr/>
        </p:nvPicPr>
        <p:blipFill>
          <a:blip r:embed="rId8"/>
          <a:stretch>
            <a:fillRect/>
          </a:stretch>
        </p:blipFill>
        <p:spPr>
          <a:xfrm>
            <a:off x="5105400" y="2655277"/>
            <a:ext cx="1260000" cy="1163077"/>
          </a:xfrm>
          <a:prstGeom prst="rect">
            <a:avLst/>
          </a:prstGeom>
        </p:spPr>
      </p:pic>
      <p:pic>
        <p:nvPicPr>
          <p:cNvPr id="10" name="Picture 9"/>
          <p:cNvPicPr>
            <a:picLocks noChangeAspect="1"/>
          </p:cNvPicPr>
          <p:nvPr/>
        </p:nvPicPr>
        <p:blipFill>
          <a:blip r:embed="rId9"/>
          <a:stretch>
            <a:fillRect/>
          </a:stretch>
        </p:blipFill>
        <p:spPr>
          <a:xfrm>
            <a:off x="6858000" y="3780692"/>
            <a:ext cx="1260000" cy="1163077"/>
          </a:xfrm>
          <a:prstGeom prst="rect">
            <a:avLst/>
          </a:prstGeom>
        </p:spPr>
      </p:pic>
      <p:cxnSp>
        <p:nvCxnSpPr>
          <p:cNvPr id="12" name="Straight Connector 11"/>
          <p:cNvCxnSpPr>
            <a:stCxn id="42" idx="4"/>
            <a:endCxn id="10" idx="0"/>
          </p:cNvCxnSpPr>
          <p:nvPr/>
        </p:nvCxnSpPr>
        <p:spPr>
          <a:xfrm flipH="1">
            <a:off x="7488000" y="3006969"/>
            <a:ext cx="132000" cy="7737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365400" y="2795954"/>
            <a:ext cx="645000" cy="440862"/>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486404" y="4554415"/>
            <a:ext cx="1295401" cy="3165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057404" y="3006969"/>
            <a:ext cx="685801"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4953003" y="3746257"/>
            <a:ext cx="277064" cy="52680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810004" y="3991708"/>
            <a:ext cx="457201" cy="492369"/>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14600" y="3991708"/>
            <a:ext cx="457200" cy="422031"/>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447800" y="3358662"/>
            <a:ext cx="533400" cy="105507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48400" y="3710354"/>
            <a:ext cx="685800"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934200" y="18112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781800" y="3780692"/>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029200" y="27256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2536" y="215056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524000" y="441373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779296" y="2887272"/>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114800" y="4273061"/>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609600" y="1459523"/>
            <a:ext cx="1981200" cy="562708"/>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I love Obama</a:t>
            </a:r>
            <a:endParaRPr lang="en-US" sz="1477" dirty="0">
              <a:solidFill>
                <a:schemeClr val="tx1"/>
              </a:solidFill>
            </a:endParaRPr>
          </a:p>
        </p:txBody>
      </p:sp>
      <p:sp>
        <p:nvSpPr>
          <p:cNvPr id="58" name="Oval Callout 57"/>
          <p:cNvSpPr/>
          <p:nvPr/>
        </p:nvSpPr>
        <p:spPr>
          <a:xfrm>
            <a:off x="228600" y="3851031"/>
            <a:ext cx="1981200" cy="562708"/>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Obama is great!</a:t>
            </a:r>
            <a:endParaRPr lang="en-US" sz="1477" dirty="0">
              <a:solidFill>
                <a:schemeClr val="tx1"/>
              </a:solidFill>
            </a:endParaRPr>
          </a:p>
        </p:txBody>
      </p:sp>
      <p:sp>
        <p:nvSpPr>
          <p:cNvPr id="59" name="Oval Callout 58"/>
          <p:cNvSpPr/>
          <p:nvPr/>
        </p:nvSpPr>
        <p:spPr>
          <a:xfrm>
            <a:off x="2514600" y="2162908"/>
            <a:ext cx="1981200" cy="562708"/>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Obama is fantastic</a:t>
            </a:r>
            <a:endParaRPr lang="en-US" sz="1477" dirty="0">
              <a:solidFill>
                <a:schemeClr val="tx1"/>
              </a:solidFill>
            </a:endParaRPr>
          </a:p>
        </p:txBody>
      </p:sp>
      <p:sp>
        <p:nvSpPr>
          <p:cNvPr id="60" name="Oval Callout 59"/>
          <p:cNvSpPr/>
          <p:nvPr/>
        </p:nvSpPr>
        <p:spPr>
          <a:xfrm>
            <a:off x="4876800" y="1389185"/>
            <a:ext cx="2667000" cy="633046"/>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I hate Obama, the worst president ever</a:t>
            </a:r>
            <a:endParaRPr lang="en-US" sz="1477" dirty="0">
              <a:solidFill>
                <a:schemeClr val="tx1"/>
              </a:solidFill>
            </a:endParaRPr>
          </a:p>
        </p:txBody>
      </p:sp>
      <p:sp>
        <p:nvSpPr>
          <p:cNvPr id="61" name="Oval Callout 60"/>
          <p:cNvSpPr/>
          <p:nvPr/>
        </p:nvSpPr>
        <p:spPr>
          <a:xfrm>
            <a:off x="6172200" y="5187462"/>
            <a:ext cx="2209800" cy="633046"/>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He cannot be the next president!</a:t>
            </a:r>
            <a:endParaRPr lang="en-US" sz="1477" dirty="0">
              <a:solidFill>
                <a:schemeClr val="tx1"/>
              </a:solidFill>
            </a:endParaRPr>
          </a:p>
        </p:txBody>
      </p:sp>
      <p:sp>
        <p:nvSpPr>
          <p:cNvPr id="62" name="Oval Callout 61"/>
          <p:cNvSpPr/>
          <p:nvPr/>
        </p:nvSpPr>
        <p:spPr>
          <a:xfrm>
            <a:off x="5181600" y="3991708"/>
            <a:ext cx="1676400" cy="633046"/>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No Obama in 2012!</a:t>
            </a:r>
            <a:endParaRPr lang="en-US" sz="1477" dirty="0">
              <a:solidFill>
                <a:schemeClr val="tx1"/>
              </a:solidFill>
            </a:endParaRPr>
          </a:p>
        </p:txBody>
      </p:sp>
      <p:sp>
        <p:nvSpPr>
          <p:cNvPr id="63" name="Oval 62"/>
          <p:cNvSpPr/>
          <p:nvPr/>
        </p:nvSpPr>
        <p:spPr>
          <a:xfrm>
            <a:off x="2514600" y="5890846"/>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2895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endParaRPr lang="en-US" sz="1477" dirty="0">
              <a:solidFill>
                <a:srgbClr val="000000"/>
              </a:solidFill>
            </a:endParaRPr>
          </a:p>
        </p:txBody>
      </p:sp>
      <p:sp>
        <p:nvSpPr>
          <p:cNvPr id="65" name="Oval 64"/>
          <p:cNvSpPr/>
          <p:nvPr/>
        </p:nvSpPr>
        <p:spPr>
          <a:xfrm>
            <a:off x="4038600" y="5890846"/>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419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endParaRPr lang="en-US" sz="1477" dirty="0">
              <a:solidFill>
                <a:srgbClr val="000000"/>
              </a:solidFill>
            </a:endParaRPr>
          </a:p>
        </p:txBody>
      </p:sp>
    </p:spTree>
    <p:extLst>
      <p:ext uri="{BB962C8B-B14F-4D97-AF65-F5344CB8AC3E}">
        <p14:creationId xmlns:p14="http://schemas.microsoft.com/office/powerpoint/2010/main" val="728770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linds(horizontal)">
                                      <p:cBhvr>
                                        <p:cTn id="45" dur="500"/>
                                        <p:tgtEl>
                                          <p:spTgt spid="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blinds(horizontal)">
                                      <p:cBhvr>
                                        <p:cTn id="48" dur="500"/>
                                        <p:tgtEl>
                                          <p:spTgt spid="4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Interaction: Influence</a:t>
            </a:r>
            <a:endParaRPr lang="en-US" dirty="0"/>
          </a:p>
        </p:txBody>
      </p:sp>
      <p:sp>
        <p:nvSpPr>
          <p:cNvPr id="3" name="Content Placeholder 2"/>
          <p:cNvSpPr>
            <a:spLocks noGrp="1"/>
          </p:cNvSpPr>
          <p:nvPr>
            <p:ph idx="1"/>
          </p:nvPr>
        </p:nvSpPr>
        <p:spPr/>
        <p:txBody>
          <a:bodyPr/>
          <a:lstStyle/>
          <a:p>
            <a:r>
              <a:rPr lang="en-US" sz="2585" dirty="0">
                <a:solidFill>
                  <a:srgbClr val="800000"/>
                </a:solidFill>
              </a:rPr>
              <a:t>Case 1: </a:t>
            </a:r>
            <a:r>
              <a:rPr lang="en-US" sz="2215" dirty="0"/>
              <a:t>Social influence and political mobilization</a:t>
            </a:r>
            <a:r>
              <a:rPr lang="en-US" sz="2215" baseline="30000" dirty="0"/>
              <a:t>[1]</a:t>
            </a:r>
          </a:p>
          <a:p>
            <a:pPr lvl="1"/>
            <a:r>
              <a:rPr lang="en-US" sz="2215" dirty="0"/>
              <a:t>Will online political mobilization really work?</a:t>
            </a:r>
          </a:p>
        </p:txBody>
      </p:sp>
      <p:sp>
        <p:nvSpPr>
          <p:cNvPr id="4"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100" kern="0" dirty="0">
                <a:latin typeface="+mn-lt"/>
                <a:ea typeface="+mn-ea"/>
              </a:rPr>
              <a:t>[1] R. M. Bond, C. J. </a:t>
            </a:r>
            <a:r>
              <a:rPr lang="en-US" altLang="zh-CN" sz="1100" kern="0" dirty="0" err="1">
                <a:latin typeface="+mn-lt"/>
                <a:ea typeface="+mn-ea"/>
              </a:rPr>
              <a:t>Fariss</a:t>
            </a:r>
            <a:r>
              <a:rPr lang="en-US" altLang="zh-CN" sz="1100" kern="0" dirty="0">
                <a:latin typeface="+mn-lt"/>
                <a:ea typeface="+mn-ea"/>
              </a:rPr>
              <a:t>, J. J. Jones, A. D. I. Kramer, C. Marlow, J. E. Settle and J. H. Fowler. A 61-million-person experiment in social influence and political mobilization. Nature, 489:295-298, 2012.</a:t>
            </a:r>
            <a:endParaRPr lang="zh-CN" altLang="en-US" sz="1100" kern="0" dirty="0">
              <a:latin typeface="+mn-lt"/>
              <a:ea typeface="+mn-ea"/>
            </a:endParaRPr>
          </a:p>
        </p:txBody>
      </p:sp>
      <p:pic>
        <p:nvPicPr>
          <p:cNvPr id="8" name="Picture 7" descr="Screen Shot 2012-12-31 at 10.24.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2625772"/>
            <a:ext cx="3657600" cy="3054059"/>
          </a:xfrm>
          <a:prstGeom prst="rect">
            <a:avLst/>
          </a:prstGeom>
        </p:spPr>
      </p:pic>
      <p:sp>
        <p:nvSpPr>
          <p:cNvPr id="9" name="Rectangle 8"/>
          <p:cNvSpPr/>
          <p:nvPr/>
        </p:nvSpPr>
        <p:spPr>
          <a:xfrm>
            <a:off x="381000" y="2625772"/>
            <a:ext cx="4724400" cy="3024554"/>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9692" tIns="172800" rtlCol="0" anchor="t"/>
          <a:lstStyle/>
          <a:p>
            <a:r>
              <a:rPr lang="en-US" sz="1846" b="1" dirty="0">
                <a:solidFill>
                  <a:srgbClr val="800000"/>
                </a:solidFill>
              </a:rPr>
              <a:t>A controlled trial </a:t>
            </a:r>
            <a:r>
              <a:rPr lang="en-US" dirty="0" smtClean="0">
                <a:solidFill>
                  <a:srgbClr val="0000CC"/>
                </a:solidFill>
              </a:rPr>
              <a:t>(with 61M users on FB)</a:t>
            </a:r>
            <a:endParaRPr lang="en-US" sz="1846" dirty="0">
              <a:solidFill>
                <a:srgbClr val="0000CC"/>
              </a:solidFill>
            </a:endParaRPr>
          </a:p>
          <a:p>
            <a:pPr marL="263776" indent="-263776">
              <a:spcBef>
                <a:spcPts val="1108"/>
              </a:spcBef>
              <a:buFontTx/>
              <a:buChar char="-"/>
            </a:pPr>
            <a:r>
              <a:rPr lang="en-US" dirty="0" smtClean="0">
                <a:solidFill>
                  <a:srgbClr val="0000CC"/>
                </a:solidFill>
              </a:rPr>
              <a:t>Social </a:t>
            </a:r>
            <a:r>
              <a:rPr lang="en-US" dirty="0" err="1" smtClean="0">
                <a:solidFill>
                  <a:srgbClr val="0000CC"/>
                </a:solidFill>
              </a:rPr>
              <a:t>msg</a:t>
            </a:r>
            <a:r>
              <a:rPr lang="en-US" dirty="0" smtClean="0">
                <a:solidFill>
                  <a:srgbClr val="0000CC"/>
                </a:solidFill>
              </a:rPr>
              <a:t> group: </a:t>
            </a:r>
            <a:r>
              <a:rPr lang="en-US" dirty="0" smtClean="0">
                <a:solidFill>
                  <a:schemeClr val="tx1"/>
                </a:solidFill>
              </a:rPr>
              <a:t>was shown with </a:t>
            </a:r>
            <a:r>
              <a:rPr lang="en-US" dirty="0" err="1" smtClean="0">
                <a:solidFill>
                  <a:schemeClr val="tx1"/>
                </a:solidFill>
              </a:rPr>
              <a:t>msg</a:t>
            </a:r>
            <a:r>
              <a:rPr lang="en-US" dirty="0" smtClean="0">
                <a:solidFill>
                  <a:schemeClr val="tx1"/>
                </a:solidFill>
              </a:rPr>
              <a:t> that indicates one’s friends who have made the votes.</a:t>
            </a:r>
          </a:p>
          <a:p>
            <a:pPr marL="263776" indent="-263776">
              <a:spcBef>
                <a:spcPts val="1108"/>
              </a:spcBef>
              <a:buFontTx/>
              <a:buChar char="-"/>
            </a:pPr>
            <a:r>
              <a:rPr lang="en-US" dirty="0" smtClean="0">
                <a:solidFill>
                  <a:srgbClr val="0000CC"/>
                </a:solidFill>
              </a:rPr>
              <a:t>Informational </a:t>
            </a:r>
            <a:r>
              <a:rPr lang="en-US" dirty="0" err="1" smtClean="0">
                <a:solidFill>
                  <a:srgbClr val="0000CC"/>
                </a:solidFill>
              </a:rPr>
              <a:t>msg</a:t>
            </a:r>
            <a:r>
              <a:rPr lang="en-US" dirty="0" smtClean="0">
                <a:solidFill>
                  <a:srgbClr val="0000CC"/>
                </a:solidFill>
              </a:rPr>
              <a:t> group: </a:t>
            </a:r>
            <a:r>
              <a:rPr lang="en-US" dirty="0" smtClean="0">
                <a:solidFill>
                  <a:srgbClr val="000000"/>
                </a:solidFill>
              </a:rPr>
              <a:t>was shown with </a:t>
            </a:r>
            <a:r>
              <a:rPr lang="en-US" dirty="0" err="1" smtClean="0">
                <a:solidFill>
                  <a:srgbClr val="000000"/>
                </a:solidFill>
              </a:rPr>
              <a:t>msg</a:t>
            </a:r>
            <a:r>
              <a:rPr lang="en-US" dirty="0" smtClean="0">
                <a:solidFill>
                  <a:srgbClr val="000000"/>
                </a:solidFill>
              </a:rPr>
              <a:t> that indicates how many other.</a:t>
            </a:r>
          </a:p>
          <a:p>
            <a:pPr marL="263776" indent="-263776">
              <a:spcBef>
                <a:spcPts val="1108"/>
              </a:spcBef>
              <a:buFontTx/>
              <a:buChar char="-"/>
            </a:pPr>
            <a:r>
              <a:rPr lang="en-US" dirty="0" smtClean="0">
                <a:solidFill>
                  <a:srgbClr val="0000CC"/>
                </a:solidFill>
              </a:rPr>
              <a:t>Control group: </a:t>
            </a:r>
            <a:r>
              <a:rPr lang="en-US" dirty="0" smtClean="0">
                <a:solidFill>
                  <a:srgbClr val="000000"/>
                </a:solidFill>
              </a:rPr>
              <a:t>did not receive any msg.</a:t>
            </a:r>
          </a:p>
          <a:p>
            <a:pPr marL="263776" indent="-263776">
              <a:buFontTx/>
              <a:buChar char="-"/>
            </a:pPr>
            <a:endParaRPr lang="en-US" dirty="0" smtClean="0">
              <a:solidFill>
                <a:srgbClr val="0000CC"/>
              </a:solidFill>
            </a:endParaRPr>
          </a:p>
          <a:p>
            <a:endParaRPr lang="en-US" dirty="0">
              <a:solidFill>
                <a:srgbClr val="0000CC"/>
              </a:solidFill>
            </a:endParaRPr>
          </a:p>
        </p:txBody>
      </p:sp>
      <p:sp>
        <p:nvSpPr>
          <p:cNvPr id="10" name="Rectangle 9"/>
          <p:cNvSpPr/>
          <p:nvPr/>
        </p:nvSpPr>
        <p:spPr>
          <a:xfrm>
            <a:off x="6198119" y="3457872"/>
            <a:ext cx="533400" cy="211015"/>
          </a:xfrm>
          <a:prstGeom prst="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198132" y="3188480"/>
            <a:ext cx="1345683" cy="211015"/>
          </a:xfrm>
          <a:prstGeom prst="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9825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b="1" dirty="0" smtClean="0">
                <a:solidFill>
                  <a:srgbClr val="C00000"/>
                </a:solidFill>
                <a:latin typeface="Times New Roman" charset="0"/>
                <a:ea typeface="Times New Roman" charset="0"/>
                <a:cs typeface="Times New Roman" charset="0"/>
              </a:rPr>
              <a:t>Structural </a:t>
            </a:r>
            <a:r>
              <a:rPr lang="en-US" altLang="zh-CN" sz="1600" b="1" dirty="0" smtClean="0">
                <a:solidFill>
                  <a:srgbClr val="C00000"/>
                </a:solidFill>
                <a:latin typeface="Times New Roman" charset="0"/>
                <a:ea typeface="Times New Roman" charset="0"/>
                <a:cs typeface="Times New Roman" charset="0"/>
              </a:rPr>
              <a:t>H</a:t>
            </a:r>
            <a:r>
              <a:rPr lang="en-US" sz="1600" b="1" dirty="0" smtClean="0">
                <a:solidFill>
                  <a:srgbClr val="C00000"/>
                </a:solidFill>
                <a:latin typeface="Times New Roman" charset="0"/>
                <a:ea typeface="Times New Roman" charset="0"/>
                <a:cs typeface="Times New Roman" charset="0"/>
              </a:rPr>
              <a:t>ole [Burt]</a:t>
            </a:r>
            <a:endParaRPr lang="en-US" sz="1600" b="1"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1995</a:t>
            </a:r>
            <a:endParaRPr lang="en-US" b="1"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50292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1995:</a:t>
            </a:r>
            <a:r>
              <a:rPr lang="zh-CN" altLang="en-US" sz="3200" dirty="0" smtClean="0"/>
              <a:t> </a:t>
            </a:r>
            <a:r>
              <a:rPr lang="en-US" altLang="zh-CN" sz="3200" dirty="0" smtClean="0"/>
              <a:t>Structural</a:t>
            </a:r>
            <a:r>
              <a:rPr lang="zh-CN" altLang="en-US" sz="3200" dirty="0" smtClean="0"/>
              <a:t> </a:t>
            </a:r>
            <a:r>
              <a:rPr lang="en-US" altLang="zh-CN" sz="3200" dirty="0" smtClean="0"/>
              <a:t>Holes</a:t>
            </a:r>
            <a:endParaRPr lang="en-US" sz="3200" dirty="0"/>
          </a:p>
        </p:txBody>
      </p:sp>
      <p:sp>
        <p:nvSpPr>
          <p:cNvPr id="10" name="Rectangle 9"/>
          <p:cNvSpPr/>
          <p:nvPr/>
        </p:nvSpPr>
        <p:spPr>
          <a:xfrm>
            <a:off x="228600" y="4572000"/>
            <a:ext cx="8763000" cy="523220"/>
          </a:xfrm>
          <a:prstGeom prst="rect">
            <a:avLst/>
          </a:prstGeom>
        </p:spPr>
        <p:txBody>
          <a:bodyPr wrap="square">
            <a:spAutoFit/>
          </a:bodyPr>
          <a:lstStyle/>
          <a:p>
            <a:r>
              <a:rPr lang="en-US" sz="1400" dirty="0" smtClean="0">
                <a:latin typeface="Times New Roman" charset="0"/>
                <a:ea typeface="Times New Roman" charset="0"/>
                <a:cs typeface="Times New Roman" charset="0"/>
              </a:rPr>
              <a:t>Ronald </a:t>
            </a:r>
            <a:r>
              <a:rPr lang="en-US" sz="1400" dirty="0">
                <a:latin typeface="Times New Roman" charset="0"/>
                <a:ea typeface="Times New Roman" charset="0"/>
                <a:cs typeface="Times New Roman" charset="0"/>
              </a:rPr>
              <a:t>S</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Burt</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Structural Holes: The Social Structure of Competition</a:t>
            </a:r>
            <a:r>
              <a:rPr lang="en-US" sz="1400" dirty="0">
                <a:latin typeface="Times New Roman" charset="0"/>
                <a:ea typeface="Times New Roman" charset="0"/>
                <a:cs typeface="Times New Roman" charset="0"/>
              </a:rPr>
              <a:t>. Cambridge: Harvard University Press</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1995</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20207</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sp>
        <p:nvSpPr>
          <p:cNvPr id="11" name="Rectangle 10"/>
          <p:cNvSpPr/>
          <p:nvPr/>
        </p:nvSpPr>
        <p:spPr>
          <a:xfrm>
            <a:off x="76200" y="838200"/>
            <a:ext cx="8839200" cy="1785104"/>
          </a:xfrm>
          <a:prstGeom prst="rect">
            <a:avLst/>
          </a:prstGeom>
        </p:spPr>
        <p:txBody>
          <a:bodyPr wrap="square">
            <a:spAutoFit/>
          </a:bodyPr>
          <a:lstStyle/>
          <a:p>
            <a:pPr marL="342900" indent="-342900">
              <a:buFont typeface="Arial" charset="0"/>
              <a:buChar char="•"/>
            </a:pPr>
            <a:r>
              <a:rPr lang="en-US" sz="2200" dirty="0" smtClean="0">
                <a:latin typeface="Times New Roman" charset="0"/>
                <a:ea typeface="Times New Roman" charset="0"/>
                <a:cs typeface="Times New Roman" charset="0"/>
              </a:rPr>
              <a:t>“</a:t>
            </a:r>
            <a:r>
              <a:rPr lang="en-US" altLang="zh-CN" sz="2200" dirty="0" smtClean="0">
                <a:latin typeface="Times New Roman" charset="0"/>
                <a:ea typeface="Times New Roman" charset="0"/>
                <a:cs typeface="Times New Roman" charset="0"/>
              </a:rPr>
              <a:t>T</a:t>
            </a:r>
            <a:r>
              <a:rPr lang="en-US" sz="2200" dirty="0" smtClean="0">
                <a:latin typeface="Times New Roman" charset="0"/>
                <a:ea typeface="Times New Roman" charset="0"/>
                <a:cs typeface="Times New Roman" charset="0"/>
              </a:rPr>
              <a:t>he </a:t>
            </a:r>
            <a:r>
              <a:rPr lang="en-US" sz="2200" dirty="0">
                <a:latin typeface="Times New Roman" charset="0"/>
                <a:ea typeface="Times New Roman" charset="0"/>
                <a:cs typeface="Times New Roman" charset="0"/>
              </a:rPr>
              <a:t>position of a bridge between distinct groups allows him or her to transfer valuable information from one group to </a:t>
            </a:r>
            <a:r>
              <a:rPr lang="en-US" sz="2200" dirty="0" smtClean="0">
                <a:latin typeface="Times New Roman" charset="0"/>
                <a:ea typeface="Times New Roman" charset="0"/>
                <a:cs typeface="Times New Roman" charset="0"/>
              </a:rPr>
              <a:t>another</a:t>
            </a:r>
            <a:r>
              <a:rPr lang="en-US" altLang="zh-CN" sz="2200" dirty="0" smtClean="0">
                <a:latin typeface="Times New Roman" charset="0"/>
                <a:ea typeface="Times New Roman" charset="0"/>
                <a:cs typeface="Times New Roman" charset="0"/>
              </a:rPr>
              <a:t>.”</a:t>
            </a:r>
            <a:endParaRPr lang="zh-CN" altLang="en-US" sz="2200" dirty="0" smtClean="0">
              <a:latin typeface="Times New Roman" charset="0"/>
              <a:ea typeface="Times New Roman" charset="0"/>
              <a:cs typeface="Times New Roman" charset="0"/>
            </a:endParaRPr>
          </a:p>
          <a:p>
            <a:pPr marL="342900" indent="-342900">
              <a:buFont typeface="Arial" charset="0"/>
              <a:buChar char="•"/>
            </a:pPr>
            <a:endParaRPr lang="zh-CN" altLang="en-US" sz="2200" dirty="0" smtClean="0">
              <a:latin typeface="Times New Roman" charset="0"/>
              <a:ea typeface="Times New Roman" charset="0"/>
              <a:cs typeface="Times New Roman" charset="0"/>
            </a:endParaRPr>
          </a:p>
          <a:p>
            <a:pPr marL="342900" indent="-342900">
              <a:buFont typeface="Arial" charset="0"/>
              <a:buChar char="•"/>
            </a:pPr>
            <a:r>
              <a:rPr lang="en-US" altLang="zh-CN" sz="2200" dirty="0" smtClean="0">
                <a:latin typeface="Times New Roman" charset="0"/>
                <a:ea typeface="Times New Roman" charset="0"/>
                <a:cs typeface="Times New Roman" charset="0"/>
              </a:rPr>
              <a:t>“</a:t>
            </a:r>
            <a:r>
              <a:rPr lang="en-US" altLang="zh-CN" sz="2200" dirty="0">
                <a:latin typeface="Times New Roman" charset="0"/>
                <a:ea typeface="Times New Roman" charset="0"/>
                <a:cs typeface="Times New Roman" charset="0"/>
              </a:rPr>
              <a:t>T</a:t>
            </a:r>
            <a:r>
              <a:rPr lang="en-US" sz="2200" dirty="0" smtClean="0">
                <a:latin typeface="Times New Roman" charset="0"/>
                <a:ea typeface="Times New Roman" charset="0"/>
                <a:cs typeface="Times New Roman" charset="0"/>
              </a:rPr>
              <a:t>he </a:t>
            </a:r>
            <a:r>
              <a:rPr lang="en-US" sz="2200" dirty="0">
                <a:latin typeface="Times New Roman" charset="0"/>
                <a:ea typeface="Times New Roman" charset="0"/>
                <a:cs typeface="Times New Roman" charset="0"/>
              </a:rPr>
              <a:t>individual can combine all the ideas he or she receives from different sources and come up with the most innovative idea among </a:t>
            </a:r>
            <a:r>
              <a:rPr lang="en-US" sz="2200" dirty="0" smtClean="0">
                <a:latin typeface="Times New Roman" charset="0"/>
                <a:ea typeface="Times New Roman" charset="0"/>
                <a:cs typeface="Times New Roman" charset="0"/>
              </a:rPr>
              <a:t>all</a:t>
            </a:r>
            <a:r>
              <a:rPr lang="en-US" altLang="zh-CN" sz="2200" dirty="0" smtClean="0">
                <a:latin typeface="Times New Roman" charset="0"/>
                <a:ea typeface="Times New Roman" charset="0"/>
                <a:cs typeface="Times New Roman" charset="0"/>
              </a:rPr>
              <a:t>.”</a:t>
            </a:r>
            <a:endParaRPr lang="en-US" sz="2200" dirty="0" smtClean="0">
              <a:latin typeface="Times New Roman" charset="0"/>
              <a:ea typeface="Times New Roman" charset="0"/>
              <a:cs typeface="Times New Roman" charset="0"/>
            </a:endParaRPr>
          </a:p>
        </p:txBody>
      </p:sp>
      <p:pic>
        <p:nvPicPr>
          <p:cNvPr id="68" name="Picture 67"/>
          <p:cNvPicPr>
            <a:picLocks noChangeAspect="1"/>
          </p:cNvPicPr>
          <p:nvPr/>
        </p:nvPicPr>
        <p:blipFill>
          <a:blip r:embed="rId11"/>
          <a:stretch>
            <a:fillRect/>
          </a:stretch>
        </p:blipFill>
        <p:spPr>
          <a:xfrm>
            <a:off x="2209800" y="2667000"/>
            <a:ext cx="4191000" cy="1865731"/>
          </a:xfrm>
          <a:prstGeom prst="rect">
            <a:avLst/>
          </a:prstGeom>
          <a:ln w="25400">
            <a:noFill/>
          </a:ln>
        </p:spPr>
      </p:pic>
    </p:spTree>
    <p:extLst>
      <p:ext uri="{BB962C8B-B14F-4D97-AF65-F5344CB8AC3E}">
        <p14:creationId xmlns:p14="http://schemas.microsoft.com/office/powerpoint/2010/main" val="1370411093"/>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23" dirty="0" smtClean="0"/>
              <a:t>Social </a:t>
            </a:r>
            <a:r>
              <a:rPr lang="en-US" sz="3323" dirty="0"/>
              <a:t>Influence and Political Mobilization</a:t>
            </a:r>
          </a:p>
        </p:txBody>
      </p:sp>
      <p:pic>
        <p:nvPicPr>
          <p:cNvPr id="4" name="Picture 3" descr="Screen Shot 2012-12-31 at 10.24.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233254"/>
            <a:ext cx="3886200" cy="3339606"/>
          </a:xfrm>
          <a:prstGeom prst="rect">
            <a:avLst/>
          </a:prstGeom>
        </p:spPr>
      </p:pic>
      <p:sp>
        <p:nvSpPr>
          <p:cNvPr id="6" name="Rectangle 5"/>
          <p:cNvSpPr/>
          <p:nvPr/>
        </p:nvSpPr>
        <p:spPr>
          <a:xfrm>
            <a:off x="457200" y="1459523"/>
            <a:ext cx="3429000" cy="1828800"/>
          </a:xfrm>
          <a:prstGeom prst="rect">
            <a:avLst/>
          </a:prstGeom>
          <a:solidFill>
            <a:srgbClr val="FFFFFF"/>
          </a:solidFill>
          <a:ln>
            <a:solidFill>
              <a:srgbClr val="0000C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000000"/>
                </a:solidFill>
              </a:rPr>
              <a:t>Social </a:t>
            </a:r>
            <a:r>
              <a:rPr lang="en-US" sz="1846" dirty="0" err="1">
                <a:solidFill>
                  <a:srgbClr val="000000"/>
                </a:solidFill>
              </a:rPr>
              <a:t>msg</a:t>
            </a:r>
            <a:r>
              <a:rPr lang="en-US" sz="1846" dirty="0">
                <a:solidFill>
                  <a:srgbClr val="000000"/>
                </a:solidFill>
              </a:rPr>
              <a:t> group </a:t>
            </a:r>
            <a:r>
              <a:rPr lang="en-US" sz="1846" dirty="0" err="1">
                <a:solidFill>
                  <a:srgbClr val="0000CC"/>
                </a:solidFill>
              </a:rPr>
              <a:t>v.s</a:t>
            </a:r>
            <a:r>
              <a:rPr lang="en-US" sz="1846" dirty="0">
                <a:solidFill>
                  <a:srgbClr val="0000CC"/>
                </a:solidFill>
              </a:rPr>
              <a:t>.</a:t>
            </a:r>
            <a:r>
              <a:rPr lang="en-US" sz="1846" dirty="0">
                <a:solidFill>
                  <a:srgbClr val="000000"/>
                </a:solidFill>
              </a:rPr>
              <a:t> </a:t>
            </a:r>
            <a:br>
              <a:rPr lang="en-US" sz="1846" dirty="0">
                <a:solidFill>
                  <a:srgbClr val="000000"/>
                </a:solidFill>
              </a:rPr>
            </a:br>
            <a:r>
              <a:rPr lang="en-US" sz="1846" dirty="0">
                <a:solidFill>
                  <a:srgbClr val="000000"/>
                </a:solidFill>
              </a:rPr>
              <a:t>Info </a:t>
            </a:r>
            <a:r>
              <a:rPr lang="en-US" sz="1846" dirty="0" err="1">
                <a:solidFill>
                  <a:srgbClr val="000000"/>
                </a:solidFill>
              </a:rPr>
              <a:t>msg</a:t>
            </a:r>
            <a:r>
              <a:rPr lang="en-US" sz="1846" dirty="0">
                <a:solidFill>
                  <a:srgbClr val="000000"/>
                </a:solidFill>
              </a:rPr>
              <a:t> group</a:t>
            </a:r>
          </a:p>
          <a:p>
            <a:pPr algn="ctr"/>
            <a:endParaRPr lang="en-US" dirty="0">
              <a:solidFill>
                <a:srgbClr val="000000"/>
              </a:solidFill>
            </a:endParaRPr>
          </a:p>
          <a:p>
            <a:pPr algn="ctr"/>
            <a:r>
              <a:rPr lang="en-US" b="1" dirty="0" smtClean="0">
                <a:solidFill>
                  <a:srgbClr val="000000"/>
                </a:solidFill>
              </a:rPr>
              <a:t>Result: </a:t>
            </a:r>
            <a:r>
              <a:rPr lang="en-US" dirty="0" smtClean="0">
                <a:solidFill>
                  <a:srgbClr val="000000"/>
                </a:solidFill>
              </a:rPr>
              <a:t>The former were 2.08% (</a:t>
            </a:r>
            <a:r>
              <a:rPr lang="en-US" i="1" dirty="0" smtClean="0">
                <a:solidFill>
                  <a:srgbClr val="000000"/>
                </a:solidFill>
              </a:rPr>
              <a:t>t</a:t>
            </a:r>
            <a:r>
              <a:rPr lang="en-US" dirty="0" smtClean="0">
                <a:solidFill>
                  <a:srgbClr val="000000"/>
                </a:solidFill>
              </a:rPr>
              <a:t>-test, </a:t>
            </a:r>
            <a:r>
              <a:rPr lang="en-US" i="1" dirty="0" smtClean="0">
                <a:solidFill>
                  <a:srgbClr val="000000"/>
                </a:solidFill>
              </a:rPr>
              <a:t>P</a:t>
            </a:r>
            <a:r>
              <a:rPr lang="en-US" dirty="0" smtClean="0">
                <a:solidFill>
                  <a:srgbClr val="000000"/>
                </a:solidFill>
              </a:rPr>
              <a:t>&lt;0.01) more likely to click on the “I Voted” button</a:t>
            </a:r>
            <a:endParaRPr lang="en-US" dirty="0">
              <a:solidFill>
                <a:srgbClr val="000000"/>
              </a:solidFill>
            </a:endParaRPr>
          </a:p>
        </p:txBody>
      </p:sp>
      <p:cxnSp>
        <p:nvCxnSpPr>
          <p:cNvPr id="8" name="Straight Arrow Connector 7"/>
          <p:cNvCxnSpPr>
            <a:stCxn id="6" idx="3"/>
          </p:cNvCxnSpPr>
          <p:nvPr/>
        </p:nvCxnSpPr>
        <p:spPr>
          <a:xfrm>
            <a:off x="3886200" y="2373923"/>
            <a:ext cx="1219200" cy="281354"/>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200" y="3921369"/>
            <a:ext cx="3429000" cy="2039815"/>
          </a:xfrm>
          <a:prstGeom prst="rect">
            <a:avLst/>
          </a:prstGeom>
          <a:solidFill>
            <a:srgbClr val="FFFFFF"/>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000000"/>
                </a:solidFill>
              </a:rPr>
              <a:t>Social </a:t>
            </a:r>
            <a:r>
              <a:rPr lang="en-US" sz="1846" dirty="0" err="1">
                <a:solidFill>
                  <a:srgbClr val="000000"/>
                </a:solidFill>
              </a:rPr>
              <a:t>msg</a:t>
            </a:r>
            <a:r>
              <a:rPr lang="en-US" sz="1846" dirty="0">
                <a:solidFill>
                  <a:srgbClr val="000000"/>
                </a:solidFill>
              </a:rPr>
              <a:t> group </a:t>
            </a:r>
            <a:r>
              <a:rPr lang="en-US" sz="1846" dirty="0" err="1">
                <a:solidFill>
                  <a:srgbClr val="800000"/>
                </a:solidFill>
              </a:rPr>
              <a:t>v.s</a:t>
            </a:r>
            <a:r>
              <a:rPr lang="en-US" sz="1846" dirty="0">
                <a:solidFill>
                  <a:srgbClr val="800000"/>
                </a:solidFill>
              </a:rPr>
              <a:t>.</a:t>
            </a:r>
            <a:r>
              <a:rPr lang="en-US" sz="1846" dirty="0">
                <a:solidFill>
                  <a:srgbClr val="000000"/>
                </a:solidFill>
              </a:rPr>
              <a:t> </a:t>
            </a:r>
            <a:br>
              <a:rPr lang="en-US" sz="1846" dirty="0">
                <a:solidFill>
                  <a:srgbClr val="000000"/>
                </a:solidFill>
              </a:rPr>
            </a:br>
            <a:r>
              <a:rPr lang="en-US" sz="1846" dirty="0">
                <a:solidFill>
                  <a:srgbClr val="000000"/>
                </a:solidFill>
              </a:rPr>
              <a:t>Control group</a:t>
            </a:r>
          </a:p>
          <a:p>
            <a:pPr algn="ctr"/>
            <a:endParaRPr lang="en-US" dirty="0" smtClean="0">
              <a:solidFill>
                <a:srgbClr val="000000"/>
              </a:solidFill>
            </a:endParaRPr>
          </a:p>
          <a:p>
            <a:pPr algn="ctr"/>
            <a:r>
              <a:rPr lang="en-US" b="1" dirty="0" smtClean="0">
                <a:solidFill>
                  <a:srgbClr val="000000"/>
                </a:solidFill>
              </a:rPr>
              <a:t>Result:</a:t>
            </a:r>
            <a:r>
              <a:rPr lang="en-US" dirty="0" smtClean="0">
                <a:solidFill>
                  <a:srgbClr val="000000"/>
                </a:solidFill>
              </a:rPr>
              <a:t> The former were 0.39% (</a:t>
            </a:r>
            <a:r>
              <a:rPr lang="en-US" i="1" dirty="0" smtClean="0">
                <a:solidFill>
                  <a:srgbClr val="000000"/>
                </a:solidFill>
              </a:rPr>
              <a:t>t</a:t>
            </a:r>
            <a:r>
              <a:rPr lang="en-US" dirty="0" smtClean="0">
                <a:solidFill>
                  <a:srgbClr val="000000"/>
                </a:solidFill>
              </a:rPr>
              <a:t>-test, </a:t>
            </a:r>
            <a:r>
              <a:rPr lang="en-US" i="1" dirty="0" smtClean="0">
                <a:solidFill>
                  <a:srgbClr val="000000"/>
                </a:solidFill>
              </a:rPr>
              <a:t>P</a:t>
            </a:r>
            <a:r>
              <a:rPr lang="en-US" dirty="0" smtClean="0">
                <a:solidFill>
                  <a:srgbClr val="000000"/>
                </a:solidFill>
              </a:rPr>
              <a:t>=0.02) more likely to </a:t>
            </a:r>
            <a:r>
              <a:rPr lang="en-US" b="1" dirty="0" smtClean="0">
                <a:solidFill>
                  <a:srgbClr val="000000"/>
                </a:solidFill>
              </a:rPr>
              <a:t>actually vote </a:t>
            </a:r>
            <a:r>
              <a:rPr lang="en-US" dirty="0" smtClean="0">
                <a:solidFill>
                  <a:srgbClr val="000000"/>
                </a:solidFill>
              </a:rPr>
              <a:t>(via examination of public voting records)</a:t>
            </a:r>
            <a:endParaRPr lang="en-US" dirty="0">
              <a:solidFill>
                <a:srgbClr val="000000"/>
              </a:solidFill>
            </a:endParaRPr>
          </a:p>
        </p:txBody>
      </p:sp>
      <p:cxnSp>
        <p:nvCxnSpPr>
          <p:cNvPr id="12" name="Straight Arrow Connector 11"/>
          <p:cNvCxnSpPr>
            <a:stCxn id="11" idx="3"/>
          </p:cNvCxnSpPr>
          <p:nvPr/>
        </p:nvCxnSpPr>
        <p:spPr>
          <a:xfrm flipV="1">
            <a:off x="3886200" y="4765431"/>
            <a:ext cx="3200400" cy="175846"/>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40"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100" kern="0" dirty="0">
                <a:latin typeface="+mn-lt"/>
                <a:ea typeface="+mn-ea"/>
              </a:rPr>
              <a:t>[1] R. M. Bond, C. J. </a:t>
            </a:r>
            <a:r>
              <a:rPr lang="en-US" altLang="zh-CN" sz="1100" kern="0" dirty="0" err="1">
                <a:latin typeface="+mn-lt"/>
                <a:ea typeface="+mn-ea"/>
              </a:rPr>
              <a:t>Fariss</a:t>
            </a:r>
            <a:r>
              <a:rPr lang="en-US" altLang="zh-CN" sz="1100" kern="0" dirty="0">
                <a:latin typeface="+mn-lt"/>
                <a:ea typeface="+mn-ea"/>
              </a:rPr>
              <a:t>, J. J. Jones, A. D. I. Kramer, C. Marlow, J. E. Settle and J. H. Fowler. A 61-million-person experiment in social influence and political mobilization. Nature, 489:295-298, 2012.</a:t>
            </a:r>
            <a:endParaRPr lang="zh-CN" altLang="en-US" sz="1100" kern="0" dirty="0">
              <a:latin typeface="+mn-lt"/>
              <a:ea typeface="+mn-ea"/>
            </a:endParaRPr>
          </a:p>
        </p:txBody>
      </p:sp>
    </p:spTree>
    <p:extLst>
      <p:ext uri="{BB962C8B-B14F-4D97-AF65-F5344CB8AC3E}">
        <p14:creationId xmlns:p14="http://schemas.microsoft.com/office/powerpoint/2010/main" val="928589015"/>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sz="3600" dirty="0" smtClean="0"/>
              <a:t>Sentiment Analysis on </a:t>
            </a:r>
            <a:r>
              <a:rPr lang="en-US" sz="3600" dirty="0" smtClean="0"/>
              <a:t>Twitter</a:t>
            </a:r>
            <a:endParaRPr lang="en-US" dirty="0"/>
          </a:p>
        </p:txBody>
      </p:sp>
      <p:sp>
        <p:nvSpPr>
          <p:cNvPr id="6" name="Content Placeholder 5"/>
          <p:cNvSpPr>
            <a:spLocks noGrp="1"/>
          </p:cNvSpPr>
          <p:nvPr>
            <p:ph idx="1"/>
          </p:nvPr>
        </p:nvSpPr>
        <p:spPr>
          <a:xfrm>
            <a:off x="323856" y="1368670"/>
            <a:ext cx="8679468" cy="4550020"/>
          </a:xfrm>
        </p:spPr>
        <p:txBody>
          <a:bodyPr/>
          <a:lstStyle/>
          <a:p>
            <a:r>
              <a:rPr lang="en-US" dirty="0" smtClean="0"/>
              <a:t>Twitter</a:t>
            </a:r>
          </a:p>
          <a:p>
            <a:pPr lvl="1"/>
            <a:r>
              <a:rPr lang="en-US" dirty="0" smtClean="0">
                <a:solidFill>
                  <a:srgbClr val="800000"/>
                </a:solidFill>
              </a:rPr>
              <a:t>1,414,340</a:t>
            </a:r>
            <a:r>
              <a:rPr lang="en-US" dirty="0" smtClean="0"/>
              <a:t> users and </a:t>
            </a:r>
            <a:r>
              <a:rPr lang="en-US" dirty="0" smtClean="0">
                <a:solidFill>
                  <a:srgbClr val="800000"/>
                </a:solidFill>
              </a:rPr>
              <a:t>480,435,500 </a:t>
            </a:r>
            <a:r>
              <a:rPr lang="en-US" dirty="0" smtClean="0"/>
              <a:t>tweets</a:t>
            </a:r>
          </a:p>
          <a:p>
            <a:pPr lvl="1"/>
            <a:r>
              <a:rPr lang="en-US" dirty="0" smtClean="0">
                <a:solidFill>
                  <a:srgbClr val="800000"/>
                </a:solidFill>
              </a:rPr>
              <a:t>274,644,047 </a:t>
            </a:r>
            <a:r>
              <a:rPr lang="en-US" dirty="0" smtClean="0"/>
              <a:t>t-follow</a:t>
            </a:r>
            <a:r>
              <a:rPr lang="en-US" dirty="0"/>
              <a:t> </a:t>
            </a:r>
            <a:r>
              <a:rPr lang="en-US" dirty="0" smtClean="0"/>
              <a:t>edges and </a:t>
            </a:r>
            <a:r>
              <a:rPr lang="en-US" dirty="0" smtClean="0">
                <a:solidFill>
                  <a:srgbClr val="800000"/>
                </a:solidFill>
              </a:rPr>
              <a:t>58,387,964</a:t>
            </a:r>
            <a:r>
              <a:rPr lang="en-US" dirty="0" smtClean="0"/>
              <a:t> @ edges</a:t>
            </a:r>
            <a:endParaRPr lang="en-US" dirty="0"/>
          </a:p>
        </p:txBody>
      </p:sp>
      <p:pic>
        <p:nvPicPr>
          <p:cNvPr id="5" name="Picture 4" descr="Screen Shot 2013-05-28 at 9.3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5" y="3429000"/>
            <a:ext cx="8481881" cy="2391508"/>
          </a:xfrm>
          <a:prstGeom prst="rect">
            <a:avLst/>
          </a:prstGeom>
        </p:spPr>
      </p:pic>
      <p:sp>
        <p:nvSpPr>
          <p:cNvPr id="7" name="矩形 2"/>
          <p:cNvSpPr>
            <a:spLocks noChangeArrowheads="1"/>
          </p:cNvSpPr>
          <p:nvPr/>
        </p:nvSpPr>
        <p:spPr bwMode="auto">
          <a:xfrm>
            <a:off x="0" y="6365631"/>
            <a:ext cx="9144000" cy="492369"/>
          </a:xfrm>
          <a:prstGeom prst="rect">
            <a:avLst/>
          </a:prstGeom>
          <a:solidFill>
            <a:schemeClr val="bg1"/>
          </a:solidFill>
          <a:ln w="9525">
            <a:noFill/>
            <a:miter lim="800000"/>
            <a:headEnd/>
            <a:tailEnd/>
          </a:ln>
        </p:spPr>
        <p:txBody>
          <a:bodyPr wrap="square" lIns="166154" rIns="166154">
            <a:noAutofit/>
          </a:bodyPr>
          <a:lstStyle/>
          <a:p>
            <a:r>
              <a:rPr lang="en-US" altLang="zh-CN" sz="1292" dirty="0"/>
              <a:t>[1] </a:t>
            </a:r>
            <a:r>
              <a:rPr lang="en-US" sz="1292" dirty="0" err="1"/>
              <a:t>Chenhao</a:t>
            </a:r>
            <a:r>
              <a:rPr lang="en-US" sz="1292" dirty="0"/>
              <a:t> </a:t>
            </a:r>
            <a:r>
              <a:rPr lang="en-US" sz="1292" dirty="0"/>
              <a:t>Tan, </a:t>
            </a:r>
            <a:r>
              <a:rPr lang="en-US" sz="1292" dirty="0"/>
              <a:t>Lillian </a:t>
            </a:r>
            <a:r>
              <a:rPr lang="en-US" sz="1292" dirty="0"/>
              <a:t>Lee, Jie Tang, Long Jiang, Ming Zhou, and Ping Li. User-level sentiment analysis incorporating social networks. In </a:t>
            </a:r>
            <a:r>
              <a:rPr lang="en-US" sz="1292" b="1" dirty="0"/>
              <a:t>KDD’11</a:t>
            </a:r>
            <a:r>
              <a:rPr lang="en-US" sz="1292" dirty="0"/>
              <a:t>,  pages 1397–1405, 2011.</a:t>
            </a:r>
          </a:p>
        </p:txBody>
      </p:sp>
    </p:spTree>
    <p:extLst>
      <p:ext uri="{BB962C8B-B14F-4D97-AF65-F5344CB8AC3E}">
        <p14:creationId xmlns:p14="http://schemas.microsoft.com/office/powerpoint/2010/main" val="45537768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4356" y="6193356"/>
            <a:ext cx="9174244" cy="400875"/>
          </a:xfrm>
          <a:prstGeom prst="rect">
            <a:avLst/>
          </a:prstGeom>
          <a:solidFill>
            <a:schemeClr val="bg1"/>
          </a:solidFill>
        </p:spPr>
        <p:txBody>
          <a:bodyPr wrap="square">
            <a:noAutofit/>
          </a:bodyPr>
          <a:lstStyle/>
          <a:p>
            <a:endParaRPr lang="en-US" sz="1108" dirty="0">
              <a:latin typeface="Times New Roman" charset="0"/>
              <a:ea typeface="Times New Roman" charset="0"/>
              <a:cs typeface="Times New Roman" charset="0"/>
            </a:endParaRPr>
          </a:p>
        </p:txBody>
      </p:sp>
      <p:sp>
        <p:nvSpPr>
          <p:cNvPr id="2" name="Title 1"/>
          <p:cNvSpPr>
            <a:spLocks noGrp="1"/>
          </p:cNvSpPr>
          <p:nvPr>
            <p:ph type="title"/>
          </p:nvPr>
        </p:nvSpPr>
        <p:spPr/>
        <p:txBody>
          <a:bodyPr/>
          <a:lstStyle/>
          <a:p>
            <a:r>
              <a:rPr lang="en-US" dirty="0" smtClean="0"/>
              <a:t>From text </a:t>
            </a:r>
            <a:r>
              <a:rPr lang="en-US" dirty="0"/>
              <a:t>s</a:t>
            </a:r>
            <a:r>
              <a:rPr lang="en-US" dirty="0" smtClean="0"/>
              <a:t>entiment to user </a:t>
            </a:r>
            <a:r>
              <a:rPr lang="en-US" dirty="0"/>
              <a:t>s</a:t>
            </a:r>
            <a:r>
              <a:rPr lang="en-US" dirty="0" smtClean="0"/>
              <a:t>entiment</a:t>
            </a:r>
            <a:endParaRPr lang="en-US" dirty="0"/>
          </a:p>
        </p:txBody>
      </p:sp>
      <p:sp>
        <p:nvSpPr>
          <p:cNvPr id="4" name="Oval Callout 3"/>
          <p:cNvSpPr/>
          <p:nvPr/>
        </p:nvSpPr>
        <p:spPr>
          <a:xfrm>
            <a:off x="351692" y="1669073"/>
            <a:ext cx="3165231" cy="773723"/>
          </a:xfrm>
          <a:prstGeom prst="wedgeEllipseCallout">
            <a:avLst>
              <a:gd name="adj1" fmla="val -38456"/>
              <a:gd name="adj2" fmla="val 569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Obama is making the </a:t>
            </a:r>
            <a:r>
              <a:rPr lang="en-US" sz="1477" dirty="0" err="1">
                <a:solidFill>
                  <a:schemeClr val="tx1"/>
                </a:solidFill>
              </a:rPr>
              <a:t>repubs</a:t>
            </a:r>
            <a:r>
              <a:rPr lang="en-US" sz="1477" dirty="0">
                <a:solidFill>
                  <a:schemeClr val="tx1"/>
                </a:solidFill>
              </a:rPr>
              <a:t> look silly and petty.</a:t>
            </a:r>
          </a:p>
        </p:txBody>
      </p:sp>
      <p:sp>
        <p:nvSpPr>
          <p:cNvPr id="5" name="右箭头 16"/>
          <p:cNvSpPr/>
          <p:nvPr/>
        </p:nvSpPr>
        <p:spPr>
          <a:xfrm>
            <a:off x="3587262" y="1889671"/>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p:cNvPicPr>
            <a:picLocks noChangeAspect="1"/>
          </p:cNvPicPr>
          <p:nvPr/>
        </p:nvPicPr>
        <p:blipFill>
          <a:blip r:embed="rId3"/>
          <a:stretch>
            <a:fillRect/>
          </a:stretch>
        </p:blipFill>
        <p:spPr>
          <a:xfrm>
            <a:off x="4079631" y="1387719"/>
            <a:ext cx="1850161" cy="1426922"/>
          </a:xfrm>
          <a:prstGeom prst="rect">
            <a:avLst/>
          </a:prstGeom>
        </p:spPr>
      </p:pic>
      <p:sp>
        <p:nvSpPr>
          <p:cNvPr id="7" name="Rectangle 6"/>
          <p:cNvSpPr/>
          <p:nvPr/>
        </p:nvSpPr>
        <p:spPr>
          <a:xfrm>
            <a:off x="3827093" y="2635912"/>
            <a:ext cx="2081338" cy="441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Classifier </a:t>
            </a:r>
            <a:r>
              <a:rPr lang="en-US" b="1" smtClean="0">
                <a:solidFill>
                  <a:schemeClr val="tx1"/>
                </a:solidFill>
              </a:rPr>
              <a:t>with dictionary</a:t>
            </a:r>
            <a:endParaRPr lang="en-US" b="1" dirty="0">
              <a:solidFill>
                <a:schemeClr val="tx1"/>
              </a:solidFill>
            </a:endParaRPr>
          </a:p>
        </p:txBody>
      </p:sp>
      <p:sp>
        <p:nvSpPr>
          <p:cNvPr id="8" name="右箭头 16"/>
          <p:cNvSpPr/>
          <p:nvPr/>
        </p:nvSpPr>
        <p:spPr>
          <a:xfrm>
            <a:off x="6035262" y="1886007"/>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6855074" y="1739411"/>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236074" y="1669073"/>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endParaRPr lang="en-US" sz="1477" dirty="0">
              <a:solidFill>
                <a:srgbClr val="000000"/>
              </a:solidFill>
            </a:endParaRPr>
          </a:p>
        </p:txBody>
      </p:sp>
      <p:sp>
        <p:nvSpPr>
          <p:cNvPr id="11" name="Oval 10"/>
          <p:cNvSpPr/>
          <p:nvPr/>
        </p:nvSpPr>
        <p:spPr>
          <a:xfrm>
            <a:off x="6855074" y="2231781"/>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236074" y="2161442"/>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endParaRPr lang="en-US" sz="1477" dirty="0">
              <a:solidFill>
                <a:srgbClr val="000000"/>
              </a:solidFill>
            </a:endParaRPr>
          </a:p>
        </p:txBody>
      </p:sp>
      <p:sp>
        <p:nvSpPr>
          <p:cNvPr id="13" name="Oval Callout 12"/>
          <p:cNvSpPr/>
          <p:nvPr/>
        </p:nvSpPr>
        <p:spPr>
          <a:xfrm>
            <a:off x="246531" y="4340568"/>
            <a:ext cx="3833101" cy="921686"/>
          </a:xfrm>
          <a:prstGeom prst="wedgeEllipseCallout">
            <a:avLst>
              <a:gd name="adj1" fmla="val -38456"/>
              <a:gd name="adj2" fmla="val 569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Only </a:t>
            </a:r>
            <a:r>
              <a:rPr lang="en-US" sz="1477" dirty="0">
                <a:solidFill>
                  <a:schemeClr val="tx1"/>
                </a:solidFill>
              </a:rPr>
              <a:t>thing we have 2 fear is Obama himself &amp; Pelosi &amp; Cong &amp; liberal news &amp; Dems </a:t>
            </a:r>
            <a:r>
              <a:rPr lang="en-US" sz="1477">
                <a:solidFill>
                  <a:schemeClr val="tx1"/>
                </a:solidFill>
              </a:rPr>
              <a:t>&amp;... </a:t>
            </a:r>
            <a:endParaRPr lang="en-US" sz="1477" dirty="0">
              <a:solidFill>
                <a:schemeClr val="tx1"/>
              </a:solidFill>
            </a:endParaRPr>
          </a:p>
        </p:txBody>
      </p:sp>
      <p:sp>
        <p:nvSpPr>
          <p:cNvPr id="14" name="Oval Callout 13"/>
          <p:cNvSpPr/>
          <p:nvPr/>
        </p:nvSpPr>
        <p:spPr>
          <a:xfrm>
            <a:off x="246531" y="5398477"/>
            <a:ext cx="3833100" cy="843672"/>
          </a:xfrm>
          <a:prstGeom prst="wedgeEllipseCallout">
            <a:avLst>
              <a:gd name="adj1" fmla="val -38456"/>
              <a:gd name="adj2" fmla="val 569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a:solidFill>
                  <a:schemeClr val="tx1"/>
                </a:solidFill>
              </a:rPr>
              <a:t>Barack </a:t>
            </a:r>
            <a:r>
              <a:rPr lang="en-US" sz="1477" dirty="0">
                <a:solidFill>
                  <a:schemeClr val="tx1"/>
                </a:solidFill>
              </a:rPr>
              <a:t>Obama can no more disown ACORN than he could disown his own grandmother</a:t>
            </a:r>
            <a:r>
              <a:rPr lang="en-US" sz="1477">
                <a:solidFill>
                  <a:schemeClr val="tx1"/>
                </a:solidFill>
              </a:rPr>
              <a:t>. </a:t>
            </a:r>
            <a:endParaRPr lang="en-US" sz="1477" dirty="0">
              <a:solidFill>
                <a:schemeClr val="tx1"/>
              </a:solidFill>
            </a:endParaRPr>
          </a:p>
        </p:txBody>
      </p:sp>
      <p:sp>
        <p:nvSpPr>
          <p:cNvPr id="15" name="Rectangle 14"/>
          <p:cNvSpPr/>
          <p:nvPr/>
        </p:nvSpPr>
        <p:spPr>
          <a:xfrm>
            <a:off x="140677" y="4239233"/>
            <a:ext cx="4079631" cy="214398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8" name="矩形 45"/>
          <p:cNvSpPr/>
          <p:nvPr/>
        </p:nvSpPr>
        <p:spPr>
          <a:xfrm>
            <a:off x="1336431" y="3187030"/>
            <a:ext cx="6541477" cy="4529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chemeClr val="tx1"/>
                </a:solidFill>
              </a:rPr>
              <a:t>However, the social text is really </a:t>
            </a:r>
            <a:r>
              <a:rPr kumimoji="1" lang="en-US" altLang="zh-CN" sz="2215" dirty="0">
                <a:solidFill>
                  <a:srgbClr val="C00000"/>
                </a:solidFill>
              </a:rPr>
              <a:t>short and noisy …</a:t>
            </a:r>
            <a:endParaRPr kumimoji="1" lang="zh-CN" altLang="en-US" sz="2215" dirty="0">
              <a:solidFill>
                <a:srgbClr val="C00000"/>
              </a:solidFill>
            </a:endParaRPr>
          </a:p>
        </p:txBody>
      </p:sp>
      <p:sp>
        <p:nvSpPr>
          <p:cNvPr id="19" name="右箭头 16"/>
          <p:cNvSpPr/>
          <p:nvPr/>
        </p:nvSpPr>
        <p:spPr>
          <a:xfrm rot="5400000">
            <a:off x="4501599" y="3418257"/>
            <a:ext cx="362497" cy="925080"/>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6"/>
          <p:cNvSpPr/>
          <p:nvPr/>
        </p:nvSpPr>
        <p:spPr>
          <a:xfrm>
            <a:off x="4149969" y="5055440"/>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0"/>
          <p:cNvPicPr>
            <a:picLocks noChangeAspect="1"/>
          </p:cNvPicPr>
          <p:nvPr/>
        </p:nvPicPr>
        <p:blipFill>
          <a:blip r:embed="rId3"/>
          <a:stretch>
            <a:fillRect/>
          </a:stretch>
        </p:blipFill>
        <p:spPr>
          <a:xfrm>
            <a:off x="4544580" y="4553488"/>
            <a:ext cx="1850161" cy="1426922"/>
          </a:xfrm>
          <a:prstGeom prst="rect">
            <a:avLst/>
          </a:prstGeom>
        </p:spPr>
      </p:pic>
      <p:sp>
        <p:nvSpPr>
          <p:cNvPr id="22" name="Rectangle 21"/>
          <p:cNvSpPr/>
          <p:nvPr/>
        </p:nvSpPr>
        <p:spPr>
          <a:xfrm>
            <a:off x="4860340" y="5719033"/>
            <a:ext cx="1302025" cy="453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rPr>
              <a:t>Classifier</a:t>
            </a:r>
            <a:endParaRPr lang="en-US" b="1" dirty="0">
              <a:solidFill>
                <a:schemeClr val="tx1"/>
              </a:solidFill>
            </a:endParaRPr>
          </a:p>
        </p:txBody>
      </p:sp>
      <p:sp>
        <p:nvSpPr>
          <p:cNvPr id="23" name="右箭头 16"/>
          <p:cNvSpPr/>
          <p:nvPr/>
        </p:nvSpPr>
        <p:spPr>
          <a:xfrm>
            <a:off x="6500211" y="5051776"/>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23"/>
          <p:cNvSpPr/>
          <p:nvPr/>
        </p:nvSpPr>
        <p:spPr>
          <a:xfrm>
            <a:off x="7320023" y="4905180"/>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701023" y="4834842"/>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endParaRPr lang="en-US" sz="1477" dirty="0">
              <a:solidFill>
                <a:srgbClr val="000000"/>
              </a:solidFill>
            </a:endParaRPr>
          </a:p>
        </p:txBody>
      </p:sp>
      <p:sp>
        <p:nvSpPr>
          <p:cNvPr id="26" name="Oval 25"/>
          <p:cNvSpPr/>
          <p:nvPr/>
        </p:nvSpPr>
        <p:spPr>
          <a:xfrm>
            <a:off x="7320023" y="5397549"/>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701023" y="5327211"/>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endParaRPr lang="en-US" sz="1477" dirty="0">
              <a:solidFill>
                <a:srgbClr val="000000"/>
              </a:solidFill>
            </a:endParaRPr>
          </a:p>
        </p:txBody>
      </p:sp>
      <p:sp>
        <p:nvSpPr>
          <p:cNvPr id="28" name="矩形 45"/>
          <p:cNvSpPr/>
          <p:nvPr/>
        </p:nvSpPr>
        <p:spPr>
          <a:xfrm>
            <a:off x="4572000" y="4176637"/>
            <a:ext cx="4180745" cy="4282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b="1" dirty="0">
                <a:solidFill>
                  <a:srgbClr val="FF0000"/>
                </a:solidFill>
              </a:rPr>
              <a:t>User-level Sentiment Analysis</a:t>
            </a:r>
            <a:endParaRPr kumimoji="1" lang="zh-CN" altLang="en-US" sz="2215" b="1" dirty="0">
              <a:solidFill>
                <a:srgbClr val="FF0000"/>
              </a:solidFill>
            </a:endParaRPr>
          </a:p>
        </p:txBody>
      </p:sp>
      <p:sp>
        <p:nvSpPr>
          <p:cNvPr id="29" name="Rectangle 28"/>
          <p:cNvSpPr/>
          <p:nvPr/>
        </p:nvSpPr>
        <p:spPr>
          <a:xfrm>
            <a:off x="176194" y="3851031"/>
            <a:ext cx="1302025" cy="453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CC"/>
                </a:solidFill>
              </a:rPr>
              <a:t>User A</a:t>
            </a:r>
            <a:endParaRPr lang="en-US" b="1" dirty="0">
              <a:solidFill>
                <a:srgbClr val="0000CC"/>
              </a:solidFill>
            </a:endParaRPr>
          </a:p>
        </p:txBody>
      </p:sp>
      <p:pic>
        <p:nvPicPr>
          <p:cNvPr id="30" name="图片 19"/>
          <p:cNvPicPr>
            <a:picLocks noChangeAspect="1"/>
          </p:cNvPicPr>
          <p:nvPr/>
        </p:nvPicPr>
        <p:blipFill rotWithShape="1">
          <a:blip r:embed="rId4"/>
          <a:srcRect l="4416" t="-7684" r="-1915" b="7684"/>
          <a:stretch/>
        </p:blipFill>
        <p:spPr>
          <a:xfrm>
            <a:off x="3740936" y="4520587"/>
            <a:ext cx="479372" cy="490155"/>
          </a:xfrm>
          <a:prstGeom prst="ellipse">
            <a:avLst/>
          </a:prstGeom>
          <a:ln>
            <a:solidFill>
              <a:schemeClr val="tx2"/>
            </a:solidFill>
          </a:ln>
        </p:spPr>
      </p:pic>
    </p:spTree>
    <p:extLst>
      <p:ext uri="{BB962C8B-B14F-4D97-AF65-F5344CB8AC3E}">
        <p14:creationId xmlns:p14="http://schemas.microsoft.com/office/powerpoint/2010/main" val="2048517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par>
                                <p:cTn id="51" presetID="3" presetClass="entr" presetSubtype="1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linds(horizontal)">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blinds(horizontal)">
                                      <p:cBhvr>
                                        <p:cTn id="58" dur="500"/>
                                        <p:tgtEl>
                                          <p:spTgt spid="2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blinds(horizontal)">
                                      <p:cBhvr>
                                        <p:cTn id="61" dur="500"/>
                                        <p:tgtEl>
                                          <p:spTgt spid="1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left)">
                                      <p:cBhvr>
                                        <p:cTn id="76" dur="500"/>
                                        <p:tgtEl>
                                          <p:spTgt spid="22"/>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childTnLst>
                          </p:cTn>
                        </p:par>
                        <p:par>
                          <p:cTn id="81" fill="hold">
                            <p:stCondLst>
                              <p:cond delay="1500"/>
                            </p:stCondLst>
                            <p:childTnLst>
                              <p:par>
                                <p:cTn id="82" presetID="22" presetClass="entr" presetSubtype="8"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left)">
                                      <p:cBhvr>
                                        <p:cTn id="84" dur="500"/>
                                        <p:tgtEl>
                                          <p:spTgt spid="2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childTnLst>
                          </p:cTn>
                        </p:par>
                        <p:par>
                          <p:cTn id="95" fill="hold">
                            <p:stCondLst>
                              <p:cond delay="2500"/>
                            </p:stCondLst>
                            <p:childTnLst>
                              <p:par>
                                <p:cTn id="96" presetID="3" presetClass="entr" presetSubtype="1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linds(horizontal)">
                                      <p:cBhvr>
                                        <p:cTn id="9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p:bldP spid="11" grpId="0" animBg="1"/>
      <p:bldP spid="12" grpId="0"/>
      <p:bldP spid="13" grpId="0" animBg="1"/>
      <p:bldP spid="14" grpId="0" animBg="1"/>
      <p:bldP spid="15" grpId="0" animBg="1"/>
      <p:bldP spid="18" grpId="0"/>
      <p:bldP spid="19" grpId="0" animBg="1"/>
      <p:bldP spid="20" grpId="0" animBg="1"/>
      <p:bldP spid="22" grpId="0" animBg="1"/>
      <p:bldP spid="23" grpId="0" animBg="1"/>
      <p:bldP spid="24" grpId="0" animBg="1"/>
      <p:bldP spid="25" grpId="0"/>
      <p:bldP spid="26" grpId="0" animBg="1"/>
      <p:bldP spid="27" grpId="0"/>
      <p:bldP spid="28" grpId="0"/>
      <p:bldP spid="2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72" y="404446"/>
            <a:ext cx="9174772" cy="731226"/>
          </a:xfrm>
        </p:spPr>
        <p:txBody>
          <a:bodyPr/>
          <a:lstStyle/>
          <a:p>
            <a:r>
              <a:rPr lang="en-US" dirty="0" smtClean="0"/>
              <a:t>From user sentiment to network sentiment</a:t>
            </a:r>
            <a:endParaRPr lang="en-US" dirty="0"/>
          </a:p>
        </p:txBody>
      </p:sp>
      <p:grpSp>
        <p:nvGrpSpPr>
          <p:cNvPr id="3" name="Group 2"/>
          <p:cNvGrpSpPr/>
          <p:nvPr/>
        </p:nvGrpSpPr>
        <p:grpSpPr>
          <a:xfrm>
            <a:off x="1125415" y="2584939"/>
            <a:ext cx="6260123" cy="3407432"/>
            <a:chOff x="596150" y="1295406"/>
            <a:chExt cx="8624053" cy="495300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70" y="1782440"/>
              <a:ext cx="1251351" cy="1148522"/>
            </a:xfrm>
            <a:prstGeom prst="rect">
              <a:avLst/>
            </a:prstGeom>
          </p:spPr>
        </p:pic>
        <p:pic>
          <p:nvPicPr>
            <p:cNvPr id="4" name="Picture 3"/>
            <p:cNvPicPr>
              <a:picLocks noChangeAspect="1"/>
            </p:cNvPicPr>
            <p:nvPr/>
          </p:nvPicPr>
          <p:blipFill>
            <a:blip r:embed="rId4"/>
            <a:stretch>
              <a:fillRect/>
            </a:stretch>
          </p:blipFill>
          <p:spPr>
            <a:xfrm>
              <a:off x="1528988" y="2013232"/>
              <a:ext cx="1271776" cy="1186957"/>
            </a:xfrm>
            <a:prstGeom prst="rect">
              <a:avLst/>
            </a:prstGeom>
          </p:spPr>
        </p:pic>
        <p:pic>
          <p:nvPicPr>
            <p:cNvPr id="5" name="Picture 4"/>
            <p:cNvPicPr>
              <a:picLocks noChangeAspect="1"/>
            </p:cNvPicPr>
            <p:nvPr/>
          </p:nvPicPr>
          <p:blipFill>
            <a:blip r:embed="rId5"/>
            <a:stretch>
              <a:fillRect/>
            </a:stretch>
          </p:blipFill>
          <p:spPr>
            <a:xfrm>
              <a:off x="4990032" y="4166710"/>
              <a:ext cx="1271776" cy="1186957"/>
            </a:xfrm>
            <a:prstGeom prst="rect">
              <a:avLst/>
            </a:prstGeom>
          </p:spPr>
        </p:pic>
        <p:pic>
          <p:nvPicPr>
            <p:cNvPr id="6" name="Picture 5"/>
            <p:cNvPicPr>
              <a:picLocks noChangeAspect="1"/>
            </p:cNvPicPr>
            <p:nvPr/>
          </p:nvPicPr>
          <p:blipFill>
            <a:blip r:embed="rId6"/>
            <a:stretch>
              <a:fillRect/>
            </a:stretch>
          </p:blipFill>
          <p:spPr>
            <a:xfrm>
              <a:off x="3605613" y="2802841"/>
              <a:ext cx="1271776" cy="1186957"/>
            </a:xfrm>
            <a:prstGeom prst="rect">
              <a:avLst/>
            </a:prstGeom>
          </p:spPr>
        </p:pic>
        <p:pic>
          <p:nvPicPr>
            <p:cNvPr id="7" name="Picture 6"/>
            <p:cNvPicPr>
              <a:picLocks noChangeAspect="1"/>
            </p:cNvPicPr>
            <p:nvPr/>
          </p:nvPicPr>
          <p:blipFill>
            <a:blip r:embed="rId7"/>
            <a:stretch>
              <a:fillRect/>
            </a:stretch>
          </p:blipFill>
          <p:spPr>
            <a:xfrm>
              <a:off x="2375019" y="4382058"/>
              <a:ext cx="1271776" cy="1186957"/>
            </a:xfrm>
            <a:prstGeom prst="rect">
              <a:avLst/>
            </a:prstGeom>
          </p:spPr>
        </p:pic>
        <p:pic>
          <p:nvPicPr>
            <p:cNvPr id="9" name="Picture 8"/>
            <p:cNvPicPr>
              <a:picLocks noChangeAspect="1"/>
            </p:cNvPicPr>
            <p:nvPr/>
          </p:nvPicPr>
          <p:blipFill>
            <a:blip r:embed="rId8"/>
            <a:stretch>
              <a:fillRect/>
            </a:stretch>
          </p:blipFill>
          <p:spPr>
            <a:xfrm>
              <a:off x="5912980" y="2587493"/>
              <a:ext cx="1271776" cy="1186957"/>
            </a:xfrm>
            <a:prstGeom prst="rect">
              <a:avLst/>
            </a:prstGeom>
          </p:spPr>
        </p:pic>
        <p:pic>
          <p:nvPicPr>
            <p:cNvPr id="10" name="Picture 9"/>
            <p:cNvPicPr>
              <a:picLocks noChangeAspect="1"/>
            </p:cNvPicPr>
            <p:nvPr/>
          </p:nvPicPr>
          <p:blipFill>
            <a:blip r:embed="rId9"/>
            <a:stretch>
              <a:fillRect/>
            </a:stretch>
          </p:blipFill>
          <p:spPr>
            <a:xfrm>
              <a:off x="7681957" y="3736015"/>
              <a:ext cx="1271776" cy="1186957"/>
            </a:xfrm>
            <a:prstGeom prst="rect">
              <a:avLst/>
            </a:prstGeom>
          </p:spPr>
        </p:pic>
        <p:cxnSp>
          <p:nvCxnSpPr>
            <p:cNvPr id="12" name="Straight Connector 11"/>
            <p:cNvCxnSpPr>
              <a:stCxn id="42" idx="4"/>
              <a:endCxn id="10" idx="0"/>
            </p:cNvCxnSpPr>
            <p:nvPr/>
          </p:nvCxnSpPr>
          <p:spPr>
            <a:xfrm flipH="1">
              <a:off x="8317848" y="2946406"/>
              <a:ext cx="133234" cy="789609"/>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7184756" y="2731058"/>
              <a:ext cx="651028" cy="449913"/>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6297548" y="4525617"/>
              <a:ext cx="1307508" cy="323022"/>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836503" y="2946400"/>
              <a:ext cx="692210" cy="287130"/>
            </a:xfrm>
            <a:prstGeom prst="line">
              <a:avLst/>
            </a:prstGeom>
            <a:ln w="38100" cmpd="sng">
              <a:solidFill>
                <a:srgbClr val="0000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759156" y="3700868"/>
              <a:ext cx="279654" cy="537623"/>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605479" y="3951357"/>
              <a:ext cx="461474" cy="502478"/>
            </a:xfrm>
            <a:prstGeom prst="line">
              <a:avLst/>
            </a:prstGeom>
            <a:ln w="38100" cmpd="sng">
              <a:solidFill>
                <a:srgbClr val="0000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297967" y="3951357"/>
              <a:ext cx="461473" cy="430696"/>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221197" y="3305316"/>
              <a:ext cx="538385" cy="1076739"/>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66660" y="3664226"/>
              <a:ext cx="692209" cy="287130"/>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758873" y="1726096"/>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46" name="Oval 45"/>
            <p:cNvSpPr/>
            <p:nvPr/>
          </p:nvSpPr>
          <p:spPr>
            <a:xfrm>
              <a:off x="7605048" y="3736009"/>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47" name="Oval 46"/>
            <p:cNvSpPr/>
            <p:nvPr/>
          </p:nvSpPr>
          <p:spPr>
            <a:xfrm>
              <a:off x="5836069" y="2659270"/>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50" name="Oval 49"/>
            <p:cNvSpPr/>
            <p:nvPr/>
          </p:nvSpPr>
          <p:spPr>
            <a:xfrm>
              <a:off x="1479062" y="2072416"/>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52" name="Oval 51"/>
            <p:cNvSpPr/>
            <p:nvPr/>
          </p:nvSpPr>
          <p:spPr>
            <a:xfrm>
              <a:off x="2298110" y="4382052"/>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54" name="Oval 53"/>
            <p:cNvSpPr/>
            <p:nvPr/>
          </p:nvSpPr>
          <p:spPr>
            <a:xfrm>
              <a:off x="3565137" y="2824245"/>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55" name="Oval 54"/>
            <p:cNvSpPr/>
            <p:nvPr/>
          </p:nvSpPr>
          <p:spPr>
            <a:xfrm>
              <a:off x="4913123" y="4238487"/>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57" name="Oval Callout 56"/>
            <p:cNvSpPr/>
            <p:nvPr/>
          </p:nvSpPr>
          <p:spPr>
            <a:xfrm>
              <a:off x="1375161" y="1367189"/>
              <a:ext cx="1999716" cy="574261"/>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8" dirty="0">
                  <a:solidFill>
                    <a:schemeClr val="tx1"/>
                  </a:solidFill>
                </a:rPr>
                <a:t>I love Obama</a:t>
              </a:r>
              <a:endParaRPr lang="en-US" sz="1108" dirty="0">
                <a:solidFill>
                  <a:schemeClr val="tx1"/>
                </a:solidFill>
              </a:endParaRPr>
            </a:p>
          </p:txBody>
        </p:sp>
        <p:sp>
          <p:nvSpPr>
            <p:cNvPr id="58" name="Oval Callout 57"/>
            <p:cNvSpPr/>
            <p:nvPr/>
          </p:nvSpPr>
          <p:spPr>
            <a:xfrm>
              <a:off x="596150" y="4235034"/>
              <a:ext cx="1999716" cy="574260"/>
            </a:xfrm>
            <a:prstGeom prst="wedgeEllipseCallout">
              <a:avLst>
                <a:gd name="adj1" fmla="val 55185"/>
                <a:gd name="adj2" fmla="val 3513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8" dirty="0">
                  <a:solidFill>
                    <a:schemeClr val="tx1"/>
                  </a:solidFill>
                </a:rPr>
                <a:t>Obama is great!</a:t>
              </a:r>
              <a:endParaRPr lang="en-US" sz="1108" dirty="0">
                <a:solidFill>
                  <a:schemeClr val="tx1"/>
                </a:solidFill>
              </a:endParaRPr>
            </a:p>
          </p:txBody>
        </p:sp>
        <p:sp>
          <p:nvSpPr>
            <p:cNvPr id="59" name="Oval Callout 58"/>
            <p:cNvSpPr/>
            <p:nvPr/>
          </p:nvSpPr>
          <p:spPr>
            <a:xfrm>
              <a:off x="3297964" y="2085015"/>
              <a:ext cx="1999716" cy="574261"/>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8" dirty="0">
                  <a:solidFill>
                    <a:schemeClr val="tx1"/>
                  </a:solidFill>
                </a:rPr>
                <a:t>Obama is fantastic</a:t>
              </a:r>
              <a:endParaRPr lang="en-US" sz="1108" dirty="0">
                <a:solidFill>
                  <a:schemeClr val="tx1"/>
                </a:solidFill>
              </a:endParaRPr>
            </a:p>
          </p:txBody>
        </p:sp>
        <p:sp>
          <p:nvSpPr>
            <p:cNvPr id="60" name="Oval Callout 59"/>
            <p:cNvSpPr/>
            <p:nvPr/>
          </p:nvSpPr>
          <p:spPr>
            <a:xfrm>
              <a:off x="5682244" y="1295406"/>
              <a:ext cx="2691925" cy="646043"/>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108" dirty="0">
                  <a:solidFill>
                    <a:schemeClr val="tx1"/>
                  </a:solidFill>
                </a:rPr>
                <a:t>I hate Obama, the worst president ever</a:t>
              </a:r>
              <a:endParaRPr lang="en-US" sz="1108" dirty="0">
                <a:solidFill>
                  <a:schemeClr val="tx1"/>
                </a:solidFill>
              </a:endParaRPr>
            </a:p>
          </p:txBody>
        </p:sp>
        <p:sp>
          <p:nvSpPr>
            <p:cNvPr id="61" name="Oval Callout 60"/>
            <p:cNvSpPr/>
            <p:nvPr/>
          </p:nvSpPr>
          <p:spPr>
            <a:xfrm>
              <a:off x="6989751" y="5171667"/>
              <a:ext cx="2230452" cy="646043"/>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108" dirty="0">
                  <a:solidFill>
                    <a:schemeClr val="tx1"/>
                  </a:solidFill>
                </a:rPr>
                <a:t>He cannot be the next president!</a:t>
              </a:r>
              <a:endParaRPr lang="en-US" sz="1108" dirty="0">
                <a:solidFill>
                  <a:schemeClr val="tx1"/>
                </a:solidFill>
              </a:endParaRPr>
            </a:p>
          </p:txBody>
        </p:sp>
        <p:sp>
          <p:nvSpPr>
            <p:cNvPr id="62" name="Oval Callout 61"/>
            <p:cNvSpPr/>
            <p:nvPr/>
          </p:nvSpPr>
          <p:spPr>
            <a:xfrm>
              <a:off x="5989893" y="3951363"/>
              <a:ext cx="1692067" cy="646043"/>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108" dirty="0">
                  <a:solidFill>
                    <a:schemeClr val="tx1"/>
                  </a:solidFill>
                </a:rPr>
                <a:t>No Obama in 2012!</a:t>
              </a:r>
              <a:endParaRPr lang="en-US" sz="1108" dirty="0">
                <a:solidFill>
                  <a:schemeClr val="tx1"/>
                </a:solidFill>
              </a:endParaRPr>
            </a:p>
          </p:txBody>
        </p:sp>
        <p:sp>
          <p:nvSpPr>
            <p:cNvPr id="63" name="Oval 62"/>
            <p:cNvSpPr/>
            <p:nvPr/>
          </p:nvSpPr>
          <p:spPr>
            <a:xfrm>
              <a:off x="3297965" y="5961270"/>
              <a:ext cx="230736" cy="215348"/>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64" name="Rectangle 63"/>
            <p:cNvSpPr/>
            <p:nvPr/>
          </p:nvSpPr>
          <p:spPr>
            <a:xfrm>
              <a:off x="3682528"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108" dirty="0">
                  <a:solidFill>
                    <a:srgbClr val="000000"/>
                  </a:solidFill>
                </a:rPr>
                <a:t>Positive</a:t>
              </a:r>
              <a:endParaRPr lang="en-US" sz="1108" dirty="0">
                <a:solidFill>
                  <a:srgbClr val="000000"/>
                </a:solidFill>
              </a:endParaRPr>
            </a:p>
          </p:txBody>
        </p:sp>
        <p:sp>
          <p:nvSpPr>
            <p:cNvPr id="65" name="Oval 64"/>
            <p:cNvSpPr/>
            <p:nvPr/>
          </p:nvSpPr>
          <p:spPr>
            <a:xfrm>
              <a:off x="4836207" y="5961270"/>
              <a:ext cx="230736" cy="21534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92"/>
            </a:p>
          </p:txBody>
        </p:sp>
        <p:sp>
          <p:nvSpPr>
            <p:cNvPr id="66" name="Rectangle 65"/>
            <p:cNvSpPr/>
            <p:nvPr/>
          </p:nvSpPr>
          <p:spPr>
            <a:xfrm>
              <a:off x="5220772"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108" dirty="0">
                  <a:solidFill>
                    <a:srgbClr val="000000"/>
                  </a:solidFill>
                </a:rPr>
                <a:t>Negative</a:t>
              </a:r>
              <a:endParaRPr lang="en-US" sz="1108" dirty="0">
                <a:solidFill>
                  <a:srgbClr val="000000"/>
                </a:solidFill>
              </a:endParaRPr>
            </a:p>
          </p:txBody>
        </p:sp>
      </p:grpSp>
      <p:sp>
        <p:nvSpPr>
          <p:cNvPr id="8" name="Rectangle 7"/>
          <p:cNvSpPr/>
          <p:nvPr/>
        </p:nvSpPr>
        <p:spPr>
          <a:xfrm>
            <a:off x="250582" y="1600200"/>
            <a:ext cx="4064313" cy="648000"/>
          </a:xfrm>
          <a:prstGeom prst="rect">
            <a:avLst/>
          </a:prstGeom>
          <a:ln w="1905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46" dirty="0"/>
              <a:t>     Who influenced who? What is the </a:t>
            </a:r>
            <a:r>
              <a:rPr lang="en-US" sz="1846" b="1" dirty="0">
                <a:solidFill>
                  <a:srgbClr val="FF0000"/>
                </a:solidFill>
              </a:rPr>
              <a:t>influence probability</a:t>
            </a:r>
            <a:r>
              <a:rPr lang="en-US" sz="1846" dirty="0"/>
              <a:t>?</a:t>
            </a:r>
            <a:endParaRPr lang="en-US" sz="1846" dirty="0"/>
          </a:p>
        </p:txBody>
      </p:sp>
      <p:cxnSp>
        <p:nvCxnSpPr>
          <p:cNvPr id="15" name="Straight Arrow Connector 14"/>
          <p:cNvCxnSpPr>
            <a:stCxn id="8" idx="2"/>
          </p:cNvCxnSpPr>
          <p:nvPr/>
        </p:nvCxnSpPr>
        <p:spPr>
          <a:xfrm>
            <a:off x="2282739" y="2248200"/>
            <a:ext cx="748071" cy="15114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21"/>
          <p:cNvSpPr/>
          <p:nvPr/>
        </p:nvSpPr>
        <p:spPr>
          <a:xfrm>
            <a:off x="2640603" y="3803069"/>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0.3</a:t>
            </a:r>
            <a:endParaRPr lang="zh-CN" altLang="en-US" dirty="0">
              <a:solidFill>
                <a:srgbClr val="FF0000"/>
              </a:solidFill>
            </a:endParaRPr>
          </a:p>
        </p:txBody>
      </p:sp>
      <p:sp>
        <p:nvSpPr>
          <p:cNvPr id="44" name="矩形 21"/>
          <p:cNvSpPr/>
          <p:nvPr/>
        </p:nvSpPr>
        <p:spPr>
          <a:xfrm>
            <a:off x="1928446" y="4202723"/>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0.2</a:t>
            </a:r>
            <a:endParaRPr lang="zh-CN" altLang="en-US" dirty="0">
              <a:solidFill>
                <a:srgbClr val="FF0000"/>
              </a:solidFill>
            </a:endParaRPr>
          </a:p>
        </p:txBody>
      </p:sp>
      <p:sp>
        <p:nvSpPr>
          <p:cNvPr id="45" name="矩形 21"/>
          <p:cNvSpPr/>
          <p:nvPr/>
        </p:nvSpPr>
        <p:spPr>
          <a:xfrm>
            <a:off x="3245761" y="4475410"/>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0.5</a:t>
            </a:r>
            <a:endParaRPr lang="zh-CN" altLang="en-US" dirty="0">
              <a:solidFill>
                <a:srgbClr val="FF0000"/>
              </a:solidFill>
            </a:endParaRPr>
          </a:p>
        </p:txBody>
      </p:sp>
      <p:sp>
        <p:nvSpPr>
          <p:cNvPr id="48" name="矩形 21"/>
          <p:cNvSpPr/>
          <p:nvPr/>
        </p:nvSpPr>
        <p:spPr>
          <a:xfrm>
            <a:off x="4079631" y="4299564"/>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0.4</a:t>
            </a:r>
            <a:endParaRPr lang="zh-CN" altLang="en-US" dirty="0">
              <a:solidFill>
                <a:srgbClr val="FF0000"/>
              </a:solidFill>
            </a:endParaRPr>
          </a:p>
        </p:txBody>
      </p:sp>
      <p:sp>
        <p:nvSpPr>
          <p:cNvPr id="49" name="矩形 21"/>
          <p:cNvSpPr/>
          <p:nvPr/>
        </p:nvSpPr>
        <p:spPr>
          <a:xfrm>
            <a:off x="5515708" y="4906108"/>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0.7</a:t>
            </a:r>
            <a:endParaRPr lang="zh-CN" altLang="en-US" dirty="0">
              <a:solidFill>
                <a:srgbClr val="FF0000"/>
              </a:solidFill>
            </a:endParaRPr>
          </a:p>
        </p:txBody>
      </p:sp>
      <p:sp>
        <p:nvSpPr>
          <p:cNvPr id="51" name="矩形 21"/>
          <p:cNvSpPr/>
          <p:nvPr/>
        </p:nvSpPr>
        <p:spPr>
          <a:xfrm>
            <a:off x="5767754" y="3288323"/>
            <a:ext cx="6858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0.74</a:t>
            </a:r>
            <a:endParaRPr lang="zh-CN" altLang="en-US" dirty="0">
              <a:solidFill>
                <a:srgbClr val="FF0000"/>
              </a:solidFill>
            </a:endParaRPr>
          </a:p>
        </p:txBody>
      </p:sp>
      <p:sp>
        <p:nvSpPr>
          <p:cNvPr id="53" name="矩形 21"/>
          <p:cNvSpPr/>
          <p:nvPr/>
        </p:nvSpPr>
        <p:spPr>
          <a:xfrm>
            <a:off x="6752492" y="3780692"/>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0.1</a:t>
            </a:r>
            <a:endParaRPr lang="zh-CN" altLang="en-US" dirty="0">
              <a:solidFill>
                <a:srgbClr val="FF0000"/>
              </a:solidFill>
            </a:endParaRPr>
          </a:p>
        </p:txBody>
      </p:sp>
      <p:sp>
        <p:nvSpPr>
          <p:cNvPr id="56" name="矩形 21"/>
          <p:cNvSpPr/>
          <p:nvPr/>
        </p:nvSpPr>
        <p:spPr>
          <a:xfrm>
            <a:off x="5839895" y="3991708"/>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0.1</a:t>
            </a:r>
            <a:endParaRPr lang="zh-CN" altLang="en-US" dirty="0">
              <a:solidFill>
                <a:srgbClr val="FF0000"/>
              </a:solidFill>
            </a:endParaRPr>
          </a:p>
        </p:txBody>
      </p:sp>
      <p:sp>
        <p:nvSpPr>
          <p:cNvPr id="67" name="矩形 21"/>
          <p:cNvSpPr/>
          <p:nvPr/>
        </p:nvSpPr>
        <p:spPr>
          <a:xfrm>
            <a:off x="4360985" y="4062046"/>
            <a:ext cx="7620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0.05</a:t>
            </a:r>
            <a:endParaRPr lang="zh-CN" altLang="en-US" dirty="0">
              <a:solidFill>
                <a:srgbClr val="FF0000"/>
              </a:solidFill>
            </a:endParaRPr>
          </a:p>
        </p:txBody>
      </p:sp>
      <p:sp>
        <p:nvSpPr>
          <p:cNvPr id="18" name="Oval 17"/>
          <p:cNvSpPr/>
          <p:nvPr/>
        </p:nvSpPr>
        <p:spPr>
          <a:xfrm>
            <a:off x="351692" y="1666309"/>
            <a:ext cx="286038" cy="285584"/>
          </a:xfrm>
          <a:prstGeom prst="ellipse">
            <a:avLst/>
          </a:prstGeom>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a:t>
            </a:r>
            <a:endParaRPr lang="en-US" dirty="0"/>
          </a:p>
        </p:txBody>
      </p:sp>
      <p:sp>
        <p:nvSpPr>
          <p:cNvPr id="68" name="Rectangle 67"/>
          <p:cNvSpPr/>
          <p:nvPr/>
        </p:nvSpPr>
        <p:spPr>
          <a:xfrm>
            <a:off x="4527156" y="1600200"/>
            <a:ext cx="4405829" cy="648000"/>
          </a:xfrm>
          <a:prstGeom prst="rect">
            <a:avLst/>
          </a:prstGeom>
          <a:ln w="1905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46" dirty="0"/>
              <a:t>      Can we leverage the social influence to help </a:t>
            </a:r>
            <a:r>
              <a:rPr lang="en-US" sz="1846" b="1" dirty="0">
                <a:solidFill>
                  <a:srgbClr val="FF0000"/>
                </a:solidFill>
              </a:rPr>
              <a:t>sentiment analysis</a:t>
            </a:r>
            <a:r>
              <a:rPr lang="en-US" sz="1846" dirty="0"/>
              <a:t>?</a:t>
            </a:r>
            <a:endParaRPr lang="en-US" sz="1846" dirty="0"/>
          </a:p>
        </p:txBody>
      </p:sp>
      <p:cxnSp>
        <p:nvCxnSpPr>
          <p:cNvPr id="69" name="Straight Arrow Connector 68"/>
          <p:cNvCxnSpPr>
            <a:stCxn id="68" idx="2"/>
            <a:endCxn id="54" idx="7"/>
          </p:cNvCxnSpPr>
          <p:nvPr/>
        </p:nvCxnSpPr>
        <p:spPr>
          <a:xfrm flipH="1">
            <a:off x="4138344" y="2248200"/>
            <a:ext cx="2591727" cy="15114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4637655" y="1666309"/>
            <a:ext cx="286038" cy="285584"/>
          </a:xfrm>
          <a:prstGeom prst="ellipse">
            <a:avLst/>
          </a:prstGeom>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Tree>
    <p:extLst>
      <p:ext uri="{BB962C8B-B14F-4D97-AF65-F5344CB8AC3E}">
        <p14:creationId xmlns:p14="http://schemas.microsoft.com/office/powerpoint/2010/main" val="847941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linds(horizontal)">
                                      <p:cBhvr>
                                        <p:cTn id="16" dur="500"/>
                                        <p:tgtEl>
                                          <p:spTgt spid="4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linds(horizontal)">
                                      <p:cBhvr>
                                        <p:cTn id="19" dur="500"/>
                                        <p:tgtEl>
                                          <p:spTgt spid="4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blinds(horizontal)">
                                      <p:cBhvr>
                                        <p:cTn id="28" dur="500"/>
                                        <p:tgtEl>
                                          <p:spTgt spid="5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blinds(horizontal)">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blinds(horizontal)">
                                      <p:cBhvr>
                                        <p:cTn id="47" dur="500"/>
                                        <p:tgtEl>
                                          <p:spTgt spid="68"/>
                                        </p:tgtEl>
                                      </p:cBhvr>
                                    </p:animEffect>
                                  </p:childTnLst>
                                </p:cTn>
                              </p:par>
                              <p:par>
                                <p:cTn id="48" presetID="3" presetClass="entr" presetSubtype="1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blinds(horizontal)">
                                      <p:cBhvr>
                                        <p:cTn id="50" dur="500"/>
                                        <p:tgtEl>
                                          <p:spTgt spid="6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blinds(horizontal)">
                                      <p:cBhvr>
                                        <p:cTn id="5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 grpId="0"/>
      <p:bldP spid="44" grpId="0"/>
      <p:bldP spid="45" grpId="0"/>
      <p:bldP spid="48" grpId="0"/>
      <p:bldP spid="49" grpId="0"/>
      <p:bldP spid="51" grpId="0"/>
      <p:bldP spid="53" grpId="0"/>
      <p:bldP spid="56" grpId="0"/>
      <p:bldP spid="67" grpId="0"/>
      <p:bldP spid="18" grpId="0" animBg="1"/>
      <p:bldP spid="68" grpId="0" animBg="1"/>
      <p:bldP spid="7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Influence in Twitter</a:t>
            </a:r>
            <a:endParaRPr lang="en-US" dirty="0"/>
          </a:p>
        </p:txBody>
      </p:sp>
      <p:pic>
        <p:nvPicPr>
          <p:cNvPr id="5" name="Picture 4" descr="Screen Shot 2013-05-28 at 9.43.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8" y="1881556"/>
            <a:ext cx="7174523" cy="3020851"/>
          </a:xfrm>
          <a:prstGeom prst="rect">
            <a:avLst/>
          </a:prstGeom>
        </p:spPr>
      </p:pic>
      <p:sp>
        <p:nvSpPr>
          <p:cNvPr id="6" name="Rectangle 5"/>
          <p:cNvSpPr/>
          <p:nvPr/>
        </p:nvSpPr>
        <p:spPr>
          <a:xfrm>
            <a:off x="1336431" y="5117123"/>
            <a:ext cx="6119446" cy="4923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00000"/>
                </a:solidFill>
              </a:rPr>
              <a:t>Shared sentiment conditioned on type of connection.</a:t>
            </a:r>
          </a:p>
          <a:p>
            <a:pPr algn="ctr"/>
            <a:r>
              <a:rPr lang="en-US" dirty="0" smtClean="0">
                <a:solidFill>
                  <a:srgbClr val="0000CC"/>
                </a:solidFill>
              </a:rPr>
              <a:t>—people </a:t>
            </a:r>
            <a:r>
              <a:rPr lang="en-US" dirty="0">
                <a:solidFill>
                  <a:srgbClr val="0000CC"/>
                </a:solidFill>
              </a:rPr>
              <a:t>tend to follow the </a:t>
            </a:r>
            <a:r>
              <a:rPr lang="en-US" dirty="0" smtClean="0">
                <a:solidFill>
                  <a:srgbClr val="0000CC"/>
                </a:solidFill>
              </a:rPr>
              <a:t>opinion of </a:t>
            </a:r>
            <a:r>
              <a:rPr lang="en-US" dirty="0">
                <a:solidFill>
                  <a:srgbClr val="0000CC"/>
                </a:solidFill>
              </a:rPr>
              <a:t>their friends</a:t>
            </a:r>
          </a:p>
        </p:txBody>
      </p:sp>
      <p:sp>
        <p:nvSpPr>
          <p:cNvPr id="7" name="矩形 2"/>
          <p:cNvSpPr>
            <a:spLocks noChangeArrowheads="1"/>
          </p:cNvSpPr>
          <p:nvPr/>
        </p:nvSpPr>
        <p:spPr bwMode="auto">
          <a:xfrm>
            <a:off x="0" y="6101862"/>
            <a:ext cx="9144000" cy="492369"/>
          </a:xfrm>
          <a:prstGeom prst="rect">
            <a:avLst/>
          </a:prstGeom>
          <a:solidFill>
            <a:schemeClr val="bg1"/>
          </a:solidFill>
          <a:ln w="9525">
            <a:noFill/>
            <a:miter lim="800000"/>
            <a:headEnd/>
            <a:tailEnd/>
          </a:ln>
        </p:spPr>
        <p:txBody>
          <a:bodyPr wrap="square" lIns="166154" rIns="166154">
            <a:noAutofit/>
          </a:bodyPr>
          <a:lstStyle/>
          <a:p>
            <a:r>
              <a:rPr lang="en-US" altLang="zh-CN" sz="1292" dirty="0"/>
              <a:t>[1] </a:t>
            </a:r>
            <a:r>
              <a:rPr lang="en-US" sz="1292" dirty="0" err="1"/>
              <a:t>Chenhao</a:t>
            </a:r>
            <a:r>
              <a:rPr lang="en-US" sz="1292" dirty="0"/>
              <a:t> </a:t>
            </a:r>
            <a:r>
              <a:rPr lang="en-US" sz="1292" dirty="0"/>
              <a:t>Tan, </a:t>
            </a:r>
            <a:r>
              <a:rPr lang="en-US" sz="1292" dirty="0"/>
              <a:t>Lillian </a:t>
            </a:r>
            <a:r>
              <a:rPr lang="en-US" sz="1292" dirty="0"/>
              <a:t>Lee, Jie Tang, Long Jiang, Ming Zhou, and Ping Li. User-level sentiment analysis incorporating social networks. In </a:t>
            </a:r>
            <a:r>
              <a:rPr lang="en-US" sz="1292" b="1" dirty="0"/>
              <a:t>KDD’11</a:t>
            </a:r>
            <a:r>
              <a:rPr lang="en-US" sz="1292" dirty="0"/>
              <a:t>,  pages 1397–1405, 2011.</a:t>
            </a:r>
          </a:p>
        </p:txBody>
      </p:sp>
    </p:spTree>
    <p:extLst>
      <p:ext uri="{BB962C8B-B14F-4D97-AF65-F5344CB8AC3E}">
        <p14:creationId xmlns:p14="http://schemas.microsoft.com/office/powerpoint/2010/main" val="46514283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4" name="Rectangle 3"/>
          <p:cNvSpPr/>
          <p:nvPr/>
        </p:nvSpPr>
        <p:spPr>
          <a:xfrm>
            <a:off x="1406769" y="5117123"/>
            <a:ext cx="6119446" cy="77372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00000"/>
                </a:solidFill>
              </a:rPr>
              <a:t>Connectedness conditioned on labels</a:t>
            </a:r>
            <a:endParaRPr lang="en-US" dirty="0">
              <a:solidFill>
                <a:srgbClr val="800000"/>
              </a:solidFill>
            </a:endParaRPr>
          </a:p>
          <a:p>
            <a:pPr algn="ctr"/>
            <a:r>
              <a:rPr lang="en-US" dirty="0">
                <a:solidFill>
                  <a:srgbClr val="0000CC"/>
                </a:solidFill>
              </a:rPr>
              <a:t>—people tend to create relationships with other people who </a:t>
            </a:r>
            <a:r>
              <a:rPr lang="en-US" dirty="0" smtClean="0">
                <a:solidFill>
                  <a:srgbClr val="0000CC"/>
                </a:solidFill>
              </a:rPr>
              <a:t>share the same opinion with them</a:t>
            </a:r>
            <a:endParaRPr lang="en-US" dirty="0">
              <a:solidFill>
                <a:srgbClr val="0000CC"/>
              </a:solidFill>
            </a:endParaRPr>
          </a:p>
        </p:txBody>
      </p:sp>
      <p:pic>
        <p:nvPicPr>
          <p:cNvPr id="5" name="Picture 4" descr="Screen Shot 2013-05-28 at 9.4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7" y="1871799"/>
            <a:ext cx="6477841" cy="3104647"/>
          </a:xfrm>
          <a:prstGeom prst="rect">
            <a:avLst/>
          </a:prstGeom>
        </p:spPr>
      </p:pic>
    </p:spTree>
    <p:extLst>
      <p:ext uri="{BB962C8B-B14F-4D97-AF65-F5344CB8AC3E}">
        <p14:creationId xmlns:p14="http://schemas.microsoft.com/office/powerpoint/2010/main" val="81511915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for network sentiment analysis </a:t>
            </a:r>
            <a:endParaRPr lang="en-US" dirty="0"/>
          </a:p>
        </p:txBody>
      </p:sp>
      <p:grpSp>
        <p:nvGrpSpPr>
          <p:cNvPr id="4" name="Group 3"/>
          <p:cNvGrpSpPr>
            <a:grpSpLocks noChangeAspect="1"/>
          </p:cNvGrpSpPr>
          <p:nvPr/>
        </p:nvGrpSpPr>
        <p:grpSpPr>
          <a:xfrm>
            <a:off x="2016614" y="1767060"/>
            <a:ext cx="4586723" cy="2496588"/>
            <a:chOff x="596150" y="1295406"/>
            <a:chExt cx="8624053" cy="4953000"/>
          </a:xfrm>
        </p:grpSpPr>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570" y="1782440"/>
              <a:ext cx="1251351" cy="1148522"/>
            </a:xfrm>
            <a:prstGeom prst="rect">
              <a:avLst/>
            </a:prstGeom>
          </p:spPr>
        </p:pic>
        <p:pic>
          <p:nvPicPr>
            <p:cNvPr id="6" name="Picture 5"/>
            <p:cNvPicPr>
              <a:picLocks noChangeAspect="1"/>
            </p:cNvPicPr>
            <p:nvPr/>
          </p:nvPicPr>
          <p:blipFill>
            <a:blip r:embed="rId3"/>
            <a:stretch>
              <a:fillRect/>
            </a:stretch>
          </p:blipFill>
          <p:spPr>
            <a:xfrm>
              <a:off x="1528988" y="2013232"/>
              <a:ext cx="1271776" cy="1186957"/>
            </a:xfrm>
            <a:prstGeom prst="rect">
              <a:avLst/>
            </a:prstGeom>
          </p:spPr>
        </p:pic>
        <p:pic>
          <p:nvPicPr>
            <p:cNvPr id="7" name="Picture 6"/>
            <p:cNvPicPr>
              <a:picLocks noChangeAspect="1"/>
            </p:cNvPicPr>
            <p:nvPr/>
          </p:nvPicPr>
          <p:blipFill>
            <a:blip r:embed="rId4"/>
            <a:stretch>
              <a:fillRect/>
            </a:stretch>
          </p:blipFill>
          <p:spPr>
            <a:xfrm>
              <a:off x="4990032" y="4166710"/>
              <a:ext cx="1271776" cy="1186957"/>
            </a:xfrm>
            <a:prstGeom prst="rect">
              <a:avLst/>
            </a:prstGeom>
          </p:spPr>
        </p:pic>
        <p:pic>
          <p:nvPicPr>
            <p:cNvPr id="8" name="Picture 7"/>
            <p:cNvPicPr>
              <a:picLocks noChangeAspect="1"/>
            </p:cNvPicPr>
            <p:nvPr/>
          </p:nvPicPr>
          <p:blipFill>
            <a:blip r:embed="rId5"/>
            <a:stretch>
              <a:fillRect/>
            </a:stretch>
          </p:blipFill>
          <p:spPr>
            <a:xfrm>
              <a:off x="3605613" y="2802841"/>
              <a:ext cx="1271776" cy="1186957"/>
            </a:xfrm>
            <a:prstGeom prst="rect">
              <a:avLst/>
            </a:prstGeom>
          </p:spPr>
        </p:pic>
        <p:pic>
          <p:nvPicPr>
            <p:cNvPr id="9" name="Picture 8"/>
            <p:cNvPicPr>
              <a:picLocks noChangeAspect="1"/>
            </p:cNvPicPr>
            <p:nvPr/>
          </p:nvPicPr>
          <p:blipFill>
            <a:blip r:embed="rId6"/>
            <a:stretch>
              <a:fillRect/>
            </a:stretch>
          </p:blipFill>
          <p:spPr>
            <a:xfrm>
              <a:off x="2375019" y="4382058"/>
              <a:ext cx="1271776" cy="1186957"/>
            </a:xfrm>
            <a:prstGeom prst="rect">
              <a:avLst/>
            </a:prstGeom>
          </p:spPr>
        </p:pic>
        <p:pic>
          <p:nvPicPr>
            <p:cNvPr id="10" name="Picture 9"/>
            <p:cNvPicPr>
              <a:picLocks noChangeAspect="1"/>
            </p:cNvPicPr>
            <p:nvPr/>
          </p:nvPicPr>
          <p:blipFill>
            <a:blip r:embed="rId7"/>
            <a:stretch>
              <a:fillRect/>
            </a:stretch>
          </p:blipFill>
          <p:spPr>
            <a:xfrm>
              <a:off x="5912980" y="2587493"/>
              <a:ext cx="1271776" cy="1186957"/>
            </a:xfrm>
            <a:prstGeom prst="rect">
              <a:avLst/>
            </a:prstGeom>
          </p:spPr>
        </p:pic>
        <p:pic>
          <p:nvPicPr>
            <p:cNvPr id="11" name="Picture 10"/>
            <p:cNvPicPr>
              <a:picLocks noChangeAspect="1"/>
            </p:cNvPicPr>
            <p:nvPr/>
          </p:nvPicPr>
          <p:blipFill>
            <a:blip r:embed="rId8"/>
            <a:stretch>
              <a:fillRect/>
            </a:stretch>
          </p:blipFill>
          <p:spPr>
            <a:xfrm>
              <a:off x="7681957" y="3736015"/>
              <a:ext cx="1271776" cy="1186957"/>
            </a:xfrm>
            <a:prstGeom prst="rect">
              <a:avLst/>
            </a:prstGeom>
          </p:spPr>
        </p:pic>
        <p:cxnSp>
          <p:nvCxnSpPr>
            <p:cNvPr id="12" name="Straight Connector 11"/>
            <p:cNvCxnSpPr>
              <a:endCxn id="12" idx="0"/>
            </p:cNvCxnSpPr>
            <p:nvPr/>
          </p:nvCxnSpPr>
          <p:spPr>
            <a:xfrm flipH="1">
              <a:off x="8317848" y="2946406"/>
              <a:ext cx="133234" cy="789609"/>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1" idx="3"/>
            </p:cNvCxnSpPr>
            <p:nvPr/>
          </p:nvCxnSpPr>
          <p:spPr>
            <a:xfrm flipH="1">
              <a:off x="7184756" y="2731058"/>
              <a:ext cx="651028" cy="449913"/>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297548" y="4525617"/>
              <a:ext cx="1307508" cy="323022"/>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836503" y="2946400"/>
              <a:ext cx="692210" cy="287130"/>
            </a:xfrm>
            <a:prstGeom prst="line">
              <a:avLst/>
            </a:prstGeom>
            <a:ln w="38100" cmpd="sng">
              <a:solidFill>
                <a:srgbClr val="0000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759156" y="3700868"/>
              <a:ext cx="279654" cy="537623"/>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605479" y="3951357"/>
              <a:ext cx="461474" cy="502478"/>
            </a:xfrm>
            <a:prstGeom prst="line">
              <a:avLst/>
            </a:prstGeom>
            <a:ln w="38100" cmpd="sng">
              <a:solidFill>
                <a:srgbClr val="00009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297967" y="3951357"/>
              <a:ext cx="461473" cy="430696"/>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21197" y="3305316"/>
              <a:ext cx="538385" cy="1076739"/>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66660" y="3664226"/>
              <a:ext cx="692209" cy="287130"/>
            </a:xfrm>
            <a:prstGeom prst="line">
              <a:avLst/>
            </a:prstGeom>
            <a:ln w="38100" cmpd="sng">
              <a:solidFill>
                <a:srgbClr val="0000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758873" y="1726096"/>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2" name="Oval 21"/>
            <p:cNvSpPr/>
            <p:nvPr/>
          </p:nvSpPr>
          <p:spPr>
            <a:xfrm>
              <a:off x="7605048" y="3736009"/>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3" name="Oval 22"/>
            <p:cNvSpPr/>
            <p:nvPr/>
          </p:nvSpPr>
          <p:spPr>
            <a:xfrm>
              <a:off x="5836069" y="2659270"/>
              <a:ext cx="1384419" cy="122030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4" name="Oval 23"/>
            <p:cNvSpPr/>
            <p:nvPr/>
          </p:nvSpPr>
          <p:spPr>
            <a:xfrm>
              <a:off x="1479062" y="2072416"/>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5" name="Oval 24"/>
            <p:cNvSpPr/>
            <p:nvPr/>
          </p:nvSpPr>
          <p:spPr>
            <a:xfrm>
              <a:off x="2298110" y="4382052"/>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6" name="Oval 25"/>
            <p:cNvSpPr/>
            <p:nvPr/>
          </p:nvSpPr>
          <p:spPr>
            <a:xfrm>
              <a:off x="3565137" y="2824245"/>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7" name="Oval 26"/>
            <p:cNvSpPr/>
            <p:nvPr/>
          </p:nvSpPr>
          <p:spPr>
            <a:xfrm>
              <a:off x="4913123" y="4238487"/>
              <a:ext cx="1384419" cy="122030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28" name="Oval Callout 27"/>
            <p:cNvSpPr/>
            <p:nvPr/>
          </p:nvSpPr>
          <p:spPr>
            <a:xfrm>
              <a:off x="1375161" y="1367189"/>
              <a:ext cx="1999716" cy="574261"/>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31" dirty="0">
                  <a:solidFill>
                    <a:schemeClr val="tx1"/>
                  </a:solidFill>
                </a:rPr>
                <a:t>I love Obama</a:t>
              </a:r>
              <a:endParaRPr lang="en-US" sz="831" dirty="0">
                <a:solidFill>
                  <a:schemeClr val="tx1"/>
                </a:solidFill>
              </a:endParaRPr>
            </a:p>
          </p:txBody>
        </p:sp>
        <p:sp>
          <p:nvSpPr>
            <p:cNvPr id="29" name="Oval Callout 28"/>
            <p:cNvSpPr/>
            <p:nvPr/>
          </p:nvSpPr>
          <p:spPr>
            <a:xfrm>
              <a:off x="596150" y="4235034"/>
              <a:ext cx="1999716" cy="574260"/>
            </a:xfrm>
            <a:prstGeom prst="wedgeEllipseCallout">
              <a:avLst>
                <a:gd name="adj1" fmla="val 55185"/>
                <a:gd name="adj2" fmla="val 3513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31" dirty="0">
                  <a:solidFill>
                    <a:schemeClr val="tx1"/>
                  </a:solidFill>
                </a:rPr>
                <a:t>Obama is great!</a:t>
              </a:r>
              <a:endParaRPr lang="en-US" sz="831" dirty="0">
                <a:solidFill>
                  <a:schemeClr val="tx1"/>
                </a:solidFill>
              </a:endParaRPr>
            </a:p>
          </p:txBody>
        </p:sp>
        <p:sp>
          <p:nvSpPr>
            <p:cNvPr id="30" name="Oval Callout 29"/>
            <p:cNvSpPr/>
            <p:nvPr/>
          </p:nvSpPr>
          <p:spPr>
            <a:xfrm>
              <a:off x="3297964" y="2085015"/>
              <a:ext cx="1999716" cy="574261"/>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31" dirty="0">
                  <a:solidFill>
                    <a:schemeClr val="tx1"/>
                  </a:solidFill>
                </a:rPr>
                <a:t>Obama is fantastic</a:t>
              </a:r>
              <a:endParaRPr lang="en-US" sz="831" dirty="0">
                <a:solidFill>
                  <a:schemeClr val="tx1"/>
                </a:solidFill>
              </a:endParaRPr>
            </a:p>
          </p:txBody>
        </p:sp>
        <p:sp>
          <p:nvSpPr>
            <p:cNvPr id="31" name="Oval Callout 30"/>
            <p:cNvSpPr/>
            <p:nvPr/>
          </p:nvSpPr>
          <p:spPr>
            <a:xfrm>
              <a:off x="5682244" y="1295406"/>
              <a:ext cx="2691925" cy="646043"/>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31" dirty="0">
                  <a:solidFill>
                    <a:schemeClr val="tx1"/>
                  </a:solidFill>
                </a:rPr>
                <a:t>I hate Obama, the worst president ever</a:t>
              </a:r>
              <a:endParaRPr lang="en-US" sz="831" dirty="0">
                <a:solidFill>
                  <a:schemeClr val="tx1"/>
                </a:solidFill>
              </a:endParaRPr>
            </a:p>
          </p:txBody>
        </p:sp>
        <p:sp>
          <p:nvSpPr>
            <p:cNvPr id="32" name="Oval Callout 31"/>
            <p:cNvSpPr/>
            <p:nvPr/>
          </p:nvSpPr>
          <p:spPr>
            <a:xfrm>
              <a:off x="6989751" y="5171667"/>
              <a:ext cx="2230452" cy="646043"/>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31" dirty="0">
                  <a:solidFill>
                    <a:schemeClr val="tx1"/>
                  </a:solidFill>
                </a:rPr>
                <a:t>He cannot be the next president!</a:t>
              </a:r>
              <a:endParaRPr lang="en-US" sz="831" dirty="0">
                <a:solidFill>
                  <a:schemeClr val="tx1"/>
                </a:solidFill>
              </a:endParaRPr>
            </a:p>
          </p:txBody>
        </p:sp>
        <p:sp>
          <p:nvSpPr>
            <p:cNvPr id="33" name="Oval Callout 32"/>
            <p:cNvSpPr/>
            <p:nvPr/>
          </p:nvSpPr>
          <p:spPr>
            <a:xfrm>
              <a:off x="5989893" y="3951363"/>
              <a:ext cx="1692067" cy="646043"/>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31" dirty="0">
                  <a:solidFill>
                    <a:schemeClr val="tx1"/>
                  </a:solidFill>
                </a:rPr>
                <a:t>No Obama in 2012!</a:t>
              </a:r>
              <a:endParaRPr lang="en-US" sz="831" dirty="0">
                <a:solidFill>
                  <a:schemeClr val="tx1"/>
                </a:solidFill>
              </a:endParaRPr>
            </a:p>
          </p:txBody>
        </p:sp>
        <p:sp>
          <p:nvSpPr>
            <p:cNvPr id="34" name="Oval 33"/>
            <p:cNvSpPr/>
            <p:nvPr/>
          </p:nvSpPr>
          <p:spPr>
            <a:xfrm>
              <a:off x="3297965" y="5961270"/>
              <a:ext cx="230736" cy="215348"/>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35" name="Rectangle 34"/>
            <p:cNvSpPr/>
            <p:nvPr/>
          </p:nvSpPr>
          <p:spPr>
            <a:xfrm>
              <a:off x="3682528"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831" dirty="0">
                  <a:solidFill>
                    <a:srgbClr val="000000"/>
                  </a:solidFill>
                </a:rPr>
                <a:t>Positive</a:t>
              </a:r>
              <a:endParaRPr lang="en-US" sz="831" dirty="0">
                <a:solidFill>
                  <a:srgbClr val="000000"/>
                </a:solidFill>
              </a:endParaRPr>
            </a:p>
          </p:txBody>
        </p:sp>
        <p:sp>
          <p:nvSpPr>
            <p:cNvPr id="36" name="Oval 35"/>
            <p:cNvSpPr/>
            <p:nvPr/>
          </p:nvSpPr>
          <p:spPr>
            <a:xfrm>
              <a:off x="4836207" y="5961270"/>
              <a:ext cx="230736" cy="21534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3"/>
            </a:p>
          </p:txBody>
        </p:sp>
        <p:sp>
          <p:nvSpPr>
            <p:cNvPr id="37" name="Rectangle 36"/>
            <p:cNvSpPr/>
            <p:nvPr/>
          </p:nvSpPr>
          <p:spPr>
            <a:xfrm>
              <a:off x="5220772" y="5889493"/>
              <a:ext cx="1538243" cy="35891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831" dirty="0">
                  <a:solidFill>
                    <a:srgbClr val="000000"/>
                  </a:solidFill>
                </a:rPr>
                <a:t>Negative</a:t>
              </a:r>
              <a:endParaRPr lang="en-US" sz="831" dirty="0">
                <a:solidFill>
                  <a:srgbClr val="000000"/>
                </a:solidFill>
              </a:endParaRPr>
            </a:p>
          </p:txBody>
        </p:sp>
      </p:grpSp>
      <p:pic>
        <p:nvPicPr>
          <p:cNvPr id="38" name="Picture 37"/>
          <p:cNvPicPr>
            <a:picLocks noChangeAspect="1"/>
          </p:cNvPicPr>
          <p:nvPr/>
        </p:nvPicPr>
        <p:blipFill>
          <a:blip r:embed="rId9"/>
          <a:stretch>
            <a:fillRect/>
          </a:stretch>
        </p:blipFill>
        <p:spPr>
          <a:xfrm>
            <a:off x="6644237" y="3393526"/>
            <a:ext cx="1006745" cy="776443"/>
          </a:xfrm>
          <a:prstGeom prst="rect">
            <a:avLst/>
          </a:prstGeom>
        </p:spPr>
      </p:pic>
      <p:pic>
        <p:nvPicPr>
          <p:cNvPr id="39" name="Picture 38"/>
          <p:cNvPicPr>
            <a:picLocks noChangeAspect="1"/>
          </p:cNvPicPr>
          <p:nvPr/>
        </p:nvPicPr>
        <p:blipFill>
          <a:blip r:embed="rId9"/>
          <a:stretch>
            <a:fillRect/>
          </a:stretch>
        </p:blipFill>
        <p:spPr>
          <a:xfrm>
            <a:off x="6660148" y="1544821"/>
            <a:ext cx="1006745" cy="776443"/>
          </a:xfrm>
          <a:prstGeom prst="rect">
            <a:avLst/>
          </a:prstGeom>
        </p:spPr>
      </p:pic>
      <p:pic>
        <p:nvPicPr>
          <p:cNvPr id="40" name="Picture 39"/>
          <p:cNvPicPr>
            <a:picLocks noChangeAspect="1"/>
          </p:cNvPicPr>
          <p:nvPr/>
        </p:nvPicPr>
        <p:blipFill>
          <a:blip r:embed="rId9"/>
          <a:stretch>
            <a:fillRect/>
          </a:stretch>
        </p:blipFill>
        <p:spPr>
          <a:xfrm>
            <a:off x="1866205" y="3618663"/>
            <a:ext cx="1006745" cy="776443"/>
          </a:xfrm>
          <a:prstGeom prst="rect">
            <a:avLst/>
          </a:prstGeom>
        </p:spPr>
      </p:pic>
      <p:pic>
        <p:nvPicPr>
          <p:cNvPr id="41" name="Picture 40"/>
          <p:cNvPicPr>
            <a:picLocks noChangeAspect="1"/>
          </p:cNvPicPr>
          <p:nvPr/>
        </p:nvPicPr>
        <p:blipFill>
          <a:blip r:embed="rId9"/>
          <a:stretch>
            <a:fillRect/>
          </a:stretch>
        </p:blipFill>
        <p:spPr>
          <a:xfrm>
            <a:off x="1345171" y="1950734"/>
            <a:ext cx="1006745" cy="776443"/>
          </a:xfrm>
          <a:prstGeom prst="rect">
            <a:avLst/>
          </a:prstGeom>
        </p:spPr>
      </p:pic>
      <p:sp>
        <p:nvSpPr>
          <p:cNvPr id="42" name="Rectangle 41"/>
          <p:cNvSpPr/>
          <p:nvPr/>
        </p:nvSpPr>
        <p:spPr>
          <a:xfrm>
            <a:off x="1828801" y="4430438"/>
            <a:ext cx="6363394" cy="475670"/>
          </a:xfrm>
          <a:prstGeom prst="rect">
            <a:avLst/>
          </a:prstGeom>
          <a:noFill/>
          <a:ln w="19050">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rgbClr val="FF0000"/>
                </a:solidFill>
              </a:rPr>
              <a:t>Networked Classification Model:</a:t>
            </a:r>
            <a:r>
              <a:rPr lang="en-US" b="1" dirty="0" smtClean="0">
                <a:solidFill>
                  <a:srgbClr val="0000CC"/>
                </a:solidFill>
              </a:rPr>
              <a:t> Learning for sentiment analysis by considering the network information</a:t>
            </a:r>
            <a:endParaRPr lang="en-US" b="1" dirty="0">
              <a:solidFill>
                <a:srgbClr val="0000CC"/>
              </a:solidFill>
            </a:endParaRPr>
          </a:p>
        </p:txBody>
      </p:sp>
      <p:sp>
        <p:nvSpPr>
          <p:cNvPr id="43" name="矩形 45"/>
          <p:cNvSpPr/>
          <p:nvPr/>
        </p:nvSpPr>
        <p:spPr>
          <a:xfrm>
            <a:off x="1246395" y="5633821"/>
            <a:ext cx="6541477" cy="4529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FF0000"/>
                </a:solidFill>
              </a:rPr>
              <a:t>Another challenge: </a:t>
            </a:r>
            <a:r>
              <a:rPr kumimoji="1" lang="en-US" altLang="zh-CN" sz="2215" dirty="0">
                <a:solidFill>
                  <a:schemeClr val="tx1"/>
                </a:solidFill>
              </a:rPr>
              <a:t>labeled data is very limited…</a:t>
            </a:r>
            <a:endParaRPr kumimoji="1" lang="zh-CN" altLang="en-US" sz="2215" dirty="0">
              <a:solidFill>
                <a:srgbClr val="C00000"/>
              </a:solidFill>
            </a:endParaRPr>
          </a:p>
        </p:txBody>
      </p:sp>
    </p:spTree>
    <p:extLst>
      <p:ext uri="{BB962C8B-B14F-4D97-AF65-F5344CB8AC3E}">
        <p14:creationId xmlns:p14="http://schemas.microsoft.com/office/powerpoint/2010/main" val="909386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par>
                                <p:cTn id="14" presetID="22" presetClass="entr" presetSubtype="8"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blinds(horizontal)">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3587262" y="1442800"/>
            <a:ext cx="4519539" cy="3181954"/>
          </a:xfrm>
          <a:prstGeom prst="rect">
            <a:avLst/>
          </a:prstGeom>
        </p:spPr>
      </p:pic>
      <p:sp>
        <p:nvSpPr>
          <p:cNvPr id="11" name="矩形 2"/>
          <p:cNvSpPr>
            <a:spLocks noChangeArrowheads="1"/>
          </p:cNvSpPr>
          <p:nvPr/>
        </p:nvSpPr>
        <p:spPr bwMode="auto">
          <a:xfrm>
            <a:off x="0" y="6101862"/>
            <a:ext cx="9144000" cy="492369"/>
          </a:xfrm>
          <a:prstGeom prst="rect">
            <a:avLst/>
          </a:prstGeom>
          <a:solidFill>
            <a:schemeClr val="bg1"/>
          </a:solidFill>
          <a:ln w="9525">
            <a:noFill/>
            <a:miter lim="800000"/>
            <a:headEnd/>
            <a:tailEnd/>
          </a:ln>
        </p:spPr>
        <p:txBody>
          <a:bodyPr wrap="square" lIns="166154" rIns="166154">
            <a:noAutofit/>
          </a:bodyPr>
          <a:lstStyle/>
          <a:p>
            <a:r>
              <a:rPr lang="en-US" altLang="zh-CN" sz="1292" dirty="0"/>
              <a:t>[1] </a:t>
            </a:r>
            <a:r>
              <a:rPr lang="en-US" sz="1292" dirty="0" err="1"/>
              <a:t>Chenhao</a:t>
            </a:r>
            <a:r>
              <a:rPr lang="en-US" sz="1292" dirty="0"/>
              <a:t> </a:t>
            </a:r>
            <a:r>
              <a:rPr lang="en-US" sz="1292" dirty="0"/>
              <a:t>Tan, </a:t>
            </a:r>
            <a:r>
              <a:rPr lang="en-US" sz="1292" dirty="0"/>
              <a:t>Lillian </a:t>
            </a:r>
            <a:r>
              <a:rPr lang="en-US" sz="1292" dirty="0"/>
              <a:t>Lee, Jie Tang, Long Jiang, Ming Zhou, and Ping Li. User-level sentiment analysis incorporating social networks. In </a:t>
            </a:r>
            <a:r>
              <a:rPr lang="en-US" sz="1292" b="1" dirty="0"/>
              <a:t>KDD’11</a:t>
            </a:r>
            <a:r>
              <a:rPr lang="en-US" sz="1292" dirty="0"/>
              <a:t>,  pages 1397–1405, 2011.</a:t>
            </a:r>
          </a:p>
        </p:txBody>
      </p:sp>
      <p:sp>
        <p:nvSpPr>
          <p:cNvPr id="2" name="Title 1"/>
          <p:cNvSpPr>
            <a:spLocks noGrp="1"/>
          </p:cNvSpPr>
          <p:nvPr>
            <p:ph type="title"/>
          </p:nvPr>
        </p:nvSpPr>
        <p:spPr/>
        <p:txBody>
          <a:bodyPr/>
          <a:lstStyle/>
          <a:p>
            <a:r>
              <a:rPr lang="en-US" dirty="0" smtClean="0"/>
              <a:t>Semi-supervised Factor Graph Model</a:t>
            </a:r>
            <a:endParaRPr lang="en-US" dirty="0"/>
          </a:p>
        </p:txBody>
      </p:sp>
      <p:sp>
        <p:nvSpPr>
          <p:cNvPr id="9" name="Rectangle 8"/>
          <p:cNvSpPr/>
          <p:nvPr/>
        </p:nvSpPr>
        <p:spPr>
          <a:xfrm>
            <a:off x="1850159" y="3193994"/>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Tweets by user </a:t>
            </a:r>
            <a:r>
              <a:rPr lang="en-US" i="1" dirty="0" smtClean="0">
                <a:solidFill>
                  <a:schemeClr val="tx1"/>
                </a:solidFill>
              </a:rPr>
              <a:t>v</a:t>
            </a:r>
            <a:r>
              <a:rPr lang="en-US" baseline="-25000" dirty="0" smtClean="0">
                <a:solidFill>
                  <a:schemeClr val="tx1"/>
                </a:solidFill>
              </a:rPr>
              <a:t>3</a:t>
            </a:r>
            <a:endParaRPr lang="en-US" baseline="-25000" dirty="0">
              <a:solidFill>
                <a:schemeClr val="tx1"/>
              </a:solidFill>
            </a:endParaRPr>
          </a:p>
        </p:txBody>
      </p:sp>
      <p:cxnSp>
        <p:nvCxnSpPr>
          <p:cNvPr id="19" name="Straight Arrow Connector 18"/>
          <p:cNvCxnSpPr>
            <a:stCxn id="9" idx="3"/>
          </p:cNvCxnSpPr>
          <p:nvPr/>
        </p:nvCxnSpPr>
        <p:spPr>
          <a:xfrm>
            <a:off x="3434263" y="3463628"/>
            <a:ext cx="575030" cy="4842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89749" y="1318846"/>
            <a:ext cx="3478867" cy="15569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46" b="1" dirty="0">
                <a:solidFill>
                  <a:srgbClr val="FF0000"/>
                </a:solidFill>
              </a:rPr>
              <a:t>Semi-FGM</a:t>
            </a:r>
            <a:r>
              <a:rPr lang="en-US" sz="1846" dirty="0">
                <a:solidFill>
                  <a:srgbClr val="FF0000"/>
                </a:solidFill>
              </a:rPr>
              <a:t>:</a:t>
            </a:r>
            <a:r>
              <a:rPr lang="en-US" sz="1846" dirty="0">
                <a:solidFill>
                  <a:srgbClr val="0000CC"/>
                </a:solidFill>
              </a:rPr>
              <a:t> learning to classify sentiments by considering both content and network structure in a semi-supervised fashion.</a:t>
            </a:r>
            <a:endParaRPr lang="en-US" sz="1846" dirty="0">
              <a:solidFill>
                <a:srgbClr val="0000CC"/>
              </a:solidFill>
            </a:endParaRPr>
          </a:p>
        </p:txBody>
      </p:sp>
      <p:cxnSp>
        <p:nvCxnSpPr>
          <p:cNvPr id="26" name="Straight Arrow Connector 25"/>
          <p:cNvCxnSpPr>
            <a:stCxn id="29" idx="2"/>
          </p:cNvCxnSpPr>
          <p:nvPr/>
        </p:nvCxnSpPr>
        <p:spPr>
          <a:xfrm flipH="1">
            <a:off x="6400800" y="2629761"/>
            <a:ext cx="1281532" cy="41619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90280" y="2090492"/>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Social link</a:t>
            </a:r>
            <a:endParaRPr lang="en-US" dirty="0">
              <a:solidFill>
                <a:schemeClr val="tx1"/>
              </a:solidFill>
            </a:endParaRPr>
          </a:p>
        </p:txBody>
      </p:sp>
      <p:sp>
        <p:nvSpPr>
          <p:cNvPr id="13" name="Rectangle 12"/>
          <p:cNvSpPr/>
          <p:nvPr/>
        </p:nvSpPr>
        <p:spPr>
          <a:xfrm>
            <a:off x="5005754" y="4225028"/>
            <a:ext cx="1535723" cy="527622"/>
          </a:xfrm>
          <a:prstGeom prst="rect">
            <a:avLst/>
          </a:prstGeom>
          <a:solidFill>
            <a:srgbClr val="1BF3FB">
              <a:alpha val="34902"/>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User-specific attributes</a:t>
            </a:r>
            <a:endParaRPr lang="en-US" sz="1477" dirty="0">
              <a:solidFill>
                <a:schemeClr val="tx1"/>
              </a:solidFill>
            </a:endParaRPr>
          </a:p>
        </p:txBody>
      </p:sp>
      <p:pic>
        <p:nvPicPr>
          <p:cNvPr id="4" name="Picture 3"/>
          <p:cNvPicPr>
            <a:picLocks noChangeAspect="1"/>
          </p:cNvPicPr>
          <p:nvPr/>
        </p:nvPicPr>
        <p:blipFill>
          <a:blip r:embed="rId5"/>
          <a:stretch>
            <a:fillRect/>
          </a:stretch>
        </p:blipFill>
        <p:spPr>
          <a:xfrm>
            <a:off x="1899138" y="4805548"/>
            <a:ext cx="6213231" cy="1113692"/>
          </a:xfrm>
          <a:prstGeom prst="rect">
            <a:avLst/>
          </a:prstGeom>
        </p:spPr>
      </p:pic>
      <p:sp>
        <p:nvSpPr>
          <p:cNvPr id="14" name="Rectangle 13"/>
          <p:cNvSpPr/>
          <p:nvPr/>
        </p:nvSpPr>
        <p:spPr>
          <a:xfrm>
            <a:off x="389747" y="4343400"/>
            <a:ext cx="2634806" cy="751418"/>
          </a:xfrm>
          <a:prstGeom prst="rect">
            <a:avLst/>
          </a:prstGeom>
          <a:solidFill>
            <a:schemeClr val="bg1"/>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indicate our </a:t>
            </a:r>
            <a:r>
              <a:rPr lang="en-US" sz="1477" dirty="0">
                <a:solidFill>
                  <a:schemeClr val="tx1"/>
                </a:solidFill>
              </a:rPr>
              <a:t>confidence level in </a:t>
            </a:r>
            <a:r>
              <a:rPr lang="en-US" sz="1477">
                <a:solidFill>
                  <a:schemeClr val="tx1"/>
                </a:solidFill>
              </a:rPr>
              <a:t>labeled/unlabeled users</a:t>
            </a:r>
            <a:endParaRPr lang="en-US" sz="1477" baseline="-25000" dirty="0">
              <a:solidFill>
                <a:schemeClr val="tx1"/>
              </a:solidFill>
            </a:endParaRPr>
          </a:p>
        </p:txBody>
      </p:sp>
      <p:cxnSp>
        <p:nvCxnSpPr>
          <p:cNvPr id="15" name="Straight Arrow Connector 14"/>
          <p:cNvCxnSpPr>
            <a:stCxn id="14" idx="3"/>
          </p:cNvCxnSpPr>
          <p:nvPr/>
        </p:nvCxnSpPr>
        <p:spPr>
          <a:xfrm>
            <a:off x="3024554" y="4719109"/>
            <a:ext cx="984739" cy="1752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021000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1902855" y="4947700"/>
            <a:ext cx="5779477" cy="961292"/>
          </a:xfrm>
          <a:prstGeom prst="rect">
            <a:avLst/>
          </a:prstGeom>
        </p:spPr>
      </p:pic>
      <p:pic>
        <p:nvPicPr>
          <p:cNvPr id="8" name="Picture 7"/>
          <p:cNvPicPr>
            <a:picLocks noChangeAspect="1"/>
          </p:cNvPicPr>
          <p:nvPr/>
        </p:nvPicPr>
        <p:blipFill>
          <a:blip r:embed="rId5"/>
          <a:stretch>
            <a:fillRect/>
          </a:stretch>
        </p:blipFill>
        <p:spPr>
          <a:xfrm>
            <a:off x="3587262" y="1442800"/>
            <a:ext cx="4519539" cy="3181954"/>
          </a:xfrm>
          <a:prstGeom prst="rect">
            <a:avLst/>
          </a:prstGeom>
        </p:spPr>
      </p:pic>
      <p:sp>
        <p:nvSpPr>
          <p:cNvPr id="11" name="矩形 2"/>
          <p:cNvSpPr>
            <a:spLocks noChangeArrowheads="1"/>
          </p:cNvSpPr>
          <p:nvPr/>
        </p:nvSpPr>
        <p:spPr bwMode="auto">
          <a:xfrm>
            <a:off x="0" y="6101862"/>
            <a:ext cx="9144000" cy="492369"/>
          </a:xfrm>
          <a:prstGeom prst="rect">
            <a:avLst/>
          </a:prstGeom>
          <a:solidFill>
            <a:schemeClr val="bg1"/>
          </a:solidFill>
          <a:ln w="9525">
            <a:noFill/>
            <a:miter lim="800000"/>
            <a:headEnd/>
            <a:tailEnd/>
          </a:ln>
        </p:spPr>
        <p:txBody>
          <a:bodyPr wrap="square" lIns="166154" rIns="166154">
            <a:noAutofit/>
          </a:bodyPr>
          <a:lstStyle/>
          <a:p>
            <a:r>
              <a:rPr lang="en-US" altLang="zh-CN" sz="1292" dirty="0"/>
              <a:t>[1] </a:t>
            </a:r>
            <a:r>
              <a:rPr lang="en-US" sz="1292" dirty="0" err="1"/>
              <a:t>Chenhao</a:t>
            </a:r>
            <a:r>
              <a:rPr lang="en-US" sz="1292" dirty="0"/>
              <a:t> </a:t>
            </a:r>
            <a:r>
              <a:rPr lang="en-US" sz="1292" dirty="0"/>
              <a:t>Tan, </a:t>
            </a:r>
            <a:r>
              <a:rPr lang="en-US" sz="1292" dirty="0"/>
              <a:t>Lillian </a:t>
            </a:r>
            <a:r>
              <a:rPr lang="en-US" sz="1292" dirty="0"/>
              <a:t>Lee, Jie Tang, Long Jiang, Ming Zhou, and Ping Li. User-level sentiment analysis incorporating social networks. In </a:t>
            </a:r>
            <a:r>
              <a:rPr lang="en-US" sz="1292" b="1" dirty="0"/>
              <a:t>KDD’11</a:t>
            </a:r>
            <a:r>
              <a:rPr lang="en-US" sz="1292" dirty="0"/>
              <a:t>,  pages 1397–1405, 2011.</a:t>
            </a:r>
          </a:p>
        </p:txBody>
      </p:sp>
      <p:sp>
        <p:nvSpPr>
          <p:cNvPr id="2" name="Title 1"/>
          <p:cNvSpPr>
            <a:spLocks noGrp="1"/>
          </p:cNvSpPr>
          <p:nvPr>
            <p:ph type="title"/>
          </p:nvPr>
        </p:nvSpPr>
        <p:spPr/>
        <p:txBody>
          <a:bodyPr/>
          <a:lstStyle/>
          <a:p>
            <a:r>
              <a:rPr lang="en-US" dirty="0" smtClean="0"/>
              <a:t>Semi-supervised Factor Graph Model</a:t>
            </a:r>
            <a:endParaRPr lang="en-US" dirty="0"/>
          </a:p>
        </p:txBody>
      </p:sp>
      <p:sp>
        <p:nvSpPr>
          <p:cNvPr id="9" name="Rectangle 8"/>
          <p:cNvSpPr/>
          <p:nvPr/>
        </p:nvSpPr>
        <p:spPr>
          <a:xfrm>
            <a:off x="1850159" y="3193994"/>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Tweets by user </a:t>
            </a:r>
            <a:r>
              <a:rPr lang="en-US" i="1" dirty="0" smtClean="0">
                <a:solidFill>
                  <a:schemeClr val="tx1"/>
                </a:solidFill>
              </a:rPr>
              <a:t>v</a:t>
            </a:r>
            <a:r>
              <a:rPr lang="en-US" baseline="-25000" dirty="0" smtClean="0">
                <a:solidFill>
                  <a:schemeClr val="tx1"/>
                </a:solidFill>
              </a:rPr>
              <a:t>3</a:t>
            </a:r>
            <a:endParaRPr lang="en-US" baseline="-25000" dirty="0">
              <a:solidFill>
                <a:schemeClr val="tx1"/>
              </a:solidFill>
            </a:endParaRPr>
          </a:p>
        </p:txBody>
      </p:sp>
      <p:cxnSp>
        <p:nvCxnSpPr>
          <p:cNvPr id="19" name="Straight Arrow Connector 18"/>
          <p:cNvCxnSpPr>
            <a:stCxn id="9" idx="3"/>
          </p:cNvCxnSpPr>
          <p:nvPr/>
        </p:nvCxnSpPr>
        <p:spPr>
          <a:xfrm>
            <a:off x="3434263" y="3463628"/>
            <a:ext cx="575030" cy="4842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89749" y="1318846"/>
            <a:ext cx="3478867" cy="155697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46" b="1" dirty="0">
                <a:solidFill>
                  <a:srgbClr val="FF0000"/>
                </a:solidFill>
              </a:rPr>
              <a:t>Semi-FGM</a:t>
            </a:r>
            <a:r>
              <a:rPr lang="en-US" sz="1846" dirty="0">
                <a:solidFill>
                  <a:srgbClr val="FF0000"/>
                </a:solidFill>
              </a:rPr>
              <a:t>:</a:t>
            </a:r>
            <a:r>
              <a:rPr lang="en-US" sz="1846" dirty="0">
                <a:solidFill>
                  <a:srgbClr val="0000CC"/>
                </a:solidFill>
              </a:rPr>
              <a:t> learning to classify sentiments by considering both content and network structure in a semi-supervised fashion.</a:t>
            </a:r>
            <a:endParaRPr lang="en-US" sz="1846" dirty="0">
              <a:solidFill>
                <a:srgbClr val="0000CC"/>
              </a:solidFill>
            </a:endParaRPr>
          </a:p>
        </p:txBody>
      </p:sp>
      <p:cxnSp>
        <p:nvCxnSpPr>
          <p:cNvPr id="26" name="Straight Arrow Connector 25"/>
          <p:cNvCxnSpPr>
            <a:stCxn id="29" idx="2"/>
          </p:cNvCxnSpPr>
          <p:nvPr/>
        </p:nvCxnSpPr>
        <p:spPr>
          <a:xfrm flipH="1">
            <a:off x="6400800" y="2629761"/>
            <a:ext cx="1281532" cy="41619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90280" y="2090492"/>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Social link</a:t>
            </a:r>
            <a:endParaRPr lang="en-US" dirty="0">
              <a:solidFill>
                <a:schemeClr val="tx1"/>
              </a:solidFill>
            </a:endParaRPr>
          </a:p>
        </p:txBody>
      </p:sp>
      <p:sp>
        <p:nvSpPr>
          <p:cNvPr id="14" name="Rectangle 13"/>
          <p:cNvSpPr/>
          <p:nvPr/>
        </p:nvSpPr>
        <p:spPr>
          <a:xfrm>
            <a:off x="389747" y="4343400"/>
            <a:ext cx="2634806" cy="751418"/>
          </a:xfrm>
          <a:prstGeom prst="rect">
            <a:avLst/>
          </a:prstGeom>
          <a:solidFill>
            <a:schemeClr val="bg1"/>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indicate our </a:t>
            </a:r>
            <a:r>
              <a:rPr lang="en-US" sz="1477" dirty="0">
                <a:solidFill>
                  <a:schemeClr val="tx1"/>
                </a:solidFill>
              </a:rPr>
              <a:t>confidence level in network-based influence</a:t>
            </a:r>
            <a:endParaRPr lang="en-US" sz="1477" baseline="-25000" dirty="0">
              <a:solidFill>
                <a:schemeClr val="tx1"/>
              </a:solidFill>
            </a:endParaRPr>
          </a:p>
        </p:txBody>
      </p:sp>
      <p:cxnSp>
        <p:nvCxnSpPr>
          <p:cNvPr id="15" name="Straight Arrow Connector 14"/>
          <p:cNvCxnSpPr>
            <a:stCxn id="14" idx="3"/>
          </p:cNvCxnSpPr>
          <p:nvPr/>
        </p:nvCxnSpPr>
        <p:spPr>
          <a:xfrm>
            <a:off x="3024553" y="4719109"/>
            <a:ext cx="1336432" cy="3757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005754" y="4225028"/>
            <a:ext cx="1606062" cy="527622"/>
          </a:xfrm>
          <a:prstGeom prst="rect">
            <a:avLst/>
          </a:prstGeom>
          <a:solidFill>
            <a:schemeClr val="accent6">
              <a:lumMod val="60000"/>
              <a:lumOff val="40000"/>
              <a:alpha val="34902"/>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User-user factor</a:t>
            </a:r>
            <a:endParaRPr lang="en-US" sz="1477" dirty="0">
              <a:solidFill>
                <a:schemeClr val="tx1"/>
              </a:solidFill>
            </a:endParaRPr>
          </a:p>
        </p:txBody>
      </p:sp>
    </p:spTree>
    <p:custDataLst>
      <p:tags r:id="rId1"/>
    </p:custDataLst>
    <p:extLst>
      <p:ext uri="{BB962C8B-B14F-4D97-AF65-F5344CB8AC3E}">
        <p14:creationId xmlns:p14="http://schemas.microsoft.com/office/powerpoint/2010/main" val="29953097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Semi-supervised Factor Graph Model</a:t>
            </a:r>
          </a:p>
        </p:txBody>
      </p:sp>
      <p:sp>
        <p:nvSpPr>
          <p:cNvPr id="7" name="Rectangle 6"/>
          <p:cNvSpPr/>
          <p:nvPr/>
        </p:nvSpPr>
        <p:spPr>
          <a:xfrm>
            <a:off x="3511564" y="2184389"/>
            <a:ext cx="446292" cy="44452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62" dirty="0">
                <a:solidFill>
                  <a:schemeClr val="tx1"/>
                </a:solidFill>
              </a:rPr>
              <a:t>+</a:t>
            </a:r>
            <a:endParaRPr lang="en-US" sz="4062" baseline="-25000" dirty="0">
              <a:solidFill>
                <a:schemeClr val="tx1"/>
              </a:solidFill>
            </a:endParaRPr>
          </a:p>
        </p:txBody>
      </p:sp>
      <p:cxnSp>
        <p:nvCxnSpPr>
          <p:cNvPr id="9" name="Straight Connector 8"/>
          <p:cNvCxnSpPr/>
          <p:nvPr/>
        </p:nvCxnSpPr>
        <p:spPr>
          <a:xfrm flipV="1">
            <a:off x="633046" y="3695738"/>
            <a:ext cx="7737231" cy="491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5400000">
            <a:off x="4355755" y="3290420"/>
            <a:ext cx="317094" cy="959457"/>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422030" y="1393548"/>
            <a:ext cx="3008872" cy="2118378"/>
          </a:xfrm>
          <a:prstGeom prst="rect">
            <a:avLst/>
          </a:prstGeom>
        </p:spPr>
      </p:pic>
      <p:pic>
        <p:nvPicPr>
          <p:cNvPr id="12" name="Picture 11"/>
          <p:cNvPicPr>
            <a:picLocks noChangeAspect="1"/>
          </p:cNvPicPr>
          <p:nvPr/>
        </p:nvPicPr>
        <p:blipFill>
          <a:blip r:embed="rId4"/>
          <a:stretch>
            <a:fillRect/>
          </a:stretch>
        </p:blipFill>
        <p:spPr>
          <a:xfrm>
            <a:off x="4166662" y="1600200"/>
            <a:ext cx="4836662" cy="866948"/>
          </a:xfrm>
          <a:prstGeom prst="rect">
            <a:avLst/>
          </a:prstGeom>
        </p:spPr>
      </p:pic>
      <p:pic>
        <p:nvPicPr>
          <p:cNvPr id="13" name="Picture 12"/>
          <p:cNvPicPr>
            <a:picLocks noChangeAspect="1"/>
          </p:cNvPicPr>
          <p:nvPr/>
        </p:nvPicPr>
        <p:blipFill>
          <a:blip r:embed="rId5"/>
          <a:stretch>
            <a:fillRect/>
          </a:stretch>
        </p:blipFill>
        <p:spPr>
          <a:xfrm>
            <a:off x="4034573" y="2516788"/>
            <a:ext cx="4638622" cy="771535"/>
          </a:xfrm>
          <a:prstGeom prst="rect">
            <a:avLst/>
          </a:prstGeom>
        </p:spPr>
      </p:pic>
      <p:pic>
        <p:nvPicPr>
          <p:cNvPr id="3" name="Picture 2"/>
          <p:cNvPicPr>
            <a:picLocks noChangeAspect="1"/>
          </p:cNvPicPr>
          <p:nvPr/>
        </p:nvPicPr>
        <p:blipFill>
          <a:blip r:embed="rId6"/>
          <a:stretch>
            <a:fillRect/>
          </a:stretch>
        </p:blipFill>
        <p:spPr>
          <a:xfrm>
            <a:off x="1026687" y="4110123"/>
            <a:ext cx="6975231" cy="2065393"/>
          </a:xfrm>
          <a:prstGeom prst="rect">
            <a:avLst/>
          </a:prstGeom>
        </p:spPr>
      </p:pic>
      <p:sp>
        <p:nvSpPr>
          <p:cNvPr id="15" name="Rectangle 14"/>
          <p:cNvSpPr/>
          <p:nvPr/>
        </p:nvSpPr>
        <p:spPr>
          <a:xfrm>
            <a:off x="4144010" y="1799519"/>
            <a:ext cx="1131375" cy="436686"/>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sp>
        <p:nvSpPr>
          <p:cNvPr id="16" name="Rectangle 15"/>
          <p:cNvSpPr/>
          <p:nvPr/>
        </p:nvSpPr>
        <p:spPr>
          <a:xfrm>
            <a:off x="5419045" y="4160320"/>
            <a:ext cx="1403785" cy="436686"/>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sp>
        <p:nvSpPr>
          <p:cNvPr id="17" name="Rectangle 16"/>
          <p:cNvSpPr/>
          <p:nvPr/>
        </p:nvSpPr>
        <p:spPr>
          <a:xfrm>
            <a:off x="4144010" y="2666467"/>
            <a:ext cx="1275035" cy="4366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sp>
        <p:nvSpPr>
          <p:cNvPr id="18" name="Rectangle 17"/>
          <p:cNvSpPr/>
          <p:nvPr/>
        </p:nvSpPr>
        <p:spPr>
          <a:xfrm>
            <a:off x="6146572" y="5013776"/>
            <a:ext cx="1590659" cy="4366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spTree>
    <p:extLst>
      <p:ext uri="{BB962C8B-B14F-4D97-AF65-F5344CB8AC3E}">
        <p14:creationId xmlns:p14="http://schemas.microsoft.com/office/powerpoint/2010/main" val="13615865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9"/>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10"/>
          <a:stretch>
            <a:fillRect/>
          </a:stretch>
        </p:blipFill>
        <p:spPr>
          <a:xfrm>
            <a:off x="1295400" y="6096000"/>
            <a:ext cx="1524000" cy="585788"/>
          </a:xfrm>
          <a:prstGeom prst="rect">
            <a:avLst/>
          </a:prstGeom>
          <a:ln w="25400">
            <a:solidFill>
              <a:srgbClr val="C00000"/>
            </a:solidFill>
          </a:ln>
        </p:spPr>
      </p:pic>
      <p:pic>
        <p:nvPicPr>
          <p:cNvPr id="65" name="Picture 64"/>
          <p:cNvPicPr>
            <a:picLocks noChangeAspect="1"/>
          </p:cNvPicPr>
          <p:nvPr/>
        </p:nvPicPr>
        <p:blipFill>
          <a:blip r:embed="rId11"/>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12"/>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3"/>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50292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524000"/>
            <a:ext cx="9144000" cy="1569660"/>
          </a:xfrm>
          <a:prstGeom prst="rect">
            <a:avLst/>
          </a:prstGeom>
          <a:noFill/>
        </p:spPr>
        <p:txBody>
          <a:bodyPr wrap="square" rtlCol="0">
            <a:spAutoFit/>
          </a:bodyPr>
          <a:lstStyle/>
          <a:p>
            <a:pPr algn="ctr"/>
            <a:r>
              <a:rPr lang="en-US" altLang="zh-CN" sz="3200" b="1" dirty="0" smtClean="0">
                <a:solidFill>
                  <a:srgbClr val="C00000"/>
                </a:solidFill>
              </a:rPr>
              <a:t>The</a:t>
            </a:r>
            <a:r>
              <a:rPr lang="zh-CN" altLang="en-US" sz="3200" b="1" dirty="0" smtClean="0">
                <a:solidFill>
                  <a:srgbClr val="C00000"/>
                </a:solidFill>
              </a:rPr>
              <a:t> </a:t>
            </a:r>
            <a:r>
              <a:rPr lang="en-US" altLang="zh-CN" sz="3200" b="1" dirty="0" smtClean="0">
                <a:solidFill>
                  <a:srgbClr val="C00000"/>
                </a:solidFill>
              </a:rPr>
              <a:t>20</a:t>
            </a:r>
            <a:r>
              <a:rPr lang="en-US" altLang="zh-CN" sz="3200" b="1" baseline="30000" dirty="0" smtClean="0">
                <a:solidFill>
                  <a:srgbClr val="C00000"/>
                </a:solidFill>
              </a:rPr>
              <a:t>th</a:t>
            </a:r>
            <a:r>
              <a:rPr lang="zh-CN" altLang="en-US" sz="3200" b="1" dirty="0" smtClean="0">
                <a:solidFill>
                  <a:srgbClr val="C00000"/>
                </a:solidFill>
              </a:rPr>
              <a:t> </a:t>
            </a:r>
            <a:r>
              <a:rPr lang="en-US" altLang="zh-CN" sz="3200" b="1" dirty="0" smtClean="0">
                <a:solidFill>
                  <a:srgbClr val="C00000"/>
                </a:solidFill>
              </a:rPr>
              <a:t>Century:</a:t>
            </a:r>
            <a:endParaRPr lang="zh-CN" altLang="en-US" sz="3200" b="1" dirty="0" smtClean="0">
              <a:solidFill>
                <a:srgbClr val="C00000"/>
              </a:solidFill>
            </a:endParaRPr>
          </a:p>
          <a:p>
            <a:pPr algn="ctr"/>
            <a:endParaRPr lang="zh-CN" altLang="en-US" sz="3200" dirty="0" smtClean="0"/>
          </a:p>
          <a:p>
            <a:pPr algn="ctr"/>
            <a:r>
              <a:rPr lang="en-US" altLang="zh-CN" sz="3200" b="1" dirty="0" smtClean="0">
                <a:solidFill>
                  <a:srgbClr val="C00000"/>
                </a:solidFill>
              </a:rPr>
              <a:t>Sociology</a:t>
            </a:r>
            <a:r>
              <a:rPr lang="zh-CN" altLang="en-US" sz="3200" b="1" dirty="0" smtClean="0">
                <a:solidFill>
                  <a:srgbClr val="C00000"/>
                </a:solidFill>
              </a:rPr>
              <a:t> </a:t>
            </a:r>
            <a:r>
              <a:rPr lang="en-US" altLang="zh-CN" sz="3200" b="1" dirty="0" smtClean="0">
                <a:solidFill>
                  <a:srgbClr val="C00000"/>
                </a:solidFill>
              </a:rPr>
              <a:t>&amp;</a:t>
            </a:r>
            <a:r>
              <a:rPr lang="zh-CN" altLang="en-US" sz="3200" b="1" dirty="0" smtClean="0">
                <a:solidFill>
                  <a:srgbClr val="C00000"/>
                </a:solidFill>
              </a:rPr>
              <a:t> </a:t>
            </a:r>
            <a:r>
              <a:rPr lang="en-US" altLang="zh-CN" sz="3200" b="1" dirty="0" smtClean="0">
                <a:solidFill>
                  <a:srgbClr val="C00000"/>
                </a:solidFill>
              </a:rPr>
              <a:t>Anthropology</a:t>
            </a:r>
            <a:endParaRPr lang="en-US" sz="3200" b="1" dirty="0">
              <a:solidFill>
                <a:srgbClr val="C00000"/>
              </a:solidFill>
            </a:endParaRPr>
          </a:p>
        </p:txBody>
      </p:sp>
    </p:spTree>
    <p:extLst>
      <p:ext uri="{BB962C8B-B14F-4D97-AF65-F5344CB8AC3E}">
        <p14:creationId xmlns:p14="http://schemas.microsoft.com/office/powerpoint/2010/main" val="43119089"/>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for Semi-FGM</a:t>
            </a:r>
            <a:endParaRPr lang="en-US" dirty="0"/>
          </a:p>
        </p:txBody>
      </p:sp>
      <p:sp>
        <p:nvSpPr>
          <p:cNvPr id="3" name="Content Placeholder 2"/>
          <p:cNvSpPr>
            <a:spLocks noGrp="1"/>
          </p:cNvSpPr>
          <p:nvPr>
            <p:ph idx="1"/>
          </p:nvPr>
        </p:nvSpPr>
        <p:spPr/>
        <p:txBody>
          <a:bodyPr/>
          <a:lstStyle/>
          <a:p>
            <a:r>
              <a:rPr lang="en-US" dirty="0" smtClean="0"/>
              <a:t>“</a:t>
            </a:r>
            <a:r>
              <a:rPr lang="en-US" dirty="0" err="1" smtClean="0"/>
              <a:t>NoLearning</a:t>
            </a:r>
            <a:r>
              <a:rPr lang="en-US" dirty="0" smtClean="0"/>
              <a:t>”: simply </a:t>
            </a:r>
            <a:r>
              <a:rPr lang="en-US" dirty="0"/>
              <a:t>use counts from the </a:t>
            </a:r>
            <a:r>
              <a:rPr lang="en-US" dirty="0" smtClean="0"/>
              <a:t>labeled subset </a:t>
            </a:r>
            <a:r>
              <a:rPr lang="en-US" dirty="0"/>
              <a:t>of the </a:t>
            </a:r>
            <a:r>
              <a:rPr lang="en-US" dirty="0" smtClean="0"/>
              <a:t>data</a:t>
            </a:r>
          </a:p>
          <a:p>
            <a:endParaRPr lang="en-US" sz="3323" dirty="0"/>
          </a:p>
          <a:p>
            <a:endParaRPr lang="en-US" sz="3323" dirty="0"/>
          </a:p>
          <a:p>
            <a:endParaRPr lang="en-US" sz="3323" dirty="0"/>
          </a:p>
          <a:p>
            <a:endParaRPr lang="en-US" sz="3323" dirty="0"/>
          </a:p>
          <a:p>
            <a:r>
              <a:rPr lang="en-US" dirty="0" err="1" smtClean="0"/>
              <a:t>SampleRank</a:t>
            </a:r>
            <a:r>
              <a:rPr lang="en-US" dirty="0" smtClean="0"/>
              <a:t> (“Learning”): </a:t>
            </a:r>
            <a:r>
              <a:rPr lang="en-US" dirty="0"/>
              <a:t>A sampling-based learning algorithm using Metropolis–Hastings</a:t>
            </a:r>
          </a:p>
        </p:txBody>
      </p:sp>
      <p:pic>
        <p:nvPicPr>
          <p:cNvPr id="4" name="Picture 3"/>
          <p:cNvPicPr>
            <a:picLocks noChangeAspect="1"/>
          </p:cNvPicPr>
          <p:nvPr/>
        </p:nvPicPr>
        <p:blipFill>
          <a:blip r:embed="rId2"/>
          <a:stretch>
            <a:fillRect/>
          </a:stretch>
        </p:blipFill>
        <p:spPr>
          <a:xfrm>
            <a:off x="838202" y="2584939"/>
            <a:ext cx="7467600" cy="832338"/>
          </a:xfrm>
          <a:prstGeom prst="rect">
            <a:avLst/>
          </a:prstGeom>
        </p:spPr>
      </p:pic>
      <p:sp>
        <p:nvSpPr>
          <p:cNvPr id="5" name="Rectangle 4"/>
          <p:cNvSpPr/>
          <p:nvPr/>
        </p:nvSpPr>
        <p:spPr>
          <a:xfrm>
            <a:off x="1617785" y="3511459"/>
            <a:ext cx="2634806" cy="751418"/>
          </a:xfrm>
          <a:prstGeom prst="rect">
            <a:avLst/>
          </a:prstGeom>
          <a:solidFill>
            <a:schemeClr val="bg1"/>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t</a:t>
            </a:r>
            <a:r>
              <a:rPr lang="en-US" sz="1477" dirty="0">
                <a:solidFill>
                  <a:schemeClr val="tx1"/>
                </a:solidFill>
              </a:rPr>
              <a:t>he subset </a:t>
            </a:r>
            <a:r>
              <a:rPr lang="en-US" sz="1477" dirty="0">
                <a:solidFill>
                  <a:schemeClr val="tx1"/>
                </a:solidFill>
              </a:rPr>
              <a:t>of edges </a:t>
            </a:r>
            <a:r>
              <a:rPr lang="en-US" sz="1477" dirty="0">
                <a:solidFill>
                  <a:schemeClr val="tx1"/>
                </a:solidFill>
              </a:rPr>
              <a:t>in our dataset </a:t>
            </a:r>
            <a:r>
              <a:rPr lang="en-US" sz="1477" dirty="0">
                <a:solidFill>
                  <a:schemeClr val="tx1"/>
                </a:solidFill>
              </a:rPr>
              <a:t>in which both endpoints are labeled</a:t>
            </a:r>
            <a:endParaRPr lang="en-US" sz="1477" baseline="-25000" dirty="0">
              <a:solidFill>
                <a:schemeClr val="tx1"/>
              </a:solidFill>
            </a:endParaRPr>
          </a:p>
        </p:txBody>
      </p:sp>
      <p:cxnSp>
        <p:nvCxnSpPr>
          <p:cNvPr id="6" name="Straight Arrow Connector 5"/>
          <p:cNvCxnSpPr>
            <a:stCxn id="5" idx="0"/>
            <a:endCxn id="8" idx="2"/>
          </p:cNvCxnSpPr>
          <p:nvPr/>
        </p:nvCxnSpPr>
        <p:spPr>
          <a:xfrm flipV="1">
            <a:off x="2935188" y="3006970"/>
            <a:ext cx="1488387" cy="50449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966375" y="2655277"/>
            <a:ext cx="914400" cy="351692"/>
          </a:xfrm>
          <a:prstGeom prst="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sp>
        <p:nvSpPr>
          <p:cNvPr id="12" name="Rectangle 11"/>
          <p:cNvSpPr/>
          <p:nvPr/>
        </p:nvSpPr>
        <p:spPr>
          <a:xfrm>
            <a:off x="5569994" y="3511459"/>
            <a:ext cx="2634806" cy="751418"/>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i</a:t>
            </a:r>
            <a:r>
              <a:rPr lang="en-US" sz="1477" dirty="0">
                <a:solidFill>
                  <a:schemeClr val="tx1"/>
                </a:solidFill>
              </a:rPr>
              <a:t>ndicator function</a:t>
            </a:r>
          </a:p>
        </p:txBody>
      </p:sp>
      <p:sp>
        <p:nvSpPr>
          <p:cNvPr id="13" name="Rectangle 12"/>
          <p:cNvSpPr/>
          <p:nvPr/>
        </p:nvSpPr>
        <p:spPr>
          <a:xfrm>
            <a:off x="4937999" y="2655277"/>
            <a:ext cx="2096910" cy="3516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baseline="-25000" dirty="0">
              <a:solidFill>
                <a:schemeClr val="tx1"/>
              </a:solidFill>
            </a:endParaRPr>
          </a:p>
        </p:txBody>
      </p:sp>
      <p:cxnSp>
        <p:nvCxnSpPr>
          <p:cNvPr id="14" name="Straight Arrow Connector 13"/>
          <p:cNvCxnSpPr>
            <a:stCxn id="12" idx="0"/>
            <a:endCxn id="13" idx="2"/>
          </p:cNvCxnSpPr>
          <p:nvPr/>
        </p:nvCxnSpPr>
        <p:spPr>
          <a:xfrm flipH="1" flipV="1">
            <a:off x="5986454" y="3006970"/>
            <a:ext cx="900943" cy="50449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098321"/>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SampleRank</a:t>
            </a:r>
            <a:r>
              <a:rPr lang="en-US" dirty="0" smtClean="0"/>
              <a:t> (“Learning”)</a:t>
            </a:r>
            <a:endParaRPr lang="en-US" dirty="0"/>
          </a:p>
        </p:txBody>
      </p:sp>
      <p:pic>
        <p:nvPicPr>
          <p:cNvPr id="4" name="Picture 3"/>
          <p:cNvPicPr>
            <a:picLocks noChangeAspect="1"/>
          </p:cNvPicPr>
          <p:nvPr/>
        </p:nvPicPr>
        <p:blipFill>
          <a:blip r:embed="rId2"/>
          <a:stretch>
            <a:fillRect/>
          </a:stretch>
        </p:blipFill>
        <p:spPr>
          <a:xfrm>
            <a:off x="446010" y="1169377"/>
            <a:ext cx="7361560" cy="5398477"/>
          </a:xfrm>
          <a:prstGeom prst="rect">
            <a:avLst/>
          </a:prstGeom>
        </p:spPr>
      </p:pic>
      <p:cxnSp>
        <p:nvCxnSpPr>
          <p:cNvPr id="5" name="Straight Arrow Connector 4"/>
          <p:cNvCxnSpPr>
            <a:stCxn id="6" idx="1"/>
            <a:endCxn id="7" idx="3"/>
          </p:cNvCxnSpPr>
          <p:nvPr/>
        </p:nvCxnSpPr>
        <p:spPr>
          <a:xfrm flipH="1">
            <a:off x="5733986" y="2499962"/>
            <a:ext cx="489480" cy="6418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3466" y="2022231"/>
            <a:ext cx="2428165" cy="95546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likelihood </a:t>
            </a:r>
            <a:r>
              <a:rPr lang="en-US" sz="1477" dirty="0">
                <a:solidFill>
                  <a:schemeClr val="tx1"/>
                </a:solidFill>
              </a:rPr>
              <a:t>ratio of new sample </a:t>
            </a:r>
            <a:r>
              <a:rPr lang="en-US" sz="1477" dirty="0" err="1">
                <a:solidFill>
                  <a:schemeClr val="tx1"/>
                </a:solidFill>
              </a:rPr>
              <a:t>Y</a:t>
            </a:r>
            <a:r>
              <a:rPr lang="en-US" sz="1477" baseline="30000" dirty="0" err="1">
                <a:solidFill>
                  <a:schemeClr val="tx1"/>
                </a:solidFill>
              </a:rPr>
              <a:t>new</a:t>
            </a:r>
            <a:r>
              <a:rPr lang="en-US" sz="1477" dirty="0">
                <a:solidFill>
                  <a:schemeClr val="tx1"/>
                </a:solidFill>
              </a:rPr>
              <a:t> and previous label Y for all users</a:t>
            </a:r>
            <a:endParaRPr lang="en-US" sz="1477" dirty="0">
              <a:solidFill>
                <a:schemeClr val="tx1"/>
              </a:solidFill>
            </a:endParaRPr>
          </a:p>
        </p:txBody>
      </p:sp>
      <p:sp>
        <p:nvSpPr>
          <p:cNvPr id="7" name="Rectangle 6"/>
          <p:cNvSpPr/>
          <p:nvPr/>
        </p:nvSpPr>
        <p:spPr>
          <a:xfrm>
            <a:off x="4096016" y="2977693"/>
            <a:ext cx="1637970" cy="328213"/>
          </a:xfrm>
          <a:prstGeom prst="rect">
            <a:avLst/>
          </a:prstGeom>
          <a:noFill/>
          <a:ln w="12700">
            <a:solidFill>
              <a:srgbClr val="135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2" dirty="0">
              <a:solidFill>
                <a:schemeClr val="tx1"/>
              </a:solidFill>
            </a:endParaRPr>
          </a:p>
        </p:txBody>
      </p:sp>
      <p:sp>
        <p:nvSpPr>
          <p:cNvPr id="11" name="Rectangle 10"/>
          <p:cNvSpPr/>
          <p:nvPr/>
        </p:nvSpPr>
        <p:spPr>
          <a:xfrm>
            <a:off x="5642281" y="4636491"/>
            <a:ext cx="2428165" cy="95546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Relative performance </a:t>
            </a:r>
            <a:r>
              <a:rPr lang="en-US" sz="1477" dirty="0">
                <a:solidFill>
                  <a:schemeClr val="tx1"/>
                </a:solidFill>
              </a:rPr>
              <a:t>between new sample </a:t>
            </a:r>
            <a:r>
              <a:rPr lang="en-US" sz="1477" dirty="0" err="1">
                <a:solidFill>
                  <a:schemeClr val="tx1"/>
                </a:solidFill>
              </a:rPr>
              <a:t>Y</a:t>
            </a:r>
            <a:r>
              <a:rPr lang="en-US" sz="1477" baseline="30000" dirty="0" err="1">
                <a:solidFill>
                  <a:schemeClr val="tx1"/>
                </a:solidFill>
              </a:rPr>
              <a:t>new</a:t>
            </a:r>
            <a:r>
              <a:rPr lang="en-US" sz="1477" dirty="0">
                <a:solidFill>
                  <a:schemeClr val="tx1"/>
                </a:solidFill>
              </a:rPr>
              <a:t> and previous label </a:t>
            </a:r>
            <a:r>
              <a:rPr lang="en-US" sz="1477" dirty="0">
                <a:solidFill>
                  <a:schemeClr val="tx1"/>
                </a:solidFill>
              </a:rPr>
              <a:t>Y on </a:t>
            </a:r>
            <a:r>
              <a:rPr lang="en-US" sz="1477" i="1" dirty="0">
                <a:solidFill>
                  <a:schemeClr val="tx1"/>
                </a:solidFill>
              </a:rPr>
              <a:t>labeled user only</a:t>
            </a:r>
            <a:r>
              <a:rPr lang="en-US" sz="1477" dirty="0">
                <a:solidFill>
                  <a:schemeClr val="tx1"/>
                </a:solidFill>
              </a:rPr>
              <a:t>.</a:t>
            </a:r>
            <a:endParaRPr lang="en-US" sz="1477" dirty="0">
              <a:solidFill>
                <a:schemeClr val="tx1"/>
              </a:solidFill>
            </a:endParaRPr>
          </a:p>
        </p:txBody>
      </p:sp>
      <p:cxnSp>
        <p:nvCxnSpPr>
          <p:cNvPr id="12" name="Straight Arrow Connector 11"/>
          <p:cNvCxnSpPr>
            <a:stCxn id="11" idx="1"/>
            <a:endCxn id="15" idx="2"/>
          </p:cNvCxnSpPr>
          <p:nvPr/>
        </p:nvCxnSpPr>
        <p:spPr>
          <a:xfrm flipH="1" flipV="1">
            <a:off x="2341900" y="3342550"/>
            <a:ext cx="3300381" cy="17716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31846" y="3014337"/>
            <a:ext cx="1820108" cy="328213"/>
          </a:xfrm>
          <a:prstGeom prst="rect">
            <a:avLst/>
          </a:prstGeom>
          <a:noFill/>
          <a:ln w="12700">
            <a:solidFill>
              <a:srgbClr val="135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2" dirty="0">
              <a:solidFill>
                <a:schemeClr val="tx1"/>
              </a:solidFill>
            </a:endParaRPr>
          </a:p>
        </p:txBody>
      </p:sp>
      <p:sp>
        <p:nvSpPr>
          <p:cNvPr id="17" name="Rectangle 16"/>
          <p:cNvSpPr/>
          <p:nvPr/>
        </p:nvSpPr>
        <p:spPr>
          <a:xfrm>
            <a:off x="6611815" y="3207766"/>
            <a:ext cx="2428165" cy="955462"/>
          </a:xfrm>
          <a:prstGeom prst="rect">
            <a:avLst/>
          </a:prstGeom>
          <a:solidFill>
            <a:schemeClr val="bg1"/>
          </a:solidFill>
          <a:ln>
            <a:solidFill>
              <a:srgbClr val="135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FF0000"/>
                </a:solidFill>
              </a:rPr>
              <a:t>Update model parameters when two results are inconsistent</a:t>
            </a:r>
            <a:endParaRPr lang="en-US" sz="1477" dirty="0">
              <a:solidFill>
                <a:srgbClr val="FF0000"/>
              </a:solidFill>
            </a:endParaRPr>
          </a:p>
        </p:txBody>
      </p:sp>
      <p:sp>
        <p:nvSpPr>
          <p:cNvPr id="18" name="Right Arrow 17"/>
          <p:cNvSpPr/>
          <p:nvPr/>
        </p:nvSpPr>
        <p:spPr>
          <a:xfrm rot="10800000">
            <a:off x="6330463" y="3403686"/>
            <a:ext cx="254084" cy="485458"/>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698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of network sentiment </a:t>
            </a:r>
            <a:r>
              <a:rPr lang="en-US" dirty="0"/>
              <a:t>a</a:t>
            </a:r>
            <a:r>
              <a:rPr lang="en-US" dirty="0" smtClean="0"/>
              <a:t>nalysis</a:t>
            </a:r>
            <a:endParaRPr lang="en-US" dirty="0"/>
          </a:p>
        </p:txBody>
      </p:sp>
      <p:sp>
        <p:nvSpPr>
          <p:cNvPr id="4" name="Content Placeholder 5"/>
          <p:cNvSpPr>
            <a:spLocks noGrp="1"/>
          </p:cNvSpPr>
          <p:nvPr>
            <p:ph idx="1"/>
          </p:nvPr>
        </p:nvSpPr>
        <p:spPr>
          <a:xfrm>
            <a:off x="323856" y="1368670"/>
            <a:ext cx="8679468" cy="4550020"/>
          </a:xfrm>
        </p:spPr>
        <p:txBody>
          <a:bodyPr/>
          <a:lstStyle/>
          <a:p>
            <a:r>
              <a:rPr lang="en-US" dirty="0" smtClean="0"/>
              <a:t>Twitter</a:t>
            </a:r>
          </a:p>
          <a:p>
            <a:pPr lvl="1"/>
            <a:r>
              <a:rPr lang="en-US" dirty="0" smtClean="0">
                <a:solidFill>
                  <a:srgbClr val="800000"/>
                </a:solidFill>
              </a:rPr>
              <a:t>1,414,340</a:t>
            </a:r>
            <a:r>
              <a:rPr lang="en-US" dirty="0" smtClean="0"/>
              <a:t> users and </a:t>
            </a:r>
            <a:r>
              <a:rPr lang="en-US" dirty="0" smtClean="0">
                <a:solidFill>
                  <a:srgbClr val="800000"/>
                </a:solidFill>
              </a:rPr>
              <a:t>480,435,500 </a:t>
            </a:r>
            <a:r>
              <a:rPr lang="en-US" dirty="0" smtClean="0"/>
              <a:t>tweets</a:t>
            </a:r>
          </a:p>
          <a:p>
            <a:pPr lvl="1"/>
            <a:r>
              <a:rPr lang="en-US" dirty="0" smtClean="0">
                <a:solidFill>
                  <a:srgbClr val="800000"/>
                </a:solidFill>
              </a:rPr>
              <a:t>274,644,047 </a:t>
            </a:r>
            <a:r>
              <a:rPr lang="en-US" dirty="0" smtClean="0"/>
              <a:t>t-follow</a:t>
            </a:r>
            <a:r>
              <a:rPr lang="en-US" dirty="0"/>
              <a:t> </a:t>
            </a:r>
            <a:r>
              <a:rPr lang="en-US" dirty="0" smtClean="0"/>
              <a:t>edges and </a:t>
            </a:r>
            <a:r>
              <a:rPr lang="en-US" dirty="0" smtClean="0">
                <a:solidFill>
                  <a:srgbClr val="800000"/>
                </a:solidFill>
              </a:rPr>
              <a:t>58,387,964</a:t>
            </a:r>
            <a:r>
              <a:rPr lang="en-US" dirty="0" smtClean="0"/>
              <a:t> @ edges</a:t>
            </a:r>
          </a:p>
          <a:p>
            <a:r>
              <a:rPr lang="en-US" dirty="0" smtClean="0"/>
              <a:t>Methods</a:t>
            </a:r>
          </a:p>
          <a:p>
            <a:pPr lvl="1"/>
            <a:r>
              <a:rPr lang="en-US" dirty="0" smtClean="0"/>
              <a:t>SVM Vote</a:t>
            </a:r>
          </a:p>
          <a:p>
            <a:pPr lvl="1"/>
            <a:r>
              <a:rPr lang="en-US" dirty="0" smtClean="0"/>
              <a:t>Semi-FGM (</a:t>
            </a:r>
            <a:r>
              <a:rPr lang="en-US" dirty="0" err="1" smtClean="0"/>
              <a:t>NoLearning</a:t>
            </a:r>
            <a:r>
              <a:rPr lang="en-US" dirty="0" smtClean="0"/>
              <a:t>)</a:t>
            </a:r>
          </a:p>
          <a:p>
            <a:pPr lvl="1"/>
            <a:r>
              <a:rPr lang="en-US" dirty="0"/>
              <a:t>Semi-FGM </a:t>
            </a:r>
            <a:r>
              <a:rPr lang="en-US" dirty="0" smtClean="0"/>
              <a:t>(</a:t>
            </a:r>
            <a:r>
              <a:rPr lang="en-US" dirty="0" err="1" smtClean="0"/>
              <a:t>SampleRank</a:t>
            </a:r>
            <a:r>
              <a:rPr lang="en-US" dirty="0" smtClean="0"/>
              <a:t>)</a:t>
            </a:r>
          </a:p>
          <a:p>
            <a:r>
              <a:rPr lang="en-US" dirty="0" smtClean="0"/>
              <a:t>Measures</a:t>
            </a:r>
          </a:p>
          <a:p>
            <a:pPr lvl="1"/>
            <a:r>
              <a:rPr lang="en-US" dirty="0" smtClean="0"/>
              <a:t>Accuracy and Macro F1</a:t>
            </a:r>
            <a:endParaRPr lang="en-US" dirty="0"/>
          </a:p>
        </p:txBody>
      </p:sp>
    </p:spTree>
    <p:extLst>
      <p:ext uri="{BB962C8B-B14F-4D97-AF65-F5344CB8AC3E}">
        <p14:creationId xmlns:p14="http://schemas.microsoft.com/office/powerpoint/2010/main" val="1685814946"/>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63769"/>
            <a:ext cx="9144000" cy="6400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3-05-28 at 10.36.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66" y="263770"/>
            <a:ext cx="8238465" cy="3938953"/>
          </a:xfrm>
          <a:prstGeom prst="rect">
            <a:avLst/>
          </a:prstGeom>
          <a:noFill/>
        </p:spPr>
      </p:pic>
      <p:pic>
        <p:nvPicPr>
          <p:cNvPr id="5" name="Picture 4" descr="Screen Shot 2013-05-28 at 10.35.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2" y="4148144"/>
            <a:ext cx="8632933" cy="2472657"/>
          </a:xfrm>
          <a:prstGeom prst="rect">
            <a:avLst/>
          </a:prstGeom>
        </p:spPr>
      </p:pic>
    </p:spTree>
    <p:extLst>
      <p:ext uri="{BB962C8B-B14F-4D97-AF65-F5344CB8AC3E}">
        <p14:creationId xmlns:p14="http://schemas.microsoft.com/office/powerpoint/2010/main" val="1740042551"/>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pic>
        <p:nvPicPr>
          <p:cNvPr id="4" name="Picture 3" descr="Screen Shot 2013-05-28 at 10.39.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 y="1389185"/>
            <a:ext cx="8006862" cy="4794738"/>
          </a:xfrm>
          <a:prstGeom prst="rect">
            <a:avLst/>
          </a:prstGeom>
        </p:spPr>
      </p:pic>
    </p:spTree>
    <p:extLst>
      <p:ext uri="{BB962C8B-B14F-4D97-AF65-F5344CB8AC3E}">
        <p14:creationId xmlns:p14="http://schemas.microsoft.com/office/powerpoint/2010/main" val="462849811"/>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Analysis in Different Topics</a:t>
            </a:r>
          </a:p>
        </p:txBody>
      </p:sp>
      <p:pic>
        <p:nvPicPr>
          <p:cNvPr id="4" name="Picture 3"/>
          <p:cNvPicPr>
            <a:picLocks noChangeAspect="1"/>
          </p:cNvPicPr>
          <p:nvPr/>
        </p:nvPicPr>
        <p:blipFill>
          <a:blip r:embed="rId2"/>
          <a:stretch>
            <a:fillRect/>
          </a:stretch>
        </p:blipFill>
        <p:spPr>
          <a:xfrm>
            <a:off x="0" y="1459523"/>
            <a:ext cx="9144000" cy="4692316"/>
          </a:xfrm>
          <a:prstGeom prst="rect">
            <a:avLst/>
          </a:prstGeom>
        </p:spPr>
      </p:pic>
    </p:spTree>
    <p:extLst>
      <p:ext uri="{BB962C8B-B14F-4D97-AF65-F5344CB8AC3E}">
        <p14:creationId xmlns:p14="http://schemas.microsoft.com/office/powerpoint/2010/main" val="931004043"/>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of Different Learning Algorithms</a:t>
            </a:r>
            <a:endParaRPr lang="en-US" dirty="0"/>
          </a:p>
        </p:txBody>
      </p:sp>
      <p:pic>
        <p:nvPicPr>
          <p:cNvPr id="5" name="Picture 4" descr="Screen Shot 2013-05-29 at 9.39.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2" y="1178169"/>
            <a:ext cx="7807569" cy="2902047"/>
          </a:xfrm>
          <a:prstGeom prst="rect">
            <a:avLst/>
          </a:prstGeom>
        </p:spPr>
      </p:pic>
      <p:pic>
        <p:nvPicPr>
          <p:cNvPr id="6" name="Picture 5" descr="Screen Shot 2013-05-29 at 9.39.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061" y="4107790"/>
            <a:ext cx="4525108" cy="2470908"/>
          </a:xfrm>
          <a:prstGeom prst="rect">
            <a:avLst/>
          </a:prstGeom>
        </p:spPr>
      </p:pic>
    </p:spTree>
    <p:extLst>
      <p:ext uri="{BB962C8B-B14F-4D97-AF65-F5344CB8AC3E}">
        <p14:creationId xmlns:p14="http://schemas.microsoft.com/office/powerpoint/2010/main" val="819098659"/>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82" y="508490"/>
            <a:ext cx="2351941" cy="1584080"/>
          </a:xfrm>
        </p:spPr>
        <p:txBody>
          <a:bodyPr/>
          <a:lstStyle/>
          <a:p>
            <a:pPr algn="l"/>
            <a:r>
              <a:rPr lang="en-US" dirty="0" smtClean="0"/>
              <a:t>Twitter</a:t>
            </a:r>
            <a:br>
              <a:rPr lang="en-US" dirty="0" smtClean="0"/>
            </a:br>
            <a:r>
              <a:rPr lang="en-US" dirty="0" smtClean="0"/>
              <a:t>to </a:t>
            </a:r>
            <a:r>
              <a:rPr lang="en-US" dirty="0" err="1" smtClean="0"/>
              <a:t>Weibo</a:t>
            </a:r>
            <a:endParaRPr lang="en-US" dirty="0"/>
          </a:p>
        </p:txBody>
      </p:sp>
      <p:pic>
        <p:nvPicPr>
          <p:cNvPr id="4" name="Picture 3"/>
          <p:cNvPicPr>
            <a:picLocks noChangeAspect="1"/>
          </p:cNvPicPr>
          <p:nvPr/>
        </p:nvPicPr>
        <p:blipFill>
          <a:blip r:embed="rId2"/>
          <a:stretch>
            <a:fillRect/>
          </a:stretch>
        </p:blipFill>
        <p:spPr>
          <a:xfrm>
            <a:off x="2602523" y="263769"/>
            <a:ext cx="6189785" cy="4154459"/>
          </a:xfrm>
          <a:prstGeom prst="rect">
            <a:avLst/>
          </a:prstGeom>
        </p:spPr>
      </p:pic>
      <p:pic>
        <p:nvPicPr>
          <p:cNvPr id="5" name="Picture 4"/>
          <p:cNvPicPr>
            <a:picLocks noChangeAspect="1"/>
          </p:cNvPicPr>
          <p:nvPr/>
        </p:nvPicPr>
        <p:blipFill>
          <a:blip r:embed="rId3"/>
          <a:stretch>
            <a:fillRect/>
          </a:stretch>
        </p:blipFill>
        <p:spPr>
          <a:xfrm>
            <a:off x="2602523" y="4246804"/>
            <a:ext cx="6189785" cy="2997717"/>
          </a:xfrm>
          <a:prstGeom prst="rect">
            <a:avLst/>
          </a:prstGeom>
        </p:spPr>
      </p:pic>
    </p:spTree>
    <p:extLst>
      <p:ext uri="{BB962C8B-B14F-4D97-AF65-F5344CB8AC3E}">
        <p14:creationId xmlns:p14="http://schemas.microsoft.com/office/powerpoint/2010/main" val="1220984543"/>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 us think…</a:t>
            </a:r>
            <a:endParaRPr lang="en-US" dirty="0"/>
          </a:p>
        </p:txBody>
      </p:sp>
      <p:sp>
        <p:nvSpPr>
          <p:cNvPr id="3" name="Content Placeholder 2"/>
          <p:cNvSpPr>
            <a:spLocks noGrp="1"/>
          </p:cNvSpPr>
          <p:nvPr>
            <p:ph idx="1"/>
          </p:nvPr>
        </p:nvSpPr>
        <p:spPr>
          <a:xfrm>
            <a:off x="323855" y="2092569"/>
            <a:ext cx="8436219" cy="3826121"/>
          </a:xfrm>
        </p:spPr>
        <p:txBody>
          <a:bodyPr/>
          <a:lstStyle/>
          <a:p>
            <a:r>
              <a:rPr lang="en-US" sz="2800" dirty="0"/>
              <a:t>Sentiment influence: users influence each other</a:t>
            </a:r>
          </a:p>
          <a:p>
            <a:pPr lvl="1"/>
            <a:r>
              <a:rPr lang="en-US" sz="2400" dirty="0">
                <a:solidFill>
                  <a:srgbClr val="FF0000"/>
                </a:solidFill>
              </a:rPr>
              <a:t>Networked</a:t>
            </a:r>
            <a:r>
              <a:rPr lang="en-US" sz="2400" dirty="0"/>
              <a:t> user </a:t>
            </a:r>
            <a:r>
              <a:rPr lang="en-US" sz="2400" dirty="0" smtClean="0"/>
              <a:t>sentiments</a:t>
            </a:r>
          </a:p>
          <a:p>
            <a:pPr lvl="1"/>
            <a:endParaRPr lang="en-US" sz="2400" dirty="0"/>
          </a:p>
          <a:p>
            <a:r>
              <a:rPr lang="en-US" sz="2800" dirty="0" smtClean="0"/>
              <a:t>What </a:t>
            </a:r>
            <a:r>
              <a:rPr lang="en-US" sz="2800" dirty="0" smtClean="0"/>
              <a:t>are the fundamental factors behind</a:t>
            </a:r>
          </a:p>
          <a:p>
            <a:pPr lvl="1"/>
            <a:r>
              <a:rPr lang="en-US" sz="2400" dirty="0" smtClean="0"/>
              <a:t>What is behind the </a:t>
            </a:r>
            <a:r>
              <a:rPr lang="en-US" sz="2400" dirty="0" smtClean="0">
                <a:solidFill>
                  <a:srgbClr val="FF0000"/>
                </a:solidFill>
              </a:rPr>
              <a:t>network</a:t>
            </a:r>
            <a:r>
              <a:rPr lang="en-US" sz="2400" dirty="0" smtClean="0"/>
              <a:t> of social users?</a:t>
            </a:r>
          </a:p>
          <a:p>
            <a:pPr lvl="1"/>
            <a:r>
              <a:rPr lang="en-US" sz="2400" dirty="0" smtClean="0"/>
              <a:t>What is behind the </a:t>
            </a:r>
            <a:r>
              <a:rPr lang="en-US" sz="2400" dirty="0" smtClean="0">
                <a:solidFill>
                  <a:srgbClr val="FF0000"/>
                </a:solidFill>
              </a:rPr>
              <a:t>sentiment</a:t>
            </a:r>
            <a:r>
              <a:rPr lang="en-US" sz="2400" dirty="0" smtClean="0"/>
              <a:t> of social users?</a:t>
            </a:r>
            <a:endParaRPr lang="en-US" sz="2400" dirty="0"/>
          </a:p>
        </p:txBody>
      </p:sp>
    </p:spTree>
    <p:extLst>
      <p:ext uri="{BB962C8B-B14F-4D97-AF65-F5344CB8AC3E}">
        <p14:creationId xmlns:p14="http://schemas.microsoft.com/office/powerpoint/2010/main" val="137950863"/>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0" y="6220695"/>
            <a:ext cx="9144000" cy="3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94"/>
          <p:cNvSpPr/>
          <p:nvPr/>
        </p:nvSpPr>
        <p:spPr>
          <a:xfrm>
            <a:off x="1125415" y="2524617"/>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Info. Space</a:t>
            </a:r>
            <a:endParaRPr lang="zh-CN" altLang="en-US" sz="2215" dirty="0">
              <a:solidFill>
                <a:schemeClr val="tx1"/>
              </a:solidFill>
              <a:ea typeface="黑体" pitchFamily="49" charset="-122"/>
            </a:endParaRPr>
          </a:p>
        </p:txBody>
      </p:sp>
      <p:cxnSp>
        <p:nvCxnSpPr>
          <p:cNvPr id="18" name="Straight Connector 135"/>
          <p:cNvCxnSpPr>
            <a:stCxn id="37" idx="3"/>
            <a:endCxn id="38" idx="1"/>
          </p:cNvCxnSpPr>
          <p:nvPr/>
        </p:nvCxnSpPr>
        <p:spPr>
          <a:xfrm>
            <a:off x="3305914" y="2453219"/>
            <a:ext cx="257872" cy="53318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37"/>
          <p:cNvCxnSpPr>
            <a:stCxn id="35" idx="0"/>
            <a:endCxn id="37" idx="2"/>
          </p:cNvCxnSpPr>
          <p:nvPr/>
        </p:nvCxnSpPr>
        <p:spPr>
          <a:xfrm flipV="1">
            <a:off x="2773382" y="2593142"/>
            <a:ext cx="380108" cy="16411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41"/>
          <p:cNvCxnSpPr>
            <a:stCxn id="38" idx="3"/>
            <a:endCxn id="39" idx="1"/>
          </p:cNvCxnSpPr>
          <p:nvPr/>
        </p:nvCxnSpPr>
        <p:spPr>
          <a:xfrm>
            <a:off x="3868620" y="2986403"/>
            <a:ext cx="609564"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142"/>
          <p:cNvCxnSpPr>
            <a:stCxn id="38" idx="0"/>
            <a:endCxn id="40" idx="2"/>
          </p:cNvCxnSpPr>
          <p:nvPr/>
        </p:nvCxnSpPr>
        <p:spPr>
          <a:xfrm flipV="1">
            <a:off x="3716198" y="2493280"/>
            <a:ext cx="351692" cy="33187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3" cstate="print"/>
          <a:srcRect/>
          <a:stretch>
            <a:fillRect/>
          </a:stretch>
        </p:blipFill>
        <p:spPr bwMode="auto">
          <a:xfrm>
            <a:off x="2511340" y="4426978"/>
            <a:ext cx="442876" cy="408808"/>
          </a:xfrm>
          <a:prstGeom prst="rect">
            <a:avLst/>
          </a:prstGeom>
          <a:noFill/>
          <a:ln w="9525">
            <a:noFill/>
            <a:miter lim="800000"/>
            <a:headEnd/>
            <a:tailEnd/>
          </a:ln>
        </p:spPr>
      </p:pic>
      <p:cxnSp>
        <p:nvCxnSpPr>
          <p:cNvPr id="23" name="Straight Arrow Connector 148"/>
          <p:cNvCxnSpPr>
            <a:stCxn id="22" idx="0"/>
            <a:endCxn id="35" idx="2"/>
          </p:cNvCxnSpPr>
          <p:nvPr/>
        </p:nvCxnSpPr>
        <p:spPr>
          <a:xfrm flipV="1">
            <a:off x="2732778" y="3058424"/>
            <a:ext cx="40604" cy="1368537"/>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3" cstate="print"/>
          <a:srcRect/>
          <a:stretch>
            <a:fillRect/>
          </a:stretch>
        </p:blipFill>
        <p:spPr bwMode="auto">
          <a:xfrm>
            <a:off x="3376246" y="4145625"/>
            <a:ext cx="442876" cy="408808"/>
          </a:xfrm>
          <a:prstGeom prst="rect">
            <a:avLst/>
          </a:prstGeom>
          <a:noFill/>
          <a:ln w="9525">
            <a:noFill/>
            <a:miter lim="800000"/>
            <a:headEnd/>
            <a:tailEnd/>
          </a:ln>
        </p:spPr>
      </p:pic>
      <p:cxnSp>
        <p:nvCxnSpPr>
          <p:cNvPr id="25" name="Straight Arrow Connector 152"/>
          <p:cNvCxnSpPr>
            <a:stCxn id="24" idx="0"/>
            <a:endCxn id="35" idx="2"/>
          </p:cNvCxnSpPr>
          <p:nvPr/>
        </p:nvCxnSpPr>
        <p:spPr>
          <a:xfrm flipH="1" flipV="1">
            <a:off x="2773382" y="3058425"/>
            <a:ext cx="824302" cy="1087183"/>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53"/>
          <p:cNvCxnSpPr>
            <a:stCxn id="24" idx="0"/>
            <a:endCxn id="38" idx="2"/>
          </p:cNvCxnSpPr>
          <p:nvPr/>
        </p:nvCxnSpPr>
        <p:spPr>
          <a:xfrm flipV="1">
            <a:off x="3597684" y="3126326"/>
            <a:ext cx="118514" cy="10192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3" cstate="print"/>
          <a:srcRect/>
          <a:stretch>
            <a:fillRect/>
          </a:stretch>
        </p:blipFill>
        <p:spPr bwMode="auto">
          <a:xfrm>
            <a:off x="4551155" y="4359075"/>
            <a:ext cx="442876" cy="408808"/>
          </a:xfrm>
          <a:prstGeom prst="rect">
            <a:avLst/>
          </a:prstGeom>
          <a:noFill/>
          <a:ln w="9525">
            <a:noFill/>
            <a:miter lim="800000"/>
            <a:headEnd/>
            <a:tailEnd/>
          </a:ln>
        </p:spPr>
      </p:pic>
      <p:cxnSp>
        <p:nvCxnSpPr>
          <p:cNvPr id="28" name="Straight Arrow Connector 155"/>
          <p:cNvCxnSpPr>
            <a:stCxn id="27" idx="0"/>
            <a:endCxn id="39" idx="2"/>
          </p:cNvCxnSpPr>
          <p:nvPr/>
        </p:nvCxnSpPr>
        <p:spPr>
          <a:xfrm flipH="1" flipV="1">
            <a:off x="4630603" y="3126326"/>
            <a:ext cx="141995" cy="123273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3" cstate="print"/>
          <a:srcRect/>
          <a:stretch>
            <a:fillRect/>
          </a:stretch>
        </p:blipFill>
        <p:spPr bwMode="auto">
          <a:xfrm>
            <a:off x="3707093" y="4637994"/>
            <a:ext cx="442876" cy="408808"/>
          </a:xfrm>
          <a:prstGeom prst="rect">
            <a:avLst/>
          </a:prstGeom>
          <a:noFill/>
          <a:ln w="9525">
            <a:noFill/>
            <a:miter lim="800000"/>
            <a:headEnd/>
            <a:tailEnd/>
          </a:ln>
        </p:spPr>
      </p:pic>
      <p:cxnSp>
        <p:nvCxnSpPr>
          <p:cNvPr id="30" name="Straight Connector 170"/>
          <p:cNvCxnSpPr>
            <a:stCxn id="24" idx="3"/>
            <a:endCxn id="27" idx="1"/>
          </p:cNvCxnSpPr>
          <p:nvPr/>
        </p:nvCxnSpPr>
        <p:spPr>
          <a:xfrm>
            <a:off x="3819128" y="4350012"/>
            <a:ext cx="732033" cy="21345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171"/>
          <p:cNvCxnSpPr>
            <a:stCxn id="22" idx="3"/>
            <a:endCxn id="29" idx="1"/>
          </p:cNvCxnSpPr>
          <p:nvPr/>
        </p:nvCxnSpPr>
        <p:spPr>
          <a:xfrm>
            <a:off x="2954215" y="4631366"/>
            <a:ext cx="752878" cy="21101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174"/>
          <p:cNvCxnSpPr>
            <a:stCxn id="22" idx="3"/>
            <a:endCxn id="24" idx="1"/>
          </p:cNvCxnSpPr>
          <p:nvPr/>
        </p:nvCxnSpPr>
        <p:spPr>
          <a:xfrm flipV="1">
            <a:off x="2954215" y="4350012"/>
            <a:ext cx="422031" cy="28135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177"/>
          <p:cNvCxnSpPr>
            <a:stCxn id="29" idx="3"/>
            <a:endCxn id="27" idx="1"/>
          </p:cNvCxnSpPr>
          <p:nvPr/>
        </p:nvCxnSpPr>
        <p:spPr>
          <a:xfrm flipV="1">
            <a:off x="4149969" y="4563462"/>
            <a:ext cx="401186" cy="278919"/>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86"/>
          <p:cNvCxnSpPr>
            <a:stCxn id="29" idx="0"/>
            <a:endCxn id="39" idx="2"/>
          </p:cNvCxnSpPr>
          <p:nvPr/>
        </p:nvCxnSpPr>
        <p:spPr>
          <a:xfrm flipV="1">
            <a:off x="3928532" y="3126326"/>
            <a:ext cx="702066" cy="1511651"/>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流程图: 文档 34"/>
          <p:cNvSpPr/>
          <p:nvPr/>
        </p:nvSpPr>
        <p:spPr>
          <a:xfrm>
            <a:off x="2620968" y="2757275"/>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194"/>
          <p:cNvSpPr/>
          <p:nvPr/>
        </p:nvSpPr>
        <p:spPr>
          <a:xfrm>
            <a:off x="1125415" y="4252809"/>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Social Space</a:t>
            </a:r>
            <a:endParaRPr lang="zh-CN" altLang="en-US" sz="2215" dirty="0">
              <a:solidFill>
                <a:schemeClr val="tx1"/>
              </a:solidFill>
              <a:ea typeface="黑体" pitchFamily="49" charset="-122"/>
            </a:endParaRPr>
          </a:p>
        </p:txBody>
      </p:sp>
      <p:sp>
        <p:nvSpPr>
          <p:cNvPr id="37" name="流程图: 文档 36"/>
          <p:cNvSpPr/>
          <p:nvPr/>
        </p:nvSpPr>
        <p:spPr>
          <a:xfrm>
            <a:off x="3001072" y="2291992"/>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文档 37"/>
          <p:cNvSpPr/>
          <p:nvPr/>
        </p:nvSpPr>
        <p:spPr>
          <a:xfrm>
            <a:off x="3563784" y="2825176"/>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文档 38"/>
          <p:cNvSpPr/>
          <p:nvPr/>
        </p:nvSpPr>
        <p:spPr>
          <a:xfrm>
            <a:off x="4478184" y="2825176"/>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文档 39"/>
          <p:cNvSpPr/>
          <p:nvPr/>
        </p:nvSpPr>
        <p:spPr>
          <a:xfrm>
            <a:off x="3915472" y="2192130"/>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188918" y="4062046"/>
            <a:ext cx="3086466" cy="11254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188918" y="2162908"/>
            <a:ext cx="3086466" cy="11254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Straight Connector 142"/>
          <p:cNvCxnSpPr>
            <a:stCxn id="39" idx="0"/>
            <a:endCxn id="40" idx="2"/>
          </p:cNvCxnSpPr>
          <p:nvPr/>
        </p:nvCxnSpPr>
        <p:spPr>
          <a:xfrm flipH="1" flipV="1">
            <a:off x="4067890" y="2493280"/>
            <a:ext cx="562708" cy="33187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554497" y="2923431"/>
            <a:ext cx="262098" cy="255945"/>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180"/>
          <p:cNvSpPr/>
          <p:nvPr/>
        </p:nvSpPr>
        <p:spPr>
          <a:xfrm>
            <a:off x="2720678" y="3189309"/>
            <a:ext cx="1943331" cy="73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b="1" dirty="0">
                <a:solidFill>
                  <a:srgbClr val="0000CC"/>
                </a:solidFill>
                <a:ea typeface="黑体" pitchFamily="49" charset="-122"/>
              </a:rPr>
              <a:t>Interaction</a:t>
            </a:r>
            <a:endParaRPr lang="zh-CN" altLang="en-US" sz="1846" b="1" dirty="0">
              <a:solidFill>
                <a:srgbClr val="0000CC"/>
              </a:solidFill>
              <a:ea typeface="黑体" pitchFamily="49" charset="-122"/>
            </a:endParaRPr>
          </a:p>
        </p:txBody>
      </p:sp>
      <p:sp>
        <p:nvSpPr>
          <p:cNvPr id="48" name="Rectangle 180"/>
          <p:cNvSpPr/>
          <p:nvPr/>
        </p:nvSpPr>
        <p:spPr>
          <a:xfrm>
            <a:off x="844062" y="5328138"/>
            <a:ext cx="6119446" cy="914400"/>
          </a:xfrm>
          <a:prstGeom prst="rect">
            <a:avLst/>
          </a:prstGeom>
          <a:no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231" rtlCol="0" anchor="ctr"/>
          <a:lstStyle/>
          <a:p>
            <a:pPr marL="166158" algn="ctr"/>
            <a:r>
              <a:rPr lang="en-US" altLang="zh-CN" sz="2585" dirty="0">
                <a:solidFill>
                  <a:srgbClr val="000000"/>
                </a:solidFill>
                <a:ea typeface="黑体" pitchFamily="49" charset="-122"/>
              </a:rPr>
              <a:t>Understanding the </a:t>
            </a:r>
          </a:p>
          <a:p>
            <a:pPr marL="166158" algn="ctr"/>
            <a:r>
              <a:rPr lang="en-US" altLang="zh-CN" sz="2585" dirty="0">
                <a:solidFill>
                  <a:srgbClr val="FF0000"/>
                </a:solidFill>
                <a:ea typeface="黑体" pitchFamily="49" charset="-122"/>
              </a:rPr>
              <a:t>mechanism</a:t>
            </a:r>
            <a:r>
              <a:rPr lang="en-US" altLang="zh-CN" sz="2585" dirty="0">
                <a:solidFill>
                  <a:srgbClr val="0000FF"/>
                </a:solidFill>
                <a:ea typeface="黑体" pitchFamily="49" charset="-122"/>
              </a:rPr>
              <a:t> of interaction dynamics</a:t>
            </a:r>
          </a:p>
        </p:txBody>
      </p:sp>
      <p:sp>
        <p:nvSpPr>
          <p:cNvPr id="53" name="TextBox 52"/>
          <p:cNvSpPr txBox="1"/>
          <p:nvPr/>
        </p:nvSpPr>
        <p:spPr>
          <a:xfrm>
            <a:off x="633046" y="1412099"/>
            <a:ext cx="5697415" cy="490134"/>
          </a:xfrm>
          <a:prstGeom prst="rect">
            <a:avLst/>
          </a:prstGeom>
          <a:noFill/>
        </p:spPr>
        <p:txBody>
          <a:bodyPr wrap="square" rtlCol="0">
            <a:spAutoFit/>
          </a:bodyPr>
          <a:lstStyle/>
          <a:p>
            <a:pPr algn="ctr">
              <a:spcBef>
                <a:spcPct val="50000"/>
              </a:spcBef>
            </a:pPr>
            <a:r>
              <a:rPr lang="en-US" altLang="zh-CN" sz="2585" dirty="0"/>
              <a:t>Info. Space vs. Social Space</a:t>
            </a:r>
            <a:endParaRPr lang="en-US" altLang="zh-CN" sz="2585" dirty="0"/>
          </a:p>
        </p:txBody>
      </p:sp>
      <p:sp>
        <p:nvSpPr>
          <p:cNvPr id="2" name="Title 1"/>
          <p:cNvSpPr>
            <a:spLocks noGrp="1"/>
          </p:cNvSpPr>
          <p:nvPr>
            <p:ph type="title"/>
          </p:nvPr>
        </p:nvSpPr>
        <p:spPr/>
        <p:txBody>
          <a:bodyPr/>
          <a:lstStyle/>
          <a:p>
            <a:r>
              <a:rPr lang="en-US" dirty="0" smtClean="0"/>
              <a:t>Well, what is the fundamental factor…</a:t>
            </a:r>
            <a:endParaRPr lang="en-US" dirty="0"/>
          </a:p>
        </p:txBody>
      </p:sp>
      <p:sp>
        <p:nvSpPr>
          <p:cNvPr id="47" name="Rectangle 46"/>
          <p:cNvSpPr/>
          <p:nvPr/>
        </p:nvSpPr>
        <p:spPr>
          <a:xfrm>
            <a:off x="5707435" y="2182526"/>
            <a:ext cx="2954215" cy="14067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46" dirty="0">
                <a:solidFill>
                  <a:schemeClr val="tx1"/>
                </a:solidFill>
              </a:rPr>
              <a:t>From the social network research perspective, what are the fundamental factors behind? </a:t>
            </a:r>
            <a:endParaRPr lang="en-US" sz="1846" dirty="0">
              <a:solidFill>
                <a:schemeClr val="tx1"/>
              </a:solidFill>
            </a:endParaRPr>
          </a:p>
        </p:txBody>
      </p:sp>
    </p:spTree>
    <p:extLst>
      <p:ext uri="{BB962C8B-B14F-4D97-AF65-F5344CB8AC3E}">
        <p14:creationId xmlns:p14="http://schemas.microsoft.com/office/powerpoint/2010/main" val="140529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par>
                          <p:cTn id="26" fill="hold">
                            <p:stCondLst>
                              <p:cond delay="1000"/>
                            </p:stCondLst>
                            <p:childTnLst>
                              <p:par>
                                <p:cTn id="27" presetID="0" presetClass="path" presetSubtype="0" accel="50000" decel="50000" fill="hold" grpId="1" nodeType="afterEffect">
                                  <p:stCondLst>
                                    <p:cond delay="0"/>
                                  </p:stCondLst>
                                  <p:childTnLst>
                                    <p:animMotion origin="layout" path="M -0.00176 -0.00092 C -0.00368 0.00973 -0.00512 0.01806 -0.00608 0.0301 C -0.0072 0.05718 -0.00624 0.08635 -0.00865 0.1132 C -0.00929 0.13102 -0.00817 0.1507 -0.01057 0.16806 C -0.01105 0.17709 -0.01105 0.17986 -0.01297 0.18704 C -0.01441 0.2051 -0.01666 0.22176 -0.01666 0.24051 C -0.01473 0.24445 -0.01297 0.24931 -0.01057 0.25232 C -0.00913 0.25371 -0.00865 0.24699 -0.00736 0.24514 C -0.00464 0.24051 -0.00064 0.23773 0.00257 0.23426 C 0.00994 0.22732 0.01779 0.22824 0.02628 0.22593 C 0.03509 0.22199 0.04374 0.22014 0.05239 0.21598 C 0.06104 0.21158 0.06889 0.20162 0.07738 0.19746 C 0.08187 0.1919 0.08764 0.18565 0.09308 0.18357 C 0.09581 0.17986 0.09917 0.17894 0.10157 0.17431 C 0.10254 0.17176 0.10494 0.16898 0.1043 0.16713 C 0.1043 0.1669 0.09661 0.16898 0.09597 0.16898 C 0.08892 0.17199 0.08171 0.17431 0.07434 0.17732 C 0.07049 0.18264 0.06617 0.18542 0.06184 0.1882 C 0.05752 0.19098 0.05367 0.19746 0.04935 0.20093 C 0.0415 0.20741 0.03317 0.20903 0.025 0.21273 C 0.01907 0.21598 0.01298 0.22014 0.00753 0.225 C 0.00577 0.22639 0.00385 0.22824 0.00193 0.22963 C 0.00145 0.2301 0.00016 0.23218 0.00016 0.23241 C 0.01106 0.23797 0.02307 0.23843 0.03429 0.24144 C 0.04038 0.24537 0.04646 0.24792 0.05239 0.2507 C 0.05512 0.25278 0.0572 0.25463 0.05992 0.25602 C 0.06761 0.25764 0.0753 0.25834 0.08299 0.26042 C 0.0934 0.26667 0.10606 0.26412 0.11599 0.27338 C 0.12128 0.26991 0.1184 0.27084 0.1248 0.26991 C 0.13057 0.26621 0.13634 0.26621 0.14227 0.26412 C 0.15076 0.26042 0.15925 0.2544 0.16774 0.25324 C 0.17223 0.25278 0.17703 0.25278 0.18152 0.25232 C 0.18376 0.25209 0.186 0.25093 0.18841 0.2507 C 0.19273 0.24931 0.19722 0.24861 0.20154 0.24861 C 0.18728 0.2338 0.17046 0.23172 0.15588 0.21783 C 0.1514 0.21343 0.15749 0.21598 0.14916 0.21019 C 0.14659 0.20903 0.14179 0.20741 0.13906 0.20463 C 0.1357 0.20139 0.13249 0.19676 0.12913 0.19398 C 0.12593 0.19144 0.12512 0.19236 0.12224 0.18912 C 0.11551 0.18264 0.12112 0.18588 0.11663 0.18357 C 0.11423 0.17709 0.11023 0.17199 0.1067 0.16806 C 0.10542 0.1669 0.10286 0.16459 0.10286 0.16482 C 0.1075 0.18658 0.11055 0.2088 0.11359 0.23218 C 0.11551 0.2463 0.1192 0.26088 0.1192 0.27639 " pathEditMode="relative" rAng="0" ptsTypes="fffffffffffffffffffffffffffffffffffffffffffA">
                                      <p:cBhvr>
                                        <p:cTn id="28" dur="5000" fill="hold"/>
                                        <p:tgtEl>
                                          <p:spTgt spid="44"/>
                                        </p:tgtEl>
                                        <p:attrNameLst>
                                          <p:attrName>ppt_x</p:attrName>
                                          <p:attrName>ppt_y</p:attrName>
                                        </p:attrNameLst>
                                      </p:cBhvr>
                                      <p:rCtr x="9400" y="13900"/>
                                    </p:animMotion>
                                  </p:childTnLst>
                                </p:cTn>
                              </p:par>
                              <p:par>
                                <p:cTn id="29" presetID="22" presetClass="entr" presetSubtype="8"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left)">
                                      <p:cBhvr>
                                        <p:cTn id="31" dur="500"/>
                                        <p:tgtEl>
                                          <p:spTgt spid="4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blinds(horizontal)">
                                      <p:cBhvr>
                                        <p:cTn id="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P spid="48"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b="1" dirty="0">
                <a:solidFill>
                  <a:srgbClr val="115CB3"/>
                </a:solidFill>
                <a:latin typeface="Times New Roman" charset="0"/>
                <a:ea typeface="Times New Roman" charset="0"/>
                <a:cs typeface="Times New Roman" charset="0"/>
              </a:rPr>
              <a:t>Hubs &amp; </a:t>
            </a:r>
            <a:r>
              <a:rPr lang="en-US" sz="1600" b="1" dirty="0" smtClean="0">
                <a:solidFill>
                  <a:srgbClr val="115CB3"/>
                </a:solidFill>
                <a:latin typeface="Times New Roman" charset="0"/>
                <a:ea typeface="Times New Roman" charset="0"/>
                <a:cs typeface="Times New Roman" charset="0"/>
              </a:rPr>
              <a:t>Authorities [Kleinberg]</a:t>
            </a:r>
            <a:endParaRPr lang="en-US" sz="1600" b="1"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1997</a:t>
            </a:r>
            <a:endParaRPr lang="en-US" b="1"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6"/>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7"/>
          <a:stretch>
            <a:fillRect/>
          </a:stretch>
        </p:blipFill>
        <p:spPr>
          <a:xfrm>
            <a:off x="1295400" y="6096000"/>
            <a:ext cx="1524000" cy="585788"/>
          </a:xfrm>
          <a:prstGeom prst="rect">
            <a:avLst/>
          </a:prstGeom>
          <a:ln w="25400">
            <a:solidFill>
              <a:srgbClr val="C00000"/>
            </a:solidFill>
          </a:ln>
        </p:spPr>
      </p:pic>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1997-1998:</a:t>
            </a:r>
            <a:r>
              <a:rPr lang="zh-CN" altLang="en-US" sz="3200" dirty="0" smtClean="0"/>
              <a:t> </a:t>
            </a:r>
            <a:r>
              <a:rPr lang="en-US" altLang="zh-CN" sz="3200" dirty="0" smtClean="0"/>
              <a:t>HITS</a:t>
            </a:r>
            <a:r>
              <a:rPr lang="zh-CN" altLang="en-US" sz="3200" dirty="0" smtClean="0"/>
              <a:t> </a:t>
            </a:r>
            <a:r>
              <a:rPr lang="en-US" altLang="zh-CN" sz="3200" dirty="0" smtClean="0"/>
              <a:t>and</a:t>
            </a:r>
            <a:r>
              <a:rPr lang="zh-CN" altLang="en-US" sz="3200" dirty="0" smtClean="0"/>
              <a:t> </a:t>
            </a:r>
            <a:r>
              <a:rPr lang="en-US" altLang="zh-CN" sz="3200" dirty="0" smtClean="0"/>
              <a:t>PageRank</a:t>
            </a:r>
            <a:endParaRPr lang="en-US" sz="3200" dirty="0"/>
          </a:p>
        </p:txBody>
      </p:sp>
      <p:sp>
        <p:nvSpPr>
          <p:cNvPr id="66" name="Rectangle 65"/>
          <p:cNvSpPr/>
          <p:nvPr/>
        </p:nvSpPr>
        <p:spPr>
          <a:xfrm>
            <a:off x="76200" y="5105400"/>
            <a:ext cx="900684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pic>
        <p:nvPicPr>
          <p:cNvPr id="73" name="Picture 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8200" y="990600"/>
            <a:ext cx="3533246" cy="2209800"/>
          </a:xfrm>
          <a:prstGeom prst="rect">
            <a:avLst/>
          </a:prstGeom>
          <a:ln w="28575">
            <a:noFill/>
          </a:ln>
        </p:spPr>
      </p:pic>
      <p:pic>
        <p:nvPicPr>
          <p:cNvPr id="2" name="Picture 1"/>
          <p:cNvPicPr>
            <a:picLocks noChangeAspect="1"/>
          </p:cNvPicPr>
          <p:nvPr/>
        </p:nvPicPr>
        <p:blipFill>
          <a:blip r:embed="rId12"/>
          <a:stretch>
            <a:fillRect/>
          </a:stretch>
        </p:blipFill>
        <p:spPr>
          <a:xfrm>
            <a:off x="5486400" y="1143000"/>
            <a:ext cx="2438400" cy="1965959"/>
          </a:xfrm>
          <a:prstGeom prst="rect">
            <a:avLst/>
          </a:prstGeom>
        </p:spPr>
      </p:pic>
      <p:sp>
        <p:nvSpPr>
          <p:cNvPr id="10" name="Rectangle 9"/>
          <p:cNvSpPr/>
          <p:nvPr/>
        </p:nvSpPr>
        <p:spPr>
          <a:xfrm>
            <a:off x="190500" y="5334000"/>
            <a:ext cx="8763000" cy="1384995"/>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1.</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Jon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Kleinberg</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 Authoritative sources in a hyperlinked environment</a:t>
            </a:r>
            <a:r>
              <a:rPr 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ACM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SODA</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1998. Extended version in Journal of the ACM </a:t>
            </a:r>
            <a:r>
              <a:rPr lang="en-US" sz="1400" dirty="0" smtClean="0">
                <a:latin typeface="Times New Roman" charset="0"/>
                <a:ea typeface="Times New Roman" charset="0"/>
                <a:cs typeface="Times New Roman" charset="0"/>
              </a:rPr>
              <a:t>46</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t>
            </a:r>
            <a:r>
              <a:rPr lang="en-US" sz="1400" dirty="0">
                <a:latin typeface="Times New Roman" charset="0"/>
                <a:ea typeface="Times New Roman" charset="0"/>
                <a:cs typeface="Times New Roman" charset="0"/>
              </a:rPr>
              <a:t>1999). </a:t>
            </a:r>
            <a:r>
              <a:rPr lang="en-US" altLang="zh-CN" sz="1400" dirty="0" smtClean="0">
                <a:latin typeface="Times New Roman" charset="0"/>
                <a:ea typeface="Times New Roman" charset="0"/>
                <a:cs typeface="Times New Roman" charset="0"/>
              </a:rPr>
              <a:t>Also</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at</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IBM </a:t>
            </a:r>
            <a:r>
              <a:rPr lang="en-US" sz="1400" dirty="0">
                <a:latin typeface="Times New Roman" charset="0"/>
                <a:ea typeface="Times New Roman" charset="0"/>
                <a:cs typeface="Times New Roman" charset="0"/>
              </a:rPr>
              <a:t>Research Report RJ 10076, May 1997.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9896</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zh-CN" altLang="en-US" sz="1400" dirty="0" smtClean="0">
              <a:latin typeface="Times New Roman" charset="0"/>
              <a:ea typeface="Times New Roman" charset="0"/>
              <a:cs typeface="Times New Roman" charset="0"/>
            </a:endParaRPr>
          </a:p>
          <a:p>
            <a:endParaRPr lang="zh-CN" altLang="en-US" sz="1400" dirty="0" smtClean="0">
              <a:latin typeface="Times New Roman" charset="0"/>
              <a:ea typeface="Times New Roman" charset="0"/>
              <a:cs typeface="Times New Roman" charset="0"/>
            </a:endParaRPr>
          </a:p>
          <a:p>
            <a:r>
              <a:rPr lang="en-US" altLang="zh-CN" sz="1400" dirty="0" smtClean="0">
                <a:latin typeface="Times New Roman" charset="0"/>
                <a:ea typeface="Times New Roman" charset="0"/>
                <a:cs typeface="Times New Roman" charset="0"/>
              </a:rPr>
              <a:t>2.</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Sergey</a:t>
            </a:r>
            <a:r>
              <a:rPr lang="zh-CN" altLang="en-US" sz="1400" dirty="0" smtClean="0">
                <a:latin typeface="Times New Roman" charset="0"/>
                <a:ea typeface="Times New Roman" charset="0"/>
                <a:cs typeface="Times New Roman" charset="0"/>
              </a:rPr>
              <a:t> </a:t>
            </a:r>
            <a:r>
              <a:rPr lang="en-US" altLang="zh-CN" sz="1400" dirty="0" err="1" smtClean="0">
                <a:latin typeface="Times New Roman" charset="0"/>
                <a:ea typeface="Times New Roman" charset="0"/>
                <a:cs typeface="Times New Roman" charset="0"/>
              </a:rPr>
              <a:t>Brin</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Lawrence</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Page.</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anatomy of a large-scale </a:t>
            </a:r>
            <a:r>
              <a:rPr lang="en-US" sz="1400" dirty="0" err="1">
                <a:latin typeface="Times New Roman" charset="0"/>
                <a:ea typeface="Times New Roman" charset="0"/>
                <a:cs typeface="Times New Roman" charset="0"/>
              </a:rPr>
              <a:t>hypertextual</a:t>
            </a:r>
            <a:r>
              <a:rPr lang="en-US" sz="1400" dirty="0">
                <a:latin typeface="Times New Roman" charset="0"/>
                <a:ea typeface="Times New Roman" charset="0"/>
                <a:cs typeface="Times New Roman" charset="0"/>
              </a:rPr>
              <a:t> Web search </a:t>
            </a:r>
            <a:r>
              <a:rPr lang="en-US" sz="1400" dirty="0" smtClean="0">
                <a:latin typeface="Times New Roman" charset="0"/>
                <a:ea typeface="Times New Roman" charset="0"/>
                <a:cs typeface="Times New Roman" charset="0"/>
              </a:rPr>
              <a:t>engine</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WWW’07,</a:t>
            </a:r>
            <a:r>
              <a:rPr lang="zh-CN" alt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Pages </a:t>
            </a:r>
            <a:r>
              <a:rPr lang="en-US" sz="1400" dirty="0" smtClean="0">
                <a:latin typeface="Times New Roman" charset="0"/>
                <a:ea typeface="Times New Roman" charset="0"/>
                <a:cs typeface="Times New Roman" charset="0"/>
              </a:rPr>
              <a:t>107-117</a:t>
            </a:r>
            <a:r>
              <a:rPr lang="en-US" altLang="zh-CN" sz="1400" dirty="0" smtClean="0">
                <a:latin typeface="Times New Roman" charset="0"/>
                <a:ea typeface="Times New Roman" charset="0"/>
                <a:cs typeface="Times New Roman" charset="0"/>
              </a:rPr>
              <a:t>,1998.</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14618</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en-US" sz="1400" dirty="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75193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6" grpId="0" animBg="1"/>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Topic-based Social Influence </a:t>
            </a:r>
            <a:r>
              <a:rPr lang="en-US" altLang="zh-CN" dirty="0" smtClean="0"/>
              <a:t>Analysis</a:t>
            </a:r>
            <a:endParaRPr lang="en-US" dirty="0"/>
          </a:p>
        </p:txBody>
      </p:sp>
      <p:grpSp>
        <p:nvGrpSpPr>
          <p:cNvPr id="3" name="Group 2"/>
          <p:cNvGrpSpPr/>
          <p:nvPr/>
        </p:nvGrpSpPr>
        <p:grpSpPr>
          <a:xfrm>
            <a:off x="2133601" y="1529862"/>
            <a:ext cx="3897020" cy="1982874"/>
            <a:chOff x="712536" y="1676400"/>
            <a:chExt cx="7593264" cy="4114800"/>
          </a:xfrm>
        </p:grpSpPr>
        <p:pic>
          <p:nvPicPr>
            <p:cNvPr id="14" name="Picture 13"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224" y="1736212"/>
              <a:ext cx="1239764" cy="1219200"/>
            </a:xfrm>
            <a:prstGeom prst="rect">
              <a:avLst/>
            </a:prstGeom>
          </p:spPr>
        </p:pic>
        <p:pic>
          <p:nvPicPr>
            <p:cNvPr id="4" name="Picture 3"/>
            <p:cNvPicPr>
              <a:picLocks noChangeAspect="1"/>
            </p:cNvPicPr>
            <p:nvPr/>
          </p:nvPicPr>
          <p:blipFill>
            <a:blip r:embed="rId3"/>
            <a:stretch>
              <a:fillRect/>
            </a:stretch>
          </p:blipFill>
          <p:spPr>
            <a:xfrm>
              <a:off x="762000" y="1981200"/>
              <a:ext cx="1260000" cy="1260000"/>
            </a:xfrm>
            <a:prstGeom prst="rect">
              <a:avLst/>
            </a:prstGeom>
          </p:spPr>
        </p:pic>
        <p:pic>
          <p:nvPicPr>
            <p:cNvPr id="5" name="Picture 4"/>
            <p:cNvPicPr>
              <a:picLocks noChangeAspect="1"/>
            </p:cNvPicPr>
            <p:nvPr/>
          </p:nvPicPr>
          <p:blipFill>
            <a:blip r:embed="rId4"/>
            <a:stretch>
              <a:fillRect/>
            </a:stretch>
          </p:blipFill>
          <p:spPr>
            <a:xfrm>
              <a:off x="4191000" y="4267200"/>
              <a:ext cx="1260000" cy="1260000"/>
            </a:xfrm>
            <a:prstGeom prst="rect">
              <a:avLst/>
            </a:prstGeom>
          </p:spPr>
        </p:pic>
        <p:pic>
          <p:nvPicPr>
            <p:cNvPr id="6" name="Picture 5"/>
            <p:cNvPicPr>
              <a:picLocks noChangeAspect="1"/>
            </p:cNvPicPr>
            <p:nvPr/>
          </p:nvPicPr>
          <p:blipFill>
            <a:blip r:embed="rId5"/>
            <a:stretch>
              <a:fillRect/>
            </a:stretch>
          </p:blipFill>
          <p:spPr>
            <a:xfrm>
              <a:off x="2819400" y="2819400"/>
              <a:ext cx="1260000" cy="1260000"/>
            </a:xfrm>
            <a:prstGeom prst="rect">
              <a:avLst/>
            </a:prstGeom>
          </p:spPr>
        </p:pic>
        <p:pic>
          <p:nvPicPr>
            <p:cNvPr id="7" name="Picture 6"/>
            <p:cNvPicPr>
              <a:picLocks noChangeAspect="1"/>
            </p:cNvPicPr>
            <p:nvPr/>
          </p:nvPicPr>
          <p:blipFill>
            <a:blip r:embed="rId6"/>
            <a:stretch>
              <a:fillRect/>
            </a:stretch>
          </p:blipFill>
          <p:spPr>
            <a:xfrm>
              <a:off x="1600200" y="4495800"/>
              <a:ext cx="1260000" cy="1260000"/>
            </a:xfrm>
            <a:prstGeom prst="rect">
              <a:avLst/>
            </a:prstGeom>
          </p:spPr>
        </p:pic>
        <p:pic>
          <p:nvPicPr>
            <p:cNvPr id="9" name="Picture 8"/>
            <p:cNvPicPr>
              <a:picLocks noChangeAspect="1"/>
            </p:cNvPicPr>
            <p:nvPr/>
          </p:nvPicPr>
          <p:blipFill>
            <a:blip r:embed="rId7"/>
            <a:stretch>
              <a:fillRect/>
            </a:stretch>
          </p:blipFill>
          <p:spPr>
            <a:xfrm>
              <a:off x="5105400" y="2590800"/>
              <a:ext cx="1260000" cy="1260000"/>
            </a:xfrm>
            <a:prstGeom prst="rect">
              <a:avLst/>
            </a:prstGeom>
          </p:spPr>
        </p:pic>
        <p:pic>
          <p:nvPicPr>
            <p:cNvPr id="10" name="Picture 9"/>
            <p:cNvPicPr>
              <a:picLocks noChangeAspect="1"/>
            </p:cNvPicPr>
            <p:nvPr/>
          </p:nvPicPr>
          <p:blipFill>
            <a:blip r:embed="rId8"/>
            <a:stretch>
              <a:fillRect/>
            </a:stretch>
          </p:blipFill>
          <p:spPr>
            <a:xfrm>
              <a:off x="6858000" y="3810000"/>
              <a:ext cx="1260000" cy="1260000"/>
            </a:xfrm>
            <a:prstGeom prst="rect">
              <a:avLst/>
            </a:prstGeom>
          </p:spPr>
        </p:pic>
        <p:cxnSp>
          <p:nvCxnSpPr>
            <p:cNvPr id="12" name="Straight Connector 11"/>
            <p:cNvCxnSpPr>
              <a:stCxn id="42" idx="4"/>
              <a:endCxn id="10" idx="0"/>
            </p:cNvCxnSpPr>
            <p:nvPr/>
          </p:nvCxnSpPr>
          <p:spPr>
            <a:xfrm flipH="1">
              <a:off x="7488000" y="2971800"/>
              <a:ext cx="132000" cy="838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365400" y="2743200"/>
              <a:ext cx="645000" cy="4776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486400" y="4648200"/>
              <a:ext cx="1295401" cy="3429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057400" y="2971800"/>
              <a:ext cx="685801"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4953002" y="3772693"/>
              <a:ext cx="277064" cy="57070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810000" y="4038600"/>
              <a:ext cx="457201" cy="5334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14600" y="4038600"/>
              <a:ext cx="457200" cy="4572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447800" y="3352800"/>
              <a:ext cx="533400" cy="11430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48400" y="3733800"/>
              <a:ext cx="685800" cy="304800"/>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934200" y="16764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46" name="Oval 45"/>
            <p:cNvSpPr/>
            <p:nvPr/>
          </p:nvSpPr>
          <p:spPr>
            <a:xfrm>
              <a:off x="6781800" y="38100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47" name="Oval 46"/>
            <p:cNvSpPr/>
            <p:nvPr/>
          </p:nvSpPr>
          <p:spPr>
            <a:xfrm>
              <a:off x="5029200" y="26670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50" name="Oval 49"/>
            <p:cNvSpPr/>
            <p:nvPr/>
          </p:nvSpPr>
          <p:spPr>
            <a:xfrm>
              <a:off x="712536" y="2044032"/>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52" name="Oval 51"/>
            <p:cNvSpPr/>
            <p:nvPr/>
          </p:nvSpPr>
          <p:spPr>
            <a:xfrm>
              <a:off x="1524000" y="4495800"/>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54" name="Oval 53"/>
            <p:cNvSpPr/>
            <p:nvPr/>
          </p:nvSpPr>
          <p:spPr>
            <a:xfrm>
              <a:off x="2779296" y="2842128"/>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55" name="Oval 54"/>
            <p:cNvSpPr/>
            <p:nvPr/>
          </p:nvSpPr>
          <p:spPr>
            <a:xfrm>
              <a:off x="4114800" y="4343400"/>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grpSp>
      <p:sp>
        <p:nvSpPr>
          <p:cNvPr id="63" name="Oval 62"/>
          <p:cNvSpPr/>
          <p:nvPr/>
        </p:nvSpPr>
        <p:spPr>
          <a:xfrm>
            <a:off x="6471138" y="2463836"/>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852138" y="2393497"/>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endParaRPr lang="en-US" sz="1477" dirty="0">
              <a:solidFill>
                <a:srgbClr val="000000"/>
              </a:solidFill>
            </a:endParaRPr>
          </a:p>
        </p:txBody>
      </p:sp>
      <p:sp>
        <p:nvSpPr>
          <p:cNvPr id="65" name="Oval 64"/>
          <p:cNvSpPr/>
          <p:nvPr/>
        </p:nvSpPr>
        <p:spPr>
          <a:xfrm>
            <a:off x="6471138" y="2795954"/>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852138" y="2725616"/>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endParaRPr lang="en-US" sz="1477" dirty="0">
              <a:solidFill>
                <a:srgbClr val="000000"/>
              </a:solidFill>
            </a:endParaRPr>
          </a:p>
        </p:txBody>
      </p:sp>
      <p:cxnSp>
        <p:nvCxnSpPr>
          <p:cNvPr id="11" name="Straight Connector 10"/>
          <p:cNvCxnSpPr/>
          <p:nvPr/>
        </p:nvCxnSpPr>
        <p:spPr>
          <a:xfrm>
            <a:off x="1600200" y="3780692"/>
            <a:ext cx="6019800" cy="0"/>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own Arrow 15"/>
          <p:cNvSpPr/>
          <p:nvPr/>
        </p:nvSpPr>
        <p:spPr>
          <a:xfrm>
            <a:off x="3429000" y="3640016"/>
            <a:ext cx="1905000" cy="351692"/>
          </a:xfrm>
          <a:prstGeom prst="downArrow">
            <a:avLst/>
          </a:prstGeom>
          <a:solidFill>
            <a:srgbClr val="FFCC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output</a:t>
            </a:r>
            <a:endParaRPr lang="en-US" b="1" dirty="0">
              <a:solidFill>
                <a:schemeClr val="tx1"/>
              </a:solidFill>
            </a:endParaRPr>
          </a:p>
        </p:txBody>
      </p:sp>
      <p:grpSp>
        <p:nvGrpSpPr>
          <p:cNvPr id="34" name="Group 33"/>
          <p:cNvGrpSpPr/>
          <p:nvPr/>
        </p:nvGrpSpPr>
        <p:grpSpPr>
          <a:xfrm>
            <a:off x="2133601" y="4132385"/>
            <a:ext cx="3897020" cy="1982874"/>
            <a:chOff x="712536" y="1676400"/>
            <a:chExt cx="7593264" cy="4114800"/>
          </a:xfrm>
        </p:grpSpPr>
        <p:pic>
          <p:nvPicPr>
            <p:cNvPr id="36" name="Picture 35"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224" y="1736212"/>
              <a:ext cx="1239764" cy="1219200"/>
            </a:xfrm>
            <a:prstGeom prst="rect">
              <a:avLst/>
            </a:prstGeom>
          </p:spPr>
        </p:pic>
        <p:pic>
          <p:nvPicPr>
            <p:cNvPr id="37" name="Picture 36"/>
            <p:cNvPicPr>
              <a:picLocks noChangeAspect="1"/>
            </p:cNvPicPr>
            <p:nvPr/>
          </p:nvPicPr>
          <p:blipFill>
            <a:blip r:embed="rId3"/>
            <a:stretch>
              <a:fillRect/>
            </a:stretch>
          </p:blipFill>
          <p:spPr>
            <a:xfrm>
              <a:off x="762000" y="1981200"/>
              <a:ext cx="1260000" cy="1260000"/>
            </a:xfrm>
            <a:prstGeom prst="rect">
              <a:avLst/>
            </a:prstGeom>
          </p:spPr>
        </p:pic>
        <p:pic>
          <p:nvPicPr>
            <p:cNvPr id="39" name="Picture 38"/>
            <p:cNvPicPr>
              <a:picLocks noChangeAspect="1"/>
            </p:cNvPicPr>
            <p:nvPr/>
          </p:nvPicPr>
          <p:blipFill>
            <a:blip r:embed="rId4"/>
            <a:stretch>
              <a:fillRect/>
            </a:stretch>
          </p:blipFill>
          <p:spPr>
            <a:xfrm>
              <a:off x="4191000" y="4267200"/>
              <a:ext cx="1260000" cy="1260000"/>
            </a:xfrm>
            <a:prstGeom prst="rect">
              <a:avLst/>
            </a:prstGeom>
          </p:spPr>
        </p:pic>
        <p:pic>
          <p:nvPicPr>
            <p:cNvPr id="41" name="Picture 40"/>
            <p:cNvPicPr>
              <a:picLocks noChangeAspect="1"/>
            </p:cNvPicPr>
            <p:nvPr/>
          </p:nvPicPr>
          <p:blipFill>
            <a:blip r:embed="rId5"/>
            <a:stretch>
              <a:fillRect/>
            </a:stretch>
          </p:blipFill>
          <p:spPr>
            <a:xfrm>
              <a:off x="2819400" y="2819400"/>
              <a:ext cx="1260000" cy="1260000"/>
            </a:xfrm>
            <a:prstGeom prst="rect">
              <a:avLst/>
            </a:prstGeom>
          </p:spPr>
        </p:pic>
        <p:pic>
          <p:nvPicPr>
            <p:cNvPr id="43" name="Picture 42"/>
            <p:cNvPicPr>
              <a:picLocks noChangeAspect="1"/>
            </p:cNvPicPr>
            <p:nvPr/>
          </p:nvPicPr>
          <p:blipFill>
            <a:blip r:embed="rId6"/>
            <a:stretch>
              <a:fillRect/>
            </a:stretch>
          </p:blipFill>
          <p:spPr>
            <a:xfrm>
              <a:off x="1600200" y="4495800"/>
              <a:ext cx="1260000" cy="1260000"/>
            </a:xfrm>
            <a:prstGeom prst="rect">
              <a:avLst/>
            </a:prstGeom>
          </p:spPr>
        </p:pic>
        <p:pic>
          <p:nvPicPr>
            <p:cNvPr id="44" name="Picture 43"/>
            <p:cNvPicPr>
              <a:picLocks noChangeAspect="1"/>
            </p:cNvPicPr>
            <p:nvPr/>
          </p:nvPicPr>
          <p:blipFill>
            <a:blip r:embed="rId7"/>
            <a:stretch>
              <a:fillRect/>
            </a:stretch>
          </p:blipFill>
          <p:spPr>
            <a:xfrm>
              <a:off x="5105400" y="2590800"/>
              <a:ext cx="1260000" cy="1260000"/>
            </a:xfrm>
            <a:prstGeom prst="rect">
              <a:avLst/>
            </a:prstGeom>
          </p:spPr>
        </p:pic>
        <p:pic>
          <p:nvPicPr>
            <p:cNvPr id="45" name="Picture 44"/>
            <p:cNvPicPr>
              <a:picLocks noChangeAspect="1"/>
            </p:cNvPicPr>
            <p:nvPr/>
          </p:nvPicPr>
          <p:blipFill>
            <a:blip r:embed="rId8"/>
            <a:stretch>
              <a:fillRect/>
            </a:stretch>
          </p:blipFill>
          <p:spPr>
            <a:xfrm>
              <a:off x="6858000" y="3810000"/>
              <a:ext cx="1260000" cy="1260000"/>
            </a:xfrm>
            <a:prstGeom prst="rect">
              <a:avLst/>
            </a:prstGeom>
          </p:spPr>
        </p:pic>
        <p:cxnSp>
          <p:nvCxnSpPr>
            <p:cNvPr id="48" name="Straight Connector 47"/>
            <p:cNvCxnSpPr>
              <a:stCxn id="61" idx="4"/>
              <a:endCxn id="45" idx="0"/>
            </p:cNvCxnSpPr>
            <p:nvPr/>
          </p:nvCxnSpPr>
          <p:spPr>
            <a:xfrm flipH="1">
              <a:off x="7488000" y="2971800"/>
              <a:ext cx="132000" cy="8382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44" idx="3"/>
            </p:cNvCxnSpPr>
            <p:nvPr/>
          </p:nvCxnSpPr>
          <p:spPr>
            <a:xfrm flipH="1">
              <a:off x="6365400" y="2743200"/>
              <a:ext cx="645000" cy="4776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71" idx="6"/>
            </p:cNvCxnSpPr>
            <p:nvPr/>
          </p:nvCxnSpPr>
          <p:spPr>
            <a:xfrm flipH="1">
              <a:off x="5486400" y="4648200"/>
              <a:ext cx="1295401" cy="3429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2057401" y="2971800"/>
              <a:ext cx="685801" cy="304801"/>
            </a:xfrm>
            <a:prstGeom prst="line">
              <a:avLst/>
            </a:prstGeom>
            <a:ln w="38100" cmpd="sng">
              <a:solidFill>
                <a:srgbClr val="0000CC"/>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7" idx="3"/>
            </p:cNvCxnSpPr>
            <p:nvPr/>
          </p:nvCxnSpPr>
          <p:spPr>
            <a:xfrm flipH="1">
              <a:off x="4953002" y="3772693"/>
              <a:ext cx="277064" cy="570707"/>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810000" y="4038600"/>
              <a:ext cx="457201" cy="5334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514600" y="4038600"/>
              <a:ext cx="457200" cy="4572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447800" y="3352800"/>
              <a:ext cx="533400" cy="11430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248400" y="3733800"/>
              <a:ext cx="685800" cy="304800"/>
            </a:xfrm>
            <a:prstGeom prst="line">
              <a:avLst/>
            </a:prstGeom>
            <a:ln w="38100" cmpd="sng">
              <a:solidFill>
                <a:srgbClr val="0000CC"/>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6934200" y="16764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62" name="Oval 61"/>
            <p:cNvSpPr/>
            <p:nvPr/>
          </p:nvSpPr>
          <p:spPr>
            <a:xfrm>
              <a:off x="6781800" y="38100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67" name="Oval 66"/>
            <p:cNvSpPr/>
            <p:nvPr/>
          </p:nvSpPr>
          <p:spPr>
            <a:xfrm>
              <a:off x="5029200" y="2667000"/>
              <a:ext cx="1371600" cy="129540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68" name="Oval 67"/>
            <p:cNvSpPr/>
            <p:nvPr/>
          </p:nvSpPr>
          <p:spPr>
            <a:xfrm>
              <a:off x="712536" y="2044032"/>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69" name="Oval 68"/>
            <p:cNvSpPr/>
            <p:nvPr/>
          </p:nvSpPr>
          <p:spPr>
            <a:xfrm>
              <a:off x="1524000" y="4495800"/>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70" name="Oval 69"/>
            <p:cNvSpPr/>
            <p:nvPr/>
          </p:nvSpPr>
          <p:spPr>
            <a:xfrm>
              <a:off x="2779296" y="2842128"/>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sp>
          <p:nvSpPr>
            <p:cNvPr id="71" name="Oval 70"/>
            <p:cNvSpPr/>
            <p:nvPr/>
          </p:nvSpPr>
          <p:spPr>
            <a:xfrm>
              <a:off x="4114800" y="4343400"/>
              <a:ext cx="1371600" cy="1295400"/>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9"/>
            </a:p>
          </p:txBody>
        </p:sp>
      </p:grpSp>
      <p:sp>
        <p:nvSpPr>
          <p:cNvPr id="76" name="矩形 21"/>
          <p:cNvSpPr/>
          <p:nvPr/>
        </p:nvSpPr>
        <p:spPr>
          <a:xfrm>
            <a:off x="2895600" y="4343400"/>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0.3</a:t>
            </a:r>
            <a:endParaRPr lang="zh-CN" altLang="en-US" dirty="0">
              <a:solidFill>
                <a:srgbClr val="FF0000"/>
              </a:solidFill>
            </a:endParaRPr>
          </a:p>
        </p:txBody>
      </p:sp>
      <p:sp>
        <p:nvSpPr>
          <p:cNvPr id="77" name="矩形 21"/>
          <p:cNvSpPr/>
          <p:nvPr/>
        </p:nvSpPr>
        <p:spPr>
          <a:xfrm>
            <a:off x="2590800" y="4976446"/>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0.2</a:t>
            </a:r>
            <a:endParaRPr lang="zh-CN" altLang="en-US" dirty="0">
              <a:solidFill>
                <a:srgbClr val="FF0000"/>
              </a:solidFill>
            </a:endParaRPr>
          </a:p>
        </p:txBody>
      </p:sp>
      <p:sp>
        <p:nvSpPr>
          <p:cNvPr id="78" name="矩形 21"/>
          <p:cNvSpPr/>
          <p:nvPr/>
        </p:nvSpPr>
        <p:spPr>
          <a:xfrm>
            <a:off x="3200400" y="5328139"/>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0.5</a:t>
            </a:r>
            <a:endParaRPr lang="zh-CN" altLang="en-US" dirty="0">
              <a:solidFill>
                <a:srgbClr val="FF0000"/>
              </a:solidFill>
            </a:endParaRPr>
          </a:p>
        </p:txBody>
      </p:sp>
      <p:sp>
        <p:nvSpPr>
          <p:cNvPr id="79" name="矩形 21"/>
          <p:cNvSpPr/>
          <p:nvPr/>
        </p:nvSpPr>
        <p:spPr>
          <a:xfrm>
            <a:off x="3733800" y="5046785"/>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0.4</a:t>
            </a:r>
            <a:endParaRPr lang="zh-CN" altLang="en-US" dirty="0">
              <a:solidFill>
                <a:srgbClr val="FF0000"/>
              </a:solidFill>
            </a:endParaRPr>
          </a:p>
        </p:txBody>
      </p:sp>
      <p:sp>
        <p:nvSpPr>
          <p:cNvPr id="80" name="矩形 21"/>
          <p:cNvSpPr/>
          <p:nvPr/>
        </p:nvSpPr>
        <p:spPr>
          <a:xfrm>
            <a:off x="4800600" y="4343400"/>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0.7</a:t>
            </a:r>
            <a:endParaRPr lang="zh-CN" altLang="en-US" dirty="0">
              <a:solidFill>
                <a:srgbClr val="FF0000"/>
              </a:solidFill>
            </a:endParaRPr>
          </a:p>
        </p:txBody>
      </p:sp>
      <p:sp>
        <p:nvSpPr>
          <p:cNvPr id="81" name="矩形 21"/>
          <p:cNvSpPr/>
          <p:nvPr/>
        </p:nvSpPr>
        <p:spPr>
          <a:xfrm>
            <a:off x="5562600" y="4835769"/>
            <a:ext cx="6858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0.74</a:t>
            </a:r>
            <a:endParaRPr lang="zh-CN" altLang="en-US" dirty="0">
              <a:solidFill>
                <a:srgbClr val="FF0000"/>
              </a:solidFill>
            </a:endParaRPr>
          </a:p>
        </p:txBody>
      </p:sp>
      <p:sp>
        <p:nvSpPr>
          <p:cNvPr id="82" name="矩形 21"/>
          <p:cNvSpPr/>
          <p:nvPr/>
        </p:nvSpPr>
        <p:spPr>
          <a:xfrm>
            <a:off x="5029200" y="4906108"/>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0.1</a:t>
            </a:r>
            <a:endParaRPr lang="zh-CN" altLang="en-US" dirty="0">
              <a:solidFill>
                <a:srgbClr val="FF0000"/>
              </a:solidFill>
            </a:endParaRPr>
          </a:p>
        </p:txBody>
      </p:sp>
      <p:sp>
        <p:nvSpPr>
          <p:cNvPr id="83" name="矩形 21"/>
          <p:cNvSpPr/>
          <p:nvPr/>
        </p:nvSpPr>
        <p:spPr>
          <a:xfrm>
            <a:off x="4800600" y="5609492"/>
            <a:ext cx="5334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0.1</a:t>
            </a:r>
            <a:endParaRPr lang="zh-CN" altLang="en-US" dirty="0">
              <a:solidFill>
                <a:srgbClr val="FF0000"/>
              </a:solidFill>
            </a:endParaRPr>
          </a:p>
        </p:txBody>
      </p:sp>
      <p:sp>
        <p:nvSpPr>
          <p:cNvPr id="84" name="矩形 21"/>
          <p:cNvSpPr/>
          <p:nvPr/>
        </p:nvSpPr>
        <p:spPr>
          <a:xfrm>
            <a:off x="4343400" y="5187462"/>
            <a:ext cx="762000"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0.05</a:t>
            </a:r>
            <a:endParaRPr lang="zh-CN" altLang="en-US" dirty="0">
              <a:solidFill>
                <a:srgbClr val="FF0000"/>
              </a:solidFill>
            </a:endParaRPr>
          </a:p>
        </p:txBody>
      </p:sp>
      <p:sp>
        <p:nvSpPr>
          <p:cNvPr id="72" name="Oval Callout 71"/>
          <p:cNvSpPr/>
          <p:nvPr/>
        </p:nvSpPr>
        <p:spPr>
          <a:xfrm>
            <a:off x="984738" y="2373923"/>
            <a:ext cx="1606062" cy="562708"/>
          </a:xfrm>
          <a:prstGeom prst="wedgeEllipseCallout">
            <a:avLst>
              <a:gd name="adj1" fmla="val 24338"/>
              <a:gd name="adj2" fmla="val -7849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I love Obama</a:t>
            </a:r>
            <a:endParaRPr lang="en-US" sz="1477" dirty="0">
              <a:solidFill>
                <a:schemeClr val="tx1"/>
              </a:solidFill>
            </a:endParaRPr>
          </a:p>
        </p:txBody>
      </p:sp>
      <p:sp>
        <p:nvSpPr>
          <p:cNvPr id="73" name="Oval Callout 72"/>
          <p:cNvSpPr/>
          <p:nvPr/>
        </p:nvSpPr>
        <p:spPr>
          <a:xfrm>
            <a:off x="3587263" y="1389185"/>
            <a:ext cx="1611923" cy="492369"/>
          </a:xfrm>
          <a:prstGeom prst="wedgeEllipseCallout">
            <a:avLst>
              <a:gd name="adj1" fmla="val 57198"/>
              <a:gd name="adj2" fmla="val 3128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I hate Obama</a:t>
            </a:r>
            <a:endParaRPr lang="en-US" sz="1477" dirty="0">
              <a:solidFill>
                <a:schemeClr val="tx1"/>
              </a:solidFill>
            </a:endParaRPr>
          </a:p>
        </p:txBody>
      </p:sp>
      <p:sp>
        <p:nvSpPr>
          <p:cNvPr id="15" name="Rectangle 14"/>
          <p:cNvSpPr/>
          <p:nvPr/>
        </p:nvSpPr>
        <p:spPr>
          <a:xfrm>
            <a:off x="654552" y="1529861"/>
            <a:ext cx="1455602" cy="23795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Politics</a:t>
            </a:r>
            <a:endParaRPr lang="en-US" sz="1108" dirty="0">
              <a:solidFill>
                <a:schemeClr val="tx1"/>
              </a:solidFill>
            </a:endParaRPr>
          </a:p>
        </p:txBody>
      </p:sp>
      <p:sp>
        <p:nvSpPr>
          <p:cNvPr id="74" name="Rectangle 73"/>
          <p:cNvSpPr/>
          <p:nvPr/>
        </p:nvSpPr>
        <p:spPr>
          <a:xfrm>
            <a:off x="654552" y="1769270"/>
            <a:ext cx="1455602" cy="23795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Entertainment</a:t>
            </a:r>
            <a:endParaRPr lang="en-US" sz="1108" dirty="0">
              <a:solidFill>
                <a:schemeClr val="tx1"/>
              </a:solidFill>
            </a:endParaRPr>
          </a:p>
        </p:txBody>
      </p:sp>
      <p:sp>
        <p:nvSpPr>
          <p:cNvPr id="85" name="Rectangle 84"/>
          <p:cNvSpPr/>
          <p:nvPr/>
        </p:nvSpPr>
        <p:spPr>
          <a:xfrm>
            <a:off x="654552" y="2009321"/>
            <a:ext cx="1455602" cy="23795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Trademarks</a:t>
            </a:r>
          </a:p>
        </p:txBody>
      </p:sp>
      <p:sp>
        <p:nvSpPr>
          <p:cNvPr id="86" name="Rectangle 85"/>
          <p:cNvSpPr/>
          <p:nvPr/>
        </p:nvSpPr>
        <p:spPr>
          <a:xfrm>
            <a:off x="6077078" y="1330551"/>
            <a:ext cx="1455602" cy="23795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M</a:t>
            </a:r>
            <a:r>
              <a:rPr lang="en-US" sz="1108" dirty="0">
                <a:solidFill>
                  <a:schemeClr val="tx1"/>
                </a:solidFill>
              </a:rPr>
              <a:t>arket </a:t>
            </a:r>
            <a:r>
              <a:rPr lang="en-US" sz="1108" dirty="0">
                <a:solidFill>
                  <a:schemeClr val="tx1"/>
                </a:solidFill>
              </a:rPr>
              <a:t>Strategy</a:t>
            </a:r>
          </a:p>
        </p:txBody>
      </p:sp>
      <p:sp>
        <p:nvSpPr>
          <p:cNvPr id="87" name="Rectangle 86"/>
          <p:cNvSpPr/>
          <p:nvPr/>
        </p:nvSpPr>
        <p:spPr>
          <a:xfrm>
            <a:off x="6077078" y="1569959"/>
            <a:ext cx="1455602" cy="237951"/>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Politics</a:t>
            </a:r>
            <a:endParaRPr lang="en-US" sz="1108" dirty="0">
              <a:solidFill>
                <a:schemeClr val="tx1"/>
              </a:solidFill>
            </a:endParaRPr>
          </a:p>
        </p:txBody>
      </p:sp>
      <p:sp>
        <p:nvSpPr>
          <p:cNvPr id="89" name="Rectangle 88"/>
          <p:cNvSpPr/>
          <p:nvPr/>
        </p:nvSpPr>
        <p:spPr>
          <a:xfrm>
            <a:off x="1595862" y="4048357"/>
            <a:ext cx="1216990" cy="244127"/>
          </a:xfrm>
          <a:prstGeom prst="rect">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8" dirty="0">
                <a:solidFill>
                  <a:schemeClr val="tx1"/>
                </a:solidFill>
              </a:rPr>
              <a:t>Politics</a:t>
            </a:r>
            <a:endParaRPr lang="en-US" sz="1108" dirty="0">
              <a:solidFill>
                <a:schemeClr val="tx1"/>
              </a:solidFill>
            </a:endParaRPr>
          </a:p>
        </p:txBody>
      </p:sp>
      <p:sp>
        <p:nvSpPr>
          <p:cNvPr id="90" name="Rectangle 89"/>
          <p:cNvSpPr/>
          <p:nvPr/>
        </p:nvSpPr>
        <p:spPr>
          <a:xfrm>
            <a:off x="1600200" y="4046477"/>
            <a:ext cx="4870938" cy="215742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sp>
        <p:nvSpPr>
          <p:cNvPr id="8" name="爆炸形 1 7"/>
          <p:cNvSpPr/>
          <p:nvPr/>
        </p:nvSpPr>
        <p:spPr>
          <a:xfrm>
            <a:off x="6119446" y="3006969"/>
            <a:ext cx="2532185" cy="1688123"/>
          </a:xfrm>
          <a:prstGeom prst="irregularSeal1">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b="1" dirty="0">
                <a:solidFill>
                  <a:srgbClr val="FF0000"/>
                </a:solidFill>
              </a:rPr>
              <a:t>How to?</a:t>
            </a:r>
            <a:endParaRPr kumimoji="1" lang="zh-CN" altLang="en-US" sz="2215" b="1" dirty="0">
              <a:solidFill>
                <a:srgbClr val="FF0000"/>
              </a:solidFill>
            </a:endParaRPr>
          </a:p>
        </p:txBody>
      </p:sp>
      <p:sp>
        <p:nvSpPr>
          <p:cNvPr id="91" name="Rectangle 90"/>
          <p:cNvSpPr/>
          <p:nvPr/>
        </p:nvSpPr>
        <p:spPr>
          <a:xfrm>
            <a:off x="400700" y="1264304"/>
            <a:ext cx="1216990" cy="2441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92" b="1" dirty="0">
                <a:solidFill>
                  <a:srgbClr val="0000CC"/>
                </a:solidFill>
              </a:rPr>
              <a:t>Topics</a:t>
            </a:r>
            <a:endParaRPr lang="en-US" sz="1292" b="1" dirty="0">
              <a:solidFill>
                <a:srgbClr val="0000CC"/>
              </a:solidFill>
            </a:endParaRPr>
          </a:p>
        </p:txBody>
      </p:sp>
    </p:spTree>
    <p:extLst>
      <p:ext uri="{BB962C8B-B14F-4D97-AF65-F5344CB8AC3E}">
        <p14:creationId xmlns:p14="http://schemas.microsoft.com/office/powerpoint/2010/main" val="610310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500"/>
                                        <p:tgtEl>
                                          <p:spTgt spid="3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blinds(horizontal)">
                                      <p:cBhvr>
                                        <p:cTn id="14" dur="500"/>
                                        <p:tgtEl>
                                          <p:spTgt spid="7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blinds(horizontal)">
                                      <p:cBhvr>
                                        <p:cTn id="17" dur="500"/>
                                        <p:tgtEl>
                                          <p:spTgt spid="7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blinds(horizontal)">
                                      <p:cBhvr>
                                        <p:cTn id="20" dur="500"/>
                                        <p:tgtEl>
                                          <p:spTgt spid="7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blinds(horizontal)">
                                      <p:cBhvr>
                                        <p:cTn id="23" dur="500"/>
                                        <p:tgtEl>
                                          <p:spTgt spid="7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blinds(horizontal)">
                                      <p:cBhvr>
                                        <p:cTn id="26" dur="500"/>
                                        <p:tgtEl>
                                          <p:spTgt spid="8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blinds(horizontal)">
                                      <p:cBhvr>
                                        <p:cTn id="29" dur="500"/>
                                        <p:tgtEl>
                                          <p:spTgt spid="8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blinds(horizontal)">
                                      <p:cBhvr>
                                        <p:cTn id="32" dur="500"/>
                                        <p:tgtEl>
                                          <p:spTgt spid="8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blinds(horizontal)">
                                      <p:cBhvr>
                                        <p:cTn id="35" dur="500"/>
                                        <p:tgtEl>
                                          <p:spTgt spid="8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blinds(horizontal)">
                                      <p:cBhvr>
                                        <p:cTn id="38" dur="500"/>
                                        <p:tgtEl>
                                          <p:spTgt spid="8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blinds(horizontal)">
                                      <p:cBhvr>
                                        <p:cTn id="41" dur="500"/>
                                        <p:tgtEl>
                                          <p:spTgt spid="8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blinds(horizontal)">
                                      <p:cBhvr>
                                        <p:cTn id="44" dur="500"/>
                                        <p:tgtEl>
                                          <p:spTgt spid="90"/>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6" grpId="0"/>
      <p:bldP spid="77" grpId="0"/>
      <p:bldP spid="78" grpId="0"/>
      <p:bldP spid="79" grpId="0"/>
      <p:bldP spid="80" grpId="0"/>
      <p:bldP spid="81" grpId="0"/>
      <p:bldP spid="82" grpId="0"/>
      <p:bldP spid="83" grpId="0"/>
      <p:bldP spid="84" grpId="0"/>
      <p:bldP spid="89" grpId="0" animBg="1"/>
      <p:bldP spid="90"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eaLnBrk="1" hangingPunct="1"/>
            <a:r>
              <a:rPr lang="en-US" altLang="zh-CN" sz="3323" dirty="0"/>
              <a:t>The Solution: Topical Affinity Propagation</a:t>
            </a:r>
            <a:endParaRPr lang="zh-CN" altLang="en-US" sz="3323" dirty="0"/>
          </a:p>
        </p:txBody>
      </p:sp>
      <p:sp>
        <p:nvSpPr>
          <p:cNvPr id="4"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a:latin typeface="+mn-lt"/>
                <a:ea typeface="+mn-ea"/>
              </a:rPr>
              <a:t>[1] Jie </a:t>
            </a:r>
            <a:r>
              <a:rPr lang="en-US" altLang="zh-CN" sz="1292" kern="0" dirty="0">
                <a:latin typeface="+mn-lt"/>
                <a:ea typeface="+mn-ea"/>
              </a:rPr>
              <a:t>Tang, </a:t>
            </a:r>
            <a:r>
              <a:rPr lang="en-US" altLang="zh-CN" sz="1292" kern="0" dirty="0" err="1">
                <a:latin typeface="+mn-lt"/>
                <a:ea typeface="+mn-ea"/>
              </a:rPr>
              <a:t>Jimeng</a:t>
            </a:r>
            <a:r>
              <a:rPr lang="en-US" altLang="zh-CN" sz="1292" kern="0" dirty="0">
                <a:latin typeface="+mn-lt"/>
                <a:ea typeface="+mn-ea"/>
              </a:rPr>
              <a:t> Sun, Chi Wang, and </a:t>
            </a:r>
            <a:r>
              <a:rPr lang="en-US" altLang="zh-CN" sz="1292" kern="0" dirty="0" err="1">
                <a:latin typeface="+mn-lt"/>
                <a:ea typeface="+mn-ea"/>
              </a:rPr>
              <a:t>Zi</a:t>
            </a:r>
            <a:r>
              <a:rPr lang="en-US" altLang="zh-CN" sz="1292" kern="0" dirty="0">
                <a:latin typeface="+mn-lt"/>
                <a:ea typeface="+mn-ea"/>
              </a:rPr>
              <a:t> Yang. </a:t>
            </a:r>
            <a:r>
              <a:rPr lang="en-US" altLang="zh-CN" sz="1292" kern="0" dirty="0">
                <a:latin typeface="+mn-lt"/>
                <a:ea typeface="+mn-ea"/>
              </a:rPr>
              <a:t>Social Influence Analysis in Large-scale Networks. </a:t>
            </a:r>
            <a:r>
              <a:rPr lang="en-US" altLang="zh-CN" sz="1292" b="1" kern="0" dirty="0" smtClean="0">
                <a:latin typeface="+mn-lt"/>
                <a:ea typeface="+mn-ea"/>
              </a:rPr>
              <a:t>KDD’09</a:t>
            </a:r>
            <a:r>
              <a:rPr lang="en-US" altLang="zh-CN" sz="1292" kern="0" dirty="0" smtClean="0">
                <a:latin typeface="+mn-lt"/>
                <a:ea typeface="+mn-ea"/>
              </a:rPr>
              <a:t>, </a:t>
            </a:r>
            <a:r>
              <a:rPr lang="en-US" altLang="zh-CN" sz="1292" kern="0" dirty="0">
                <a:latin typeface="+mn-lt"/>
                <a:ea typeface="+mn-ea"/>
              </a:rPr>
              <a:t>pages </a:t>
            </a:r>
            <a:r>
              <a:rPr lang="en-US" altLang="zh-CN" sz="1292" kern="0" dirty="0" smtClean="0">
                <a:latin typeface="+mn-lt"/>
                <a:ea typeface="+mn-ea"/>
              </a:rPr>
              <a:t>807-816. </a:t>
            </a:r>
            <a:endParaRPr lang="en-US" altLang="zh-CN" sz="1292" kern="0" dirty="0">
              <a:latin typeface="+mn-lt"/>
              <a:ea typeface="+mn-ea"/>
            </a:endParaRPr>
          </a:p>
        </p:txBody>
      </p:sp>
      <p:pic>
        <p:nvPicPr>
          <p:cNvPr id="5" name="图片 4" descr="无标题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51" y="1534636"/>
            <a:ext cx="4251186" cy="3812699"/>
          </a:xfrm>
          <a:prstGeom prst="rect">
            <a:avLst/>
          </a:prstGeom>
        </p:spPr>
      </p:pic>
      <p:sp>
        <p:nvSpPr>
          <p:cNvPr id="6" name="Rectangle 12"/>
          <p:cNvSpPr/>
          <p:nvPr/>
        </p:nvSpPr>
        <p:spPr>
          <a:xfrm>
            <a:off x="2976749" y="2365512"/>
            <a:ext cx="741495" cy="977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26"/>
          <p:cNvSpPr/>
          <p:nvPr/>
        </p:nvSpPr>
        <p:spPr>
          <a:xfrm>
            <a:off x="2777342" y="1999918"/>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t>
            </a:r>
            <a:r>
              <a:rPr lang="en-US" sz="1477" dirty="0">
                <a:solidFill>
                  <a:srgbClr val="0000FF"/>
                </a:solidFill>
              </a:rPr>
              <a:t>arket</a:t>
            </a:r>
            <a:endParaRPr lang="en-US" sz="1477" dirty="0">
              <a:solidFill>
                <a:srgbClr val="0000FF"/>
              </a:solidFill>
            </a:endParaRPr>
          </a:p>
        </p:txBody>
      </p:sp>
      <p:sp>
        <p:nvSpPr>
          <p:cNvPr id="8" name="Rectangle 26"/>
          <p:cNvSpPr/>
          <p:nvPr/>
        </p:nvSpPr>
        <p:spPr>
          <a:xfrm>
            <a:off x="4708238" y="2764311"/>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Market</a:t>
            </a:r>
            <a:endParaRPr lang="en-US" sz="1477" dirty="0">
              <a:solidFill>
                <a:srgbClr val="0000FF"/>
              </a:solidFill>
            </a:endParaRPr>
          </a:p>
        </p:txBody>
      </p:sp>
      <p:sp>
        <p:nvSpPr>
          <p:cNvPr id="9" name="Rectangle 26"/>
          <p:cNvSpPr/>
          <p:nvPr/>
        </p:nvSpPr>
        <p:spPr>
          <a:xfrm>
            <a:off x="4512013" y="4060455"/>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t>
            </a:r>
            <a:r>
              <a:rPr lang="en-US" sz="1477">
                <a:solidFill>
                  <a:srgbClr val="0000FF"/>
                </a:solidFill>
              </a:rPr>
              <a:t>arket</a:t>
            </a:r>
            <a:endParaRPr lang="en-US" sz="1477" dirty="0">
              <a:solidFill>
                <a:srgbClr val="0000FF"/>
              </a:solidFill>
            </a:endParaRPr>
          </a:p>
        </p:txBody>
      </p:sp>
      <p:sp>
        <p:nvSpPr>
          <p:cNvPr id="11" name="Rectangle 26"/>
          <p:cNvSpPr/>
          <p:nvPr/>
        </p:nvSpPr>
        <p:spPr>
          <a:xfrm>
            <a:off x="1816838" y="5183365"/>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Market</a:t>
            </a:r>
            <a:endParaRPr lang="en-US" sz="1477" dirty="0">
              <a:solidFill>
                <a:srgbClr val="0000FF"/>
              </a:solidFill>
            </a:endParaRPr>
          </a:p>
        </p:txBody>
      </p:sp>
      <p:sp>
        <p:nvSpPr>
          <p:cNvPr id="12" name="Rectangle 26"/>
          <p:cNvSpPr/>
          <p:nvPr/>
        </p:nvSpPr>
        <p:spPr>
          <a:xfrm>
            <a:off x="3109684" y="5123958"/>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Strategy</a:t>
            </a:r>
            <a:endParaRPr lang="en-US" sz="1477" dirty="0">
              <a:solidFill>
                <a:srgbClr val="0000FF"/>
              </a:solidFill>
            </a:endParaRPr>
          </a:p>
        </p:txBody>
      </p:sp>
      <p:sp>
        <p:nvSpPr>
          <p:cNvPr id="13" name="Rectangle 26"/>
          <p:cNvSpPr/>
          <p:nvPr/>
        </p:nvSpPr>
        <p:spPr>
          <a:xfrm>
            <a:off x="321290" y="3754283"/>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Strategy</a:t>
            </a:r>
          </a:p>
        </p:txBody>
      </p:sp>
      <p:sp>
        <p:nvSpPr>
          <p:cNvPr id="14" name="Rectangle 26"/>
          <p:cNvSpPr/>
          <p:nvPr/>
        </p:nvSpPr>
        <p:spPr>
          <a:xfrm>
            <a:off x="849740" y="2059326"/>
            <a:ext cx="1196441"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Strategy</a:t>
            </a:r>
          </a:p>
        </p:txBody>
      </p:sp>
      <p:sp>
        <p:nvSpPr>
          <p:cNvPr id="2" name="矩形 1"/>
          <p:cNvSpPr/>
          <p:nvPr/>
        </p:nvSpPr>
        <p:spPr>
          <a:xfrm>
            <a:off x="6001088" y="1318846"/>
            <a:ext cx="3076449" cy="3672174"/>
          </a:xfrm>
          <a:prstGeom prst="rect">
            <a:avLst/>
          </a:prstGeom>
          <a:no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2215" dirty="0">
                <a:solidFill>
                  <a:srgbClr val="800000"/>
                </a:solidFill>
              </a:rPr>
              <a:t>Basic Idea: </a:t>
            </a:r>
          </a:p>
          <a:p>
            <a:r>
              <a:rPr kumimoji="1" lang="en-US" altLang="zh-CN" sz="2215" dirty="0">
                <a:solidFill>
                  <a:srgbClr val="000090"/>
                </a:solidFill>
              </a:rPr>
              <a:t>If a user is </a:t>
            </a:r>
            <a:r>
              <a:rPr kumimoji="1" lang="en-US" altLang="zh-CN" sz="2215" dirty="0">
                <a:solidFill>
                  <a:srgbClr val="FF0000"/>
                </a:solidFill>
              </a:rPr>
              <a:t>located</a:t>
            </a:r>
            <a:r>
              <a:rPr kumimoji="1" lang="en-US" altLang="zh-CN" sz="2215" dirty="0">
                <a:solidFill>
                  <a:srgbClr val="000090"/>
                </a:solidFill>
              </a:rPr>
              <a:t> in the center of a “</a:t>
            </a:r>
            <a:r>
              <a:rPr kumimoji="1" lang="en-US" altLang="zh-CN" sz="2215" dirty="0">
                <a:solidFill>
                  <a:srgbClr val="FF0000"/>
                </a:solidFill>
              </a:rPr>
              <a:t>M</a:t>
            </a:r>
            <a:r>
              <a:rPr kumimoji="1" lang="en-US" altLang="zh-CN" sz="2215" dirty="0">
                <a:solidFill>
                  <a:srgbClr val="FF0000"/>
                </a:solidFill>
              </a:rPr>
              <a:t>arket</a:t>
            </a:r>
            <a:r>
              <a:rPr kumimoji="1" lang="en-US" altLang="zh-CN" sz="2215" dirty="0">
                <a:solidFill>
                  <a:srgbClr val="000090"/>
                </a:solidFill>
              </a:rPr>
              <a:t>” community, and is “</a:t>
            </a:r>
            <a:r>
              <a:rPr kumimoji="1" lang="en-US" altLang="zh-CN" sz="2215" dirty="0">
                <a:solidFill>
                  <a:srgbClr val="FF0000"/>
                </a:solidFill>
              </a:rPr>
              <a:t>similar</a:t>
            </a:r>
            <a:r>
              <a:rPr kumimoji="1" lang="en-US" altLang="zh-CN" sz="2215" dirty="0">
                <a:solidFill>
                  <a:srgbClr val="000090"/>
                </a:solidFill>
              </a:rPr>
              <a:t>” to the other users, then she/he would have a strong </a:t>
            </a:r>
            <a:r>
              <a:rPr kumimoji="1" lang="en-US" altLang="zh-CN" sz="2215" dirty="0">
                <a:solidFill>
                  <a:srgbClr val="FF0000"/>
                </a:solidFill>
              </a:rPr>
              <a:t>influence</a:t>
            </a:r>
            <a:r>
              <a:rPr kumimoji="1" lang="en-US" altLang="zh-CN" sz="2215" dirty="0">
                <a:solidFill>
                  <a:srgbClr val="000090"/>
                </a:solidFill>
              </a:rPr>
              <a:t> on the other users. </a:t>
            </a:r>
          </a:p>
          <a:p>
            <a:pPr algn="r"/>
            <a:r>
              <a:rPr kumimoji="1" lang="en-US" altLang="zh-CN" sz="2215" dirty="0">
                <a:solidFill>
                  <a:srgbClr val="000090"/>
                </a:solidFill>
              </a:rPr>
              <a:t>—</a:t>
            </a:r>
            <a:r>
              <a:rPr kumimoji="1" lang="en-US" altLang="zh-CN" sz="2215" dirty="0" err="1">
                <a:solidFill>
                  <a:srgbClr val="000090"/>
                </a:solidFill>
              </a:rPr>
              <a:t>H</a:t>
            </a:r>
            <a:r>
              <a:rPr kumimoji="1" lang="en-US" altLang="zh-CN" sz="2215" dirty="0" err="1">
                <a:solidFill>
                  <a:srgbClr val="000090"/>
                </a:solidFill>
              </a:rPr>
              <a:t>omophily</a:t>
            </a:r>
            <a:r>
              <a:rPr kumimoji="1" lang="en-US" altLang="zh-CN" sz="2215" dirty="0">
                <a:solidFill>
                  <a:srgbClr val="000090"/>
                </a:solidFill>
              </a:rPr>
              <a:t> theory</a:t>
            </a:r>
            <a:endParaRPr kumimoji="1" lang="zh-CN" altLang="en-US" sz="2215" dirty="0">
              <a:solidFill>
                <a:srgbClr val="000090"/>
              </a:solidFill>
            </a:endParaRPr>
          </a:p>
        </p:txBody>
      </p:sp>
    </p:spTree>
    <p:extLst>
      <p:ext uri="{BB962C8B-B14F-4D97-AF65-F5344CB8AC3E}">
        <p14:creationId xmlns:p14="http://schemas.microsoft.com/office/powerpoint/2010/main" val="1103599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eaLnBrk="1" hangingPunct="1"/>
            <a:r>
              <a:rPr lang="en-US" altLang="zh-CN" sz="3323" dirty="0"/>
              <a:t>The Solution: Topical Affinity Propagation</a:t>
            </a:r>
            <a:endParaRPr lang="zh-CN" altLang="en-US" sz="3323" dirty="0"/>
          </a:p>
        </p:txBody>
      </p:sp>
      <p:pic>
        <p:nvPicPr>
          <p:cNvPr id="5" name="图片 4" descr="无标题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51" y="1534636"/>
            <a:ext cx="4251186" cy="3812699"/>
          </a:xfrm>
          <a:prstGeom prst="rect">
            <a:avLst/>
          </a:prstGeom>
        </p:spPr>
      </p:pic>
      <p:sp>
        <p:nvSpPr>
          <p:cNvPr id="6" name="Rectangle 12"/>
          <p:cNvSpPr/>
          <p:nvPr/>
        </p:nvSpPr>
        <p:spPr>
          <a:xfrm>
            <a:off x="2976749" y="2365512"/>
            <a:ext cx="741495" cy="977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26"/>
          <p:cNvSpPr/>
          <p:nvPr/>
        </p:nvSpPr>
        <p:spPr>
          <a:xfrm>
            <a:off x="2777342" y="1999918"/>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Politics</a:t>
            </a:r>
            <a:endParaRPr lang="en-US" sz="1477" dirty="0">
              <a:solidFill>
                <a:srgbClr val="0000FF"/>
              </a:solidFill>
            </a:endParaRPr>
          </a:p>
        </p:txBody>
      </p:sp>
      <p:sp>
        <p:nvSpPr>
          <p:cNvPr id="8" name="Rectangle 26"/>
          <p:cNvSpPr/>
          <p:nvPr/>
        </p:nvSpPr>
        <p:spPr>
          <a:xfrm>
            <a:off x="4708238" y="2764311"/>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Politics</a:t>
            </a:r>
          </a:p>
        </p:txBody>
      </p:sp>
      <p:sp>
        <p:nvSpPr>
          <p:cNvPr id="9" name="Rectangle 26"/>
          <p:cNvSpPr/>
          <p:nvPr/>
        </p:nvSpPr>
        <p:spPr>
          <a:xfrm>
            <a:off x="4512013" y="4060455"/>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Politics</a:t>
            </a:r>
          </a:p>
        </p:txBody>
      </p:sp>
      <p:sp>
        <p:nvSpPr>
          <p:cNvPr id="11" name="Rectangle 26"/>
          <p:cNvSpPr/>
          <p:nvPr/>
        </p:nvSpPr>
        <p:spPr>
          <a:xfrm>
            <a:off x="1816838" y="5183365"/>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Politics</a:t>
            </a:r>
          </a:p>
        </p:txBody>
      </p:sp>
      <p:sp>
        <p:nvSpPr>
          <p:cNvPr id="12" name="Rectangle 26"/>
          <p:cNvSpPr/>
          <p:nvPr/>
        </p:nvSpPr>
        <p:spPr>
          <a:xfrm>
            <a:off x="3109684" y="5123958"/>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Market Strategy</a:t>
            </a:r>
            <a:endParaRPr lang="en-US" sz="1477" dirty="0">
              <a:solidFill>
                <a:srgbClr val="0000FF"/>
              </a:solidFill>
            </a:endParaRPr>
          </a:p>
        </p:txBody>
      </p:sp>
      <p:sp>
        <p:nvSpPr>
          <p:cNvPr id="13" name="Rectangle 26"/>
          <p:cNvSpPr/>
          <p:nvPr/>
        </p:nvSpPr>
        <p:spPr>
          <a:xfrm>
            <a:off x="321290" y="3754283"/>
            <a:ext cx="1326080"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Market </a:t>
            </a:r>
            <a:r>
              <a:rPr lang="en-US" sz="1477" dirty="0">
                <a:solidFill>
                  <a:srgbClr val="0000FF"/>
                </a:solidFill>
              </a:rPr>
              <a:t>Strategy</a:t>
            </a:r>
            <a:endParaRPr lang="en-US" sz="1477" dirty="0">
              <a:solidFill>
                <a:srgbClr val="0000FF"/>
              </a:solidFill>
            </a:endParaRPr>
          </a:p>
        </p:txBody>
      </p:sp>
      <p:sp>
        <p:nvSpPr>
          <p:cNvPr id="14" name="Rectangle 26"/>
          <p:cNvSpPr/>
          <p:nvPr/>
        </p:nvSpPr>
        <p:spPr>
          <a:xfrm>
            <a:off x="849740" y="2059326"/>
            <a:ext cx="1196441" cy="4058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rgbClr val="0000FF"/>
                </a:solidFill>
              </a:rPr>
              <a:t>Market </a:t>
            </a:r>
            <a:r>
              <a:rPr lang="en-US" sz="1477" dirty="0">
                <a:solidFill>
                  <a:srgbClr val="0000FF"/>
                </a:solidFill>
              </a:rPr>
              <a:t>Strategy</a:t>
            </a:r>
            <a:endParaRPr lang="en-US" sz="1477" dirty="0">
              <a:solidFill>
                <a:srgbClr val="0000FF"/>
              </a:solidFill>
            </a:endParaRPr>
          </a:p>
        </p:txBody>
      </p:sp>
      <p:sp>
        <p:nvSpPr>
          <p:cNvPr id="3" name="Rectangle 2"/>
          <p:cNvSpPr/>
          <p:nvPr/>
        </p:nvSpPr>
        <p:spPr>
          <a:xfrm>
            <a:off x="3657600" y="1232504"/>
            <a:ext cx="3938954" cy="6282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a function to quantify the similarity between neighborhood users </a:t>
            </a:r>
            <a:endParaRPr lang="en-US" sz="1600" dirty="0">
              <a:solidFill>
                <a:schemeClr val="tx1"/>
              </a:solidFill>
            </a:endParaRPr>
          </a:p>
        </p:txBody>
      </p:sp>
      <p:cxnSp>
        <p:nvCxnSpPr>
          <p:cNvPr id="15" name="Straight Arrow Connector 14"/>
          <p:cNvCxnSpPr>
            <a:stCxn id="3" idx="2"/>
          </p:cNvCxnSpPr>
          <p:nvPr/>
        </p:nvCxnSpPr>
        <p:spPr>
          <a:xfrm flipH="1">
            <a:off x="4802779" y="1860776"/>
            <a:ext cx="824298" cy="6180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p:cNvCxnSpPr>
          <p:nvPr/>
        </p:nvCxnSpPr>
        <p:spPr>
          <a:xfrm flipH="1">
            <a:off x="3657600" y="1860777"/>
            <a:ext cx="1969477" cy="765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501489" y="3433774"/>
            <a:ext cx="2798450" cy="6282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Estimate how a user </a:t>
            </a:r>
            <a:r>
              <a:rPr lang="en-US" sz="1600" smtClean="0">
                <a:solidFill>
                  <a:schemeClr val="tx1"/>
                </a:solidFill>
              </a:rPr>
              <a:t>can represent his neighbors</a:t>
            </a:r>
            <a:endParaRPr lang="en-US" sz="1600" dirty="0">
              <a:solidFill>
                <a:schemeClr val="tx1"/>
              </a:solidFill>
            </a:endParaRPr>
          </a:p>
        </p:txBody>
      </p:sp>
      <p:cxnSp>
        <p:nvCxnSpPr>
          <p:cNvPr id="25" name="Straight Arrow Connector 24"/>
          <p:cNvCxnSpPr>
            <a:stCxn id="24" idx="1"/>
          </p:cNvCxnSpPr>
          <p:nvPr/>
        </p:nvCxnSpPr>
        <p:spPr>
          <a:xfrm flipH="1" flipV="1">
            <a:off x="4103422" y="2871988"/>
            <a:ext cx="1398066" cy="875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1"/>
          </p:cNvCxnSpPr>
          <p:nvPr/>
        </p:nvCxnSpPr>
        <p:spPr>
          <a:xfrm flipH="1">
            <a:off x="4343304" y="3747910"/>
            <a:ext cx="1158185" cy="76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378" name="Straight Arrow Connector 58377"/>
          <p:cNvCxnSpPr/>
          <p:nvPr/>
        </p:nvCxnSpPr>
        <p:spPr>
          <a:xfrm flipH="1" flipV="1">
            <a:off x="2351690" y="2233246"/>
            <a:ext cx="658286" cy="492197"/>
          </a:xfrm>
          <a:prstGeom prst="straightConnector1">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26016" y="2725616"/>
            <a:ext cx="717289" cy="229851"/>
          </a:xfrm>
          <a:prstGeom prst="straightConnector1">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570593" y="3440985"/>
            <a:ext cx="772711" cy="550722"/>
          </a:xfrm>
          <a:prstGeom prst="straightConnector1">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2479878" y="3549853"/>
            <a:ext cx="794567" cy="878986"/>
          </a:xfrm>
          <a:prstGeom prst="straightConnector1">
            <a:avLst/>
          </a:prstGeom>
          <a:ln w="57150">
            <a:solidFill>
              <a:srgbClr val="0000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5385484" y="4765431"/>
            <a:ext cx="3195809" cy="90109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The topic information can be obtained by </a:t>
            </a:r>
            <a:r>
              <a:rPr lang="en-US" sz="1600" smtClean="0">
                <a:solidFill>
                  <a:schemeClr val="tx1"/>
                </a:solidFill>
              </a:rPr>
              <a:t>any tagging system </a:t>
            </a:r>
            <a:r>
              <a:rPr lang="en-US" sz="1600" dirty="0" smtClean="0">
                <a:solidFill>
                  <a:schemeClr val="tx1"/>
                </a:solidFill>
              </a:rPr>
              <a:t>or </a:t>
            </a:r>
            <a:r>
              <a:rPr lang="en-US" sz="1600" smtClean="0">
                <a:solidFill>
                  <a:schemeClr val="tx1"/>
                </a:solidFill>
              </a:rPr>
              <a:t>topic modeling approach</a:t>
            </a:r>
            <a:endParaRPr lang="en-US" sz="1600" dirty="0">
              <a:solidFill>
                <a:schemeClr val="tx1"/>
              </a:solidFill>
            </a:endParaRPr>
          </a:p>
        </p:txBody>
      </p:sp>
      <p:cxnSp>
        <p:nvCxnSpPr>
          <p:cNvPr id="56" name="Straight Arrow Connector 55"/>
          <p:cNvCxnSpPr>
            <a:stCxn id="55" idx="1"/>
          </p:cNvCxnSpPr>
          <p:nvPr/>
        </p:nvCxnSpPr>
        <p:spPr>
          <a:xfrm flipH="1" flipV="1">
            <a:off x="5158444" y="4475048"/>
            <a:ext cx="227040" cy="7409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5" idx="1"/>
          </p:cNvCxnSpPr>
          <p:nvPr/>
        </p:nvCxnSpPr>
        <p:spPr>
          <a:xfrm flipH="1">
            <a:off x="4218013" y="5215977"/>
            <a:ext cx="1167471" cy="140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598304" y="2596042"/>
            <a:ext cx="717289" cy="229851"/>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1116" y="2874878"/>
            <a:ext cx="717289" cy="229851"/>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486400" y="1956718"/>
            <a:ext cx="3587262" cy="701432"/>
          </a:xfrm>
          <a:prstGeom prst="rect">
            <a:avLst/>
          </a:prstGeom>
          <a:solidFill>
            <a:srgbClr val="1BF3FB">
              <a:alpha val="27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5230" tIns="199385" rIns="0" bIns="199385" rtlCol="0" anchor="ctr"/>
          <a:lstStyle/>
          <a:p>
            <a:r>
              <a:rPr lang="en-US" sz="1100" dirty="0">
                <a:solidFill>
                  <a:srgbClr val="FF0000"/>
                </a:solidFill>
              </a:rPr>
              <a:t>How “Ada” thought he </a:t>
            </a:r>
            <a:r>
              <a:rPr lang="en-US" sz="1100" b="1" dirty="0">
                <a:solidFill>
                  <a:srgbClr val="FF0000"/>
                </a:solidFill>
              </a:rPr>
              <a:t>influenced</a:t>
            </a:r>
            <a:r>
              <a:rPr lang="en-US" sz="1100" dirty="0">
                <a:solidFill>
                  <a:srgbClr val="FF0000"/>
                </a:solidFill>
              </a:rPr>
              <a:t> “Bob”?</a:t>
            </a:r>
          </a:p>
          <a:p>
            <a:endParaRPr lang="en-US" sz="900" dirty="0">
              <a:solidFill>
                <a:schemeClr val="tx1"/>
              </a:solidFill>
            </a:endParaRPr>
          </a:p>
          <a:p>
            <a:r>
              <a:rPr lang="en-US" sz="1100" dirty="0">
                <a:solidFill>
                  <a:schemeClr val="tx1"/>
                </a:solidFill>
              </a:rPr>
              <a:t>How “Bob” thought he </a:t>
            </a:r>
            <a:r>
              <a:rPr lang="en-US" sz="1100" b="1" dirty="0">
                <a:solidFill>
                  <a:schemeClr val="tx1"/>
                </a:solidFill>
              </a:rPr>
              <a:t>was influenced </a:t>
            </a:r>
            <a:r>
              <a:rPr lang="en-US" sz="1100" dirty="0">
                <a:solidFill>
                  <a:schemeClr val="tx1"/>
                </a:solidFill>
              </a:rPr>
              <a:t>by “Ada”?</a:t>
            </a:r>
            <a:endParaRPr lang="en-US" sz="1100" dirty="0">
              <a:solidFill>
                <a:schemeClr val="tx1"/>
              </a:solidFill>
            </a:endParaRPr>
          </a:p>
        </p:txBody>
      </p:sp>
      <p:cxnSp>
        <p:nvCxnSpPr>
          <p:cNvPr id="31" name="Straight Arrow Connector 30"/>
          <p:cNvCxnSpPr/>
          <p:nvPr/>
        </p:nvCxnSpPr>
        <p:spPr>
          <a:xfrm flipV="1">
            <a:off x="5550647" y="2167314"/>
            <a:ext cx="332308" cy="2790"/>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550647" y="2471935"/>
            <a:ext cx="332308" cy="1"/>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9" idx="1"/>
          </p:cNvCxnSpPr>
          <p:nvPr/>
        </p:nvCxnSpPr>
        <p:spPr>
          <a:xfrm flipH="1">
            <a:off x="4435764" y="2307434"/>
            <a:ext cx="1050636" cy="350716"/>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33"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a:latin typeface="+mn-lt"/>
                <a:ea typeface="+mn-ea"/>
              </a:rPr>
              <a:t>[1] Jie </a:t>
            </a:r>
            <a:r>
              <a:rPr lang="en-US" altLang="zh-CN" sz="1292" kern="0" dirty="0">
                <a:latin typeface="+mn-lt"/>
                <a:ea typeface="+mn-ea"/>
              </a:rPr>
              <a:t>Tang, </a:t>
            </a:r>
            <a:r>
              <a:rPr lang="en-US" altLang="zh-CN" sz="1292" kern="0" dirty="0" err="1">
                <a:latin typeface="+mn-lt"/>
                <a:ea typeface="+mn-ea"/>
              </a:rPr>
              <a:t>Jimeng</a:t>
            </a:r>
            <a:r>
              <a:rPr lang="en-US" altLang="zh-CN" sz="1292" kern="0" dirty="0">
                <a:latin typeface="+mn-lt"/>
                <a:ea typeface="+mn-ea"/>
              </a:rPr>
              <a:t> Sun, Chi Wang, and </a:t>
            </a:r>
            <a:r>
              <a:rPr lang="en-US" altLang="zh-CN" sz="1292" kern="0" dirty="0" err="1">
                <a:latin typeface="+mn-lt"/>
                <a:ea typeface="+mn-ea"/>
              </a:rPr>
              <a:t>Zi</a:t>
            </a:r>
            <a:r>
              <a:rPr lang="en-US" altLang="zh-CN" sz="1292" kern="0" dirty="0">
                <a:latin typeface="+mn-lt"/>
                <a:ea typeface="+mn-ea"/>
              </a:rPr>
              <a:t> Yang. </a:t>
            </a:r>
            <a:r>
              <a:rPr lang="en-US" altLang="zh-CN" sz="1292" kern="0" dirty="0">
                <a:latin typeface="+mn-lt"/>
                <a:ea typeface="+mn-ea"/>
              </a:rPr>
              <a:t>Social Influence Analysis in Large-scale Networks. </a:t>
            </a:r>
            <a:r>
              <a:rPr lang="en-US" altLang="zh-CN" sz="1292" b="1" kern="0" dirty="0" smtClean="0">
                <a:latin typeface="+mn-lt"/>
                <a:ea typeface="+mn-ea"/>
              </a:rPr>
              <a:t>KDD’09</a:t>
            </a:r>
            <a:r>
              <a:rPr lang="en-US" altLang="zh-CN" sz="1292" kern="0" dirty="0" smtClean="0">
                <a:latin typeface="+mn-lt"/>
                <a:ea typeface="+mn-ea"/>
              </a:rPr>
              <a:t>, </a:t>
            </a:r>
            <a:r>
              <a:rPr lang="en-US" altLang="zh-CN" sz="1292" kern="0" dirty="0">
                <a:latin typeface="+mn-lt"/>
                <a:ea typeface="+mn-ea"/>
              </a:rPr>
              <a:t>pages </a:t>
            </a:r>
            <a:r>
              <a:rPr lang="en-US" altLang="zh-CN" sz="1292" kern="0" dirty="0" smtClean="0">
                <a:latin typeface="+mn-lt"/>
                <a:ea typeface="+mn-ea"/>
              </a:rPr>
              <a:t>807-816. </a:t>
            </a:r>
            <a:endParaRPr lang="en-US" altLang="zh-CN" sz="1292" kern="0" dirty="0">
              <a:latin typeface="+mn-lt"/>
              <a:ea typeface="+mn-ea"/>
            </a:endParaRPr>
          </a:p>
        </p:txBody>
      </p:sp>
    </p:spTree>
    <p:extLst>
      <p:ext uri="{BB962C8B-B14F-4D97-AF65-F5344CB8AC3E}">
        <p14:creationId xmlns:p14="http://schemas.microsoft.com/office/powerpoint/2010/main" val="384688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par>
                                <p:cTn id="11" presetID="3" presetClass="entr" presetSubtype="10" fill="hold" nodeType="withEffect">
                                  <p:stCondLst>
                                    <p:cond delay="0"/>
                                  </p:stCondLst>
                                  <p:childTnLst>
                                    <p:set>
                                      <p:cBhvr>
                                        <p:cTn id="12" dur="1" fill="hold">
                                          <p:stCondLst>
                                            <p:cond delay="0"/>
                                          </p:stCondLst>
                                        </p:cTn>
                                        <p:tgtEl>
                                          <p:spTgt spid="58378"/>
                                        </p:tgtEl>
                                        <p:attrNameLst>
                                          <p:attrName>style.visibility</p:attrName>
                                        </p:attrNameLst>
                                      </p:cBhvr>
                                      <p:to>
                                        <p:strVal val="visible"/>
                                      </p:to>
                                    </p:set>
                                    <p:animEffect transition="in" filter="blinds(horizontal)">
                                      <p:cBhvr>
                                        <p:cTn id="13" dur="500"/>
                                        <p:tgtEl>
                                          <p:spTgt spid="58378"/>
                                        </p:tgtEl>
                                      </p:cBhvr>
                                    </p:animEffect>
                                  </p:childTnLst>
                                </p:cTn>
                              </p:par>
                              <p:par>
                                <p:cTn id="14" presetID="3" presetClass="entr" presetSubtype="1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par>
                                <p:cTn id="17" presetID="3" presetClass="entr" presetSubtype="1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par>
                                <p:cTn id="31" presetID="3"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par>
                                <p:cTn id="34" presetID="3" presetClass="entr" presetSubtype="1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par>
                                <p:cTn id="37" presetID="3" presetClass="entr" presetSubtype="1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500"/>
                                        <p:tgtEl>
                                          <p:spTgt spid="3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par>
                                <p:cTn id="43" presetID="3" presetClass="entr" presetSubtype="1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par>
                                <p:cTn id="51" presetID="3" presetClass="entr" presetSubtype="1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blinds(horizontal)">
                                      <p:cBhvr>
                                        <p:cTn id="53" dur="500"/>
                                        <p:tgtEl>
                                          <p:spTgt spid="56"/>
                                        </p:tgtEl>
                                      </p:cBhvr>
                                    </p:animEffect>
                                  </p:childTnLst>
                                </p:cTn>
                              </p:par>
                              <p:par>
                                <p:cTn id="54" presetID="3" presetClass="entr" presetSubtype="1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blinds(horizontal)">
                                      <p:cBhvr>
                                        <p:cTn id="5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5" grpId="0" animBg="1"/>
      <p:bldP spid="2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Topical Factor Graph (TFG) Model</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639071" y="1293965"/>
            <a:ext cx="5574323" cy="4325815"/>
          </a:xfrm>
          <a:prstGeom prst="rect">
            <a:avLst/>
          </a:prstGeom>
          <a:noFill/>
          <a:ln w="9525">
            <a:noFill/>
            <a:miter lim="800000"/>
            <a:headEnd/>
            <a:tailEnd/>
          </a:ln>
        </p:spPr>
      </p:pic>
      <p:sp>
        <p:nvSpPr>
          <p:cNvPr id="5" name="Oval 4"/>
          <p:cNvSpPr/>
          <p:nvPr/>
        </p:nvSpPr>
        <p:spPr>
          <a:xfrm>
            <a:off x="3380568" y="4731826"/>
            <a:ext cx="438156" cy="4381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4" idx="3"/>
            <a:endCxn id="12" idx="2"/>
          </p:cNvCxnSpPr>
          <p:nvPr/>
        </p:nvCxnSpPr>
        <p:spPr>
          <a:xfrm flipV="1">
            <a:off x="2571662" y="2658990"/>
            <a:ext cx="808903" cy="285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57201" y="4372721"/>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Node/user</a:t>
            </a:r>
            <a:endParaRPr lang="en-US" dirty="0">
              <a:solidFill>
                <a:schemeClr val="tx1"/>
              </a:solidFill>
            </a:endParaRPr>
          </a:p>
        </p:txBody>
      </p:sp>
      <p:sp>
        <p:nvSpPr>
          <p:cNvPr id="12" name="Oval 11"/>
          <p:cNvSpPr/>
          <p:nvPr/>
        </p:nvSpPr>
        <p:spPr>
          <a:xfrm>
            <a:off x="3380568" y="2439933"/>
            <a:ext cx="438156" cy="4381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92671" y="2181941"/>
            <a:ext cx="2178995" cy="101112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chemeClr val="tx1"/>
                </a:solidFill>
              </a:rPr>
              <a:t>Nodes that have the highest influence on the current node</a:t>
            </a:r>
            <a:endParaRPr lang="en-US" dirty="0">
              <a:solidFill>
                <a:schemeClr val="tx1"/>
              </a:solidFill>
            </a:endParaRPr>
          </a:p>
        </p:txBody>
      </p:sp>
      <p:cxnSp>
        <p:nvCxnSpPr>
          <p:cNvPr id="19" name="Straight Arrow Connector 18"/>
          <p:cNvCxnSpPr>
            <a:stCxn id="9" idx="3"/>
            <a:endCxn id="5" idx="2"/>
          </p:cNvCxnSpPr>
          <p:nvPr/>
        </p:nvCxnSpPr>
        <p:spPr>
          <a:xfrm>
            <a:off x="2841295" y="4642356"/>
            <a:ext cx="539269" cy="3085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60087" y="5451280"/>
            <a:ext cx="8447995" cy="70481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CC"/>
                </a:solidFill>
              </a:rPr>
              <a:t>The problem is cast as</a:t>
            </a:r>
            <a:r>
              <a:rPr lang="en-US" dirty="0" smtClean="0">
                <a:solidFill>
                  <a:srgbClr val="0000CC"/>
                </a:solidFill>
              </a:rPr>
              <a:t> identifying which node has the </a:t>
            </a:r>
            <a:r>
              <a:rPr lang="en-US" b="1" dirty="0" smtClean="0">
                <a:solidFill>
                  <a:srgbClr val="0000CC"/>
                </a:solidFill>
              </a:rPr>
              <a:t>highest probability </a:t>
            </a:r>
            <a:r>
              <a:rPr lang="en-US" dirty="0" smtClean="0">
                <a:solidFill>
                  <a:srgbClr val="0000CC"/>
                </a:solidFill>
              </a:rPr>
              <a:t>to </a:t>
            </a:r>
            <a:r>
              <a:rPr lang="en-US" b="1" dirty="0" smtClean="0">
                <a:solidFill>
                  <a:srgbClr val="0000CC"/>
                </a:solidFill>
              </a:rPr>
              <a:t>influence</a:t>
            </a:r>
            <a:r>
              <a:rPr lang="en-US" dirty="0" smtClean="0">
                <a:solidFill>
                  <a:srgbClr val="0000CC"/>
                </a:solidFill>
              </a:rPr>
              <a:t> another node on a </a:t>
            </a:r>
            <a:r>
              <a:rPr lang="en-US" b="1" dirty="0" smtClean="0">
                <a:solidFill>
                  <a:srgbClr val="0000CC"/>
                </a:solidFill>
              </a:rPr>
              <a:t>specific topic </a:t>
            </a:r>
            <a:r>
              <a:rPr lang="en-US" dirty="0" smtClean="0">
                <a:solidFill>
                  <a:srgbClr val="0000CC"/>
                </a:solidFill>
              </a:rPr>
              <a:t>along with the edge.</a:t>
            </a:r>
            <a:endParaRPr lang="en-US" dirty="0">
              <a:solidFill>
                <a:srgbClr val="0000CC"/>
              </a:solidFill>
            </a:endParaRPr>
          </a:p>
        </p:txBody>
      </p:sp>
      <p:cxnSp>
        <p:nvCxnSpPr>
          <p:cNvPr id="26" name="Straight Arrow Connector 25"/>
          <p:cNvCxnSpPr>
            <a:stCxn id="29" idx="3"/>
          </p:cNvCxnSpPr>
          <p:nvPr/>
        </p:nvCxnSpPr>
        <p:spPr>
          <a:xfrm>
            <a:off x="2785673" y="1710085"/>
            <a:ext cx="1314468" cy="6403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01570" y="1440446"/>
            <a:ext cx="1584103" cy="5392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Social link</a:t>
            </a:r>
            <a:endParaRPr lang="en-US" dirty="0">
              <a:solidFill>
                <a:schemeClr val="tx1"/>
              </a:solidFill>
            </a:endParaRPr>
          </a:p>
        </p:txBody>
      </p:sp>
      <p:sp>
        <p:nvSpPr>
          <p:cNvPr id="13" name="Rectangle 12"/>
          <p:cNvSpPr/>
          <p:nvPr/>
        </p:nvSpPr>
        <p:spPr>
          <a:xfrm>
            <a:off x="2060572" y="3530117"/>
            <a:ext cx="1456351" cy="527622"/>
          </a:xfrm>
          <a:prstGeom prst="rect">
            <a:avLst/>
          </a:prstGeom>
          <a:solidFill>
            <a:srgbClr val="1BF3FB">
              <a:alpha val="34902"/>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92" dirty="0">
                <a:solidFill>
                  <a:schemeClr val="tx1"/>
                </a:solidFill>
              </a:rPr>
              <a:t>User-specific attributes</a:t>
            </a:r>
            <a:endParaRPr lang="en-US" sz="1292" dirty="0">
              <a:solidFill>
                <a:schemeClr val="tx1"/>
              </a:solidFill>
            </a:endParaRPr>
          </a:p>
        </p:txBody>
      </p:sp>
      <p:sp>
        <p:nvSpPr>
          <p:cNvPr id="15" name="Rectangle 14"/>
          <p:cNvSpPr/>
          <p:nvPr/>
        </p:nvSpPr>
        <p:spPr>
          <a:xfrm>
            <a:off x="3678357" y="1142917"/>
            <a:ext cx="1456351" cy="527622"/>
          </a:xfrm>
          <a:prstGeom prst="rect">
            <a:avLst/>
          </a:prstGeom>
          <a:solidFill>
            <a:srgbClr val="1BF3FB">
              <a:alpha val="34902"/>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92" dirty="0">
                <a:solidFill>
                  <a:schemeClr val="tx1"/>
                </a:solidFill>
              </a:rPr>
              <a:t>Asymmetric similarity </a:t>
            </a:r>
            <a:endParaRPr lang="en-US" sz="1292" dirty="0">
              <a:solidFill>
                <a:schemeClr val="tx1"/>
              </a:solidFill>
            </a:endParaRPr>
          </a:p>
        </p:txBody>
      </p:sp>
      <p:cxnSp>
        <p:nvCxnSpPr>
          <p:cNvPr id="16" name="Straight Arrow Connector 15"/>
          <p:cNvCxnSpPr/>
          <p:nvPr/>
        </p:nvCxnSpPr>
        <p:spPr>
          <a:xfrm flipV="1">
            <a:off x="3833317" y="1963615"/>
            <a:ext cx="770101" cy="410309"/>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953537" y="2197425"/>
            <a:ext cx="717286" cy="387514"/>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72209" y="1053317"/>
            <a:ext cx="1708590" cy="527622"/>
          </a:xfrm>
          <a:prstGeom prst="rect">
            <a:avLst/>
          </a:prstGeom>
          <a:solidFill>
            <a:srgbClr val="1BF3FB">
              <a:alpha val="34902"/>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92" dirty="0">
                <a:solidFill>
                  <a:schemeClr val="tx1"/>
                </a:solidFill>
              </a:rPr>
              <a:t>Topological feature or global constraint</a:t>
            </a:r>
            <a:endParaRPr lang="en-US" sz="1292" dirty="0">
              <a:solidFill>
                <a:schemeClr val="tx1"/>
              </a:solidFill>
            </a:endParaRPr>
          </a:p>
        </p:txBody>
      </p:sp>
    </p:spTree>
    <p:custDataLst>
      <p:tags r:id="rId1"/>
    </p:custDataLst>
    <p:extLst>
      <p:ext uri="{BB962C8B-B14F-4D97-AF65-F5344CB8AC3E}">
        <p14:creationId xmlns:p14="http://schemas.microsoft.com/office/powerpoint/2010/main" val="1537035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linds(horizontal)">
                                      <p:cBhvr>
                                        <p:cTn id="29" dur="500"/>
                                        <p:tgtEl>
                                          <p:spTgt spid="2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4" grpId="0" animBg="1"/>
      <p:bldP spid="25" grpId="0" animBg="1"/>
      <p:bldP spid="29" grpId="0" animBg="1"/>
      <p:bldP spid="13" grpId="0" animBg="1"/>
      <p:bldP spid="15" grpId="0" animBg="1"/>
      <p:bldP spid="2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323870" y="1368691"/>
            <a:ext cx="8436219" cy="4082589"/>
          </a:xfrm>
        </p:spPr>
        <p:txBody>
          <a:bodyPr/>
          <a:lstStyle/>
          <a:p>
            <a:endParaRPr lang="en-US" dirty="0" smtClean="0">
              <a:solidFill>
                <a:srgbClr val="0000CC"/>
              </a:solidFill>
            </a:endParaRPr>
          </a:p>
          <a:p>
            <a:endParaRPr lang="en-US" dirty="0" smtClean="0">
              <a:solidFill>
                <a:srgbClr val="0000CC"/>
              </a:solidFill>
            </a:endParaRPr>
          </a:p>
          <a:p>
            <a:pPr>
              <a:buFontTx/>
              <a:buNone/>
            </a:pPr>
            <a:endParaRPr lang="en-US" i="1" dirty="0" smtClean="0">
              <a:solidFill>
                <a:srgbClr val="0000CC"/>
              </a:solidFill>
            </a:endParaRPr>
          </a:p>
          <a:p>
            <a:pPr>
              <a:buFontTx/>
              <a:buNone/>
            </a:pPr>
            <a:endParaRPr lang="en-US" i="1" dirty="0" smtClean="0">
              <a:solidFill>
                <a:srgbClr val="0000CC"/>
              </a:solidFill>
            </a:endParaRPr>
          </a:p>
          <a:p>
            <a:pPr>
              <a:buFontTx/>
              <a:buNone/>
            </a:pPr>
            <a:endParaRPr lang="en-US" sz="2585" i="1" dirty="0">
              <a:solidFill>
                <a:srgbClr val="0000CC"/>
              </a:solidFill>
            </a:endParaRPr>
          </a:p>
          <a:p>
            <a:pPr>
              <a:buFontTx/>
              <a:buNone/>
            </a:pPr>
            <a:endParaRPr lang="en-US" sz="2585" i="1" dirty="0">
              <a:solidFill>
                <a:srgbClr val="0000CC"/>
              </a:solidFill>
            </a:endParaRPr>
          </a:p>
          <a:p>
            <a:r>
              <a:rPr lang="en-US" altLang="zh-CN" dirty="0" smtClean="0">
                <a:solidFill>
                  <a:srgbClr val="0000CC"/>
                </a:solidFill>
              </a:rPr>
              <a:t>The learning task is to find a configuration for all </a:t>
            </a:r>
            <a:r>
              <a:rPr lang="en-US" altLang="zh-CN" dirty="0" smtClean="0">
                <a:solidFill>
                  <a:srgbClr val="FF0000"/>
                </a:solidFill>
              </a:rPr>
              <a:t>{</a:t>
            </a:r>
            <a:r>
              <a:rPr lang="en-US" altLang="zh-CN" dirty="0" err="1" smtClean="0">
                <a:solidFill>
                  <a:srgbClr val="FF0000"/>
                </a:solidFill>
              </a:rPr>
              <a:t>y</a:t>
            </a:r>
            <a:r>
              <a:rPr lang="en-US" altLang="zh-CN" baseline="-25000" dirty="0" err="1" smtClean="0">
                <a:solidFill>
                  <a:srgbClr val="FF0000"/>
                </a:solidFill>
              </a:rPr>
              <a:t>i</a:t>
            </a:r>
            <a:r>
              <a:rPr lang="en-US" altLang="zh-CN" dirty="0" smtClean="0">
                <a:solidFill>
                  <a:srgbClr val="FF0000"/>
                </a:solidFill>
              </a:rPr>
              <a:t>} </a:t>
            </a:r>
            <a:r>
              <a:rPr lang="en-US" altLang="zh-CN" dirty="0" smtClean="0">
                <a:solidFill>
                  <a:srgbClr val="0000CC"/>
                </a:solidFill>
              </a:rPr>
              <a:t>to maximize the joint probability.</a:t>
            </a:r>
          </a:p>
        </p:txBody>
      </p:sp>
      <p:sp>
        <p:nvSpPr>
          <p:cNvPr id="14341" name="Title 7"/>
          <p:cNvSpPr>
            <a:spLocks noGrp="1"/>
          </p:cNvSpPr>
          <p:nvPr>
            <p:ph type="title"/>
          </p:nvPr>
        </p:nvSpPr>
        <p:spPr>
          <a:xfrm>
            <a:off x="460075" y="328204"/>
            <a:ext cx="8229600" cy="1055077"/>
          </a:xfrm>
        </p:spPr>
        <p:txBody>
          <a:bodyPr/>
          <a:lstStyle/>
          <a:p>
            <a:r>
              <a:rPr lang="en-US" altLang="zh-CN" dirty="0" smtClean="0"/>
              <a:t>Topical Factor Graph (TFG)</a:t>
            </a:r>
            <a:endParaRPr lang="en-US" sz="2954" dirty="0"/>
          </a:p>
        </p:txBody>
      </p:sp>
      <p:pic>
        <p:nvPicPr>
          <p:cNvPr id="111619" name="Picture 3"/>
          <p:cNvPicPr>
            <a:picLocks noChangeAspect="1" noChangeArrowheads="1"/>
          </p:cNvPicPr>
          <p:nvPr/>
        </p:nvPicPr>
        <p:blipFill>
          <a:blip r:embed="rId4" cstate="print">
            <a:duotone>
              <a:prstClr val="black"/>
              <a:schemeClr val="accent2">
                <a:tint val="45000"/>
                <a:satMod val="400000"/>
              </a:schemeClr>
            </a:duotone>
            <a:lum bright="6000" contrast="6000"/>
          </a:blip>
          <a:srcRect/>
          <a:stretch>
            <a:fillRect/>
          </a:stretch>
        </p:blipFill>
        <p:spPr bwMode="auto">
          <a:xfrm>
            <a:off x="1167869" y="2296411"/>
            <a:ext cx="5123055" cy="1941514"/>
          </a:xfrm>
          <a:prstGeom prst="rect">
            <a:avLst/>
          </a:prstGeom>
          <a:solidFill>
            <a:srgbClr val="FFFFCC"/>
          </a:solidFill>
          <a:ln w="9525">
            <a:noFill/>
            <a:miter lim="800000"/>
            <a:headEnd/>
            <a:tailEnd/>
          </a:ln>
          <a:effectLst/>
        </p:spPr>
      </p:pic>
      <p:sp>
        <p:nvSpPr>
          <p:cNvPr id="5" name="Rectangle 4"/>
          <p:cNvSpPr/>
          <p:nvPr/>
        </p:nvSpPr>
        <p:spPr>
          <a:xfrm>
            <a:off x="358972" y="1676376"/>
            <a:ext cx="3673771" cy="53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54" dirty="0">
                <a:solidFill>
                  <a:srgbClr val="0000CC"/>
                </a:solidFill>
              </a:rPr>
              <a:t>Objective function:</a:t>
            </a:r>
            <a:endParaRPr lang="en-US" sz="2954" dirty="0">
              <a:solidFill>
                <a:srgbClr val="0000CC"/>
              </a:solidFill>
            </a:endParaRPr>
          </a:p>
        </p:txBody>
      </p:sp>
      <p:sp>
        <p:nvSpPr>
          <p:cNvPr id="6" name="Rectangle 5"/>
          <p:cNvSpPr/>
          <p:nvPr/>
        </p:nvSpPr>
        <p:spPr>
          <a:xfrm>
            <a:off x="6762784" y="2734545"/>
            <a:ext cx="2010473" cy="53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FF0000"/>
                </a:solidFill>
              </a:rPr>
              <a:t>1. How to define?</a:t>
            </a:r>
            <a:endParaRPr lang="en-US" dirty="0">
              <a:solidFill>
                <a:srgbClr val="FF0000"/>
              </a:solidFill>
            </a:endParaRPr>
          </a:p>
        </p:txBody>
      </p:sp>
      <p:sp>
        <p:nvSpPr>
          <p:cNvPr id="7" name="Rectangle 6"/>
          <p:cNvSpPr/>
          <p:nvPr/>
        </p:nvSpPr>
        <p:spPr>
          <a:xfrm>
            <a:off x="3796809" y="2464911"/>
            <a:ext cx="2460415" cy="539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Rectangle 7"/>
          <p:cNvSpPr/>
          <p:nvPr/>
        </p:nvSpPr>
        <p:spPr>
          <a:xfrm>
            <a:off x="4706818" y="3442336"/>
            <a:ext cx="1482991" cy="539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Rectangle 8"/>
          <p:cNvSpPr/>
          <p:nvPr/>
        </p:nvSpPr>
        <p:spPr>
          <a:xfrm>
            <a:off x="2145297" y="3408631"/>
            <a:ext cx="1482991" cy="539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Arrow Connector 10"/>
          <p:cNvCxnSpPr>
            <a:stCxn id="6" idx="1"/>
            <a:endCxn id="7" idx="3"/>
          </p:cNvCxnSpPr>
          <p:nvPr/>
        </p:nvCxnSpPr>
        <p:spPr>
          <a:xfrm rot="10800000">
            <a:off x="6257229" y="2734545"/>
            <a:ext cx="505565" cy="2696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1"/>
            <a:endCxn id="8" idx="3"/>
          </p:cNvCxnSpPr>
          <p:nvPr/>
        </p:nvCxnSpPr>
        <p:spPr>
          <a:xfrm rot="10800000" flipV="1">
            <a:off x="6189809" y="3004200"/>
            <a:ext cx="572972" cy="7077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9" idx="3"/>
          </p:cNvCxnSpPr>
          <p:nvPr/>
        </p:nvCxnSpPr>
        <p:spPr>
          <a:xfrm rot="10800000" flipV="1">
            <a:off x="3628293" y="3004180"/>
            <a:ext cx="3134501" cy="6740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 idx="1"/>
          </p:cNvCxnSpPr>
          <p:nvPr/>
        </p:nvCxnSpPr>
        <p:spPr>
          <a:xfrm rot="10800000" flipV="1">
            <a:off x="6290928" y="3644566"/>
            <a:ext cx="438156" cy="1011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729087" y="3374927"/>
            <a:ext cx="2258189" cy="53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FF0000"/>
                </a:solidFill>
              </a:rPr>
              <a:t>2. How to optimize?</a:t>
            </a:r>
            <a:endParaRPr lang="en-US" dirty="0">
              <a:solidFill>
                <a:srgbClr val="FF0000"/>
              </a:solidFill>
            </a:endParaRPr>
          </a:p>
        </p:txBody>
      </p:sp>
    </p:spTree>
    <p:custDataLst>
      <p:tags r:id="rId1"/>
    </p:custDataLst>
    <p:extLst>
      <p:ext uri="{BB962C8B-B14F-4D97-AF65-F5344CB8AC3E}">
        <p14:creationId xmlns:p14="http://schemas.microsoft.com/office/powerpoint/2010/main" val="872505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6" grpId="0" animBg="1"/>
      <p:bldP spid="7" grpId="0" animBg="1"/>
      <p:bldP spid="8" grpId="0" animBg="1"/>
      <p:bldP spid="9" grpId="0" animBg="1"/>
      <p:bldP spid="2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1" name="Picture 25"/>
          <p:cNvPicPr>
            <a:picLocks noChangeAspect="1" noChangeArrowheads="1"/>
          </p:cNvPicPr>
          <p:nvPr/>
        </p:nvPicPr>
        <p:blipFill>
          <a:blip r:embed="rId4" cstate="print"/>
          <a:srcRect/>
          <a:stretch>
            <a:fillRect/>
          </a:stretch>
        </p:blipFill>
        <p:spPr bwMode="auto">
          <a:xfrm>
            <a:off x="3897915" y="3302986"/>
            <a:ext cx="5181600" cy="833804"/>
          </a:xfrm>
          <a:prstGeom prst="rect">
            <a:avLst/>
          </a:prstGeom>
          <a:noFill/>
          <a:ln w="9525">
            <a:noFill/>
            <a:miter lim="800000"/>
            <a:headEnd/>
            <a:tailEnd/>
          </a:ln>
        </p:spPr>
      </p:pic>
      <p:pic>
        <p:nvPicPr>
          <p:cNvPr id="109570" name="Picture 2"/>
          <p:cNvPicPr>
            <a:picLocks noChangeAspect="1" noChangeArrowheads="1"/>
          </p:cNvPicPr>
          <p:nvPr/>
        </p:nvPicPr>
        <p:blipFill>
          <a:blip r:embed="rId5" cstate="print"/>
          <a:srcRect/>
          <a:stretch>
            <a:fillRect/>
          </a:stretch>
        </p:blipFill>
        <p:spPr bwMode="auto">
          <a:xfrm>
            <a:off x="1037347" y="5041095"/>
            <a:ext cx="7242131" cy="949433"/>
          </a:xfrm>
          <a:prstGeom prst="rect">
            <a:avLst/>
          </a:prstGeom>
          <a:ln>
            <a:noFill/>
            <a:headEnd/>
            <a:tailEnd/>
          </a:ln>
          <a:effectLst/>
        </p:spPr>
        <p:style>
          <a:lnRef idx="1">
            <a:schemeClr val="accent2"/>
          </a:lnRef>
          <a:fillRef idx="2">
            <a:schemeClr val="accent2"/>
          </a:fillRef>
          <a:effectRef idx="1">
            <a:schemeClr val="accent2"/>
          </a:effectRef>
          <a:fontRef idx="minor">
            <a:schemeClr val="dk1"/>
          </a:fontRef>
        </p:style>
      </p:pic>
      <p:sp>
        <p:nvSpPr>
          <p:cNvPr id="15362" name="Rectangle 2"/>
          <p:cNvSpPr>
            <a:spLocks noGrp="1" noChangeArrowheads="1"/>
          </p:cNvSpPr>
          <p:nvPr>
            <p:ph type="title"/>
          </p:nvPr>
        </p:nvSpPr>
        <p:spPr>
          <a:xfrm>
            <a:off x="0" y="260795"/>
            <a:ext cx="9144000" cy="1055077"/>
          </a:xfrm>
        </p:spPr>
        <p:txBody>
          <a:bodyPr/>
          <a:lstStyle/>
          <a:p>
            <a:pPr eaLnBrk="1" hangingPunct="1"/>
            <a:r>
              <a:rPr lang="en-US" sz="3323" dirty="0"/>
              <a:t>How to define (topical) feature functions?</a:t>
            </a:r>
            <a:endParaRPr lang="en-US" altLang="zh-CN" sz="3323" dirty="0"/>
          </a:p>
        </p:txBody>
      </p:sp>
      <p:sp>
        <p:nvSpPr>
          <p:cNvPr id="4100" name="Rectangle 3"/>
          <p:cNvSpPr>
            <a:spLocks noGrp="1" noChangeArrowheads="1"/>
          </p:cNvSpPr>
          <p:nvPr>
            <p:ph type="body" sz="half" idx="1"/>
          </p:nvPr>
        </p:nvSpPr>
        <p:spPr>
          <a:xfrm>
            <a:off x="-112898" y="1529868"/>
            <a:ext cx="4167548" cy="4177812"/>
          </a:xfrm>
        </p:spPr>
        <p:txBody>
          <a:bodyPr/>
          <a:lstStyle/>
          <a:p>
            <a:pPr lvl="1">
              <a:defRPr/>
            </a:pPr>
            <a:r>
              <a:rPr lang="en-US" sz="2215" dirty="0">
                <a:cs typeface="+mn-cs"/>
              </a:rPr>
              <a:t>Node feature function</a:t>
            </a:r>
            <a:endParaRPr lang="en-US" sz="2215" i="1" dirty="0">
              <a:cs typeface="+mn-cs"/>
            </a:endParaRPr>
          </a:p>
          <a:p>
            <a:pPr lvl="1">
              <a:defRPr/>
            </a:pPr>
            <a:endParaRPr lang="en-US" sz="2215" i="1" dirty="0">
              <a:cs typeface="+mn-cs"/>
            </a:endParaRPr>
          </a:p>
          <a:p>
            <a:pPr lvl="1">
              <a:defRPr/>
            </a:pPr>
            <a:endParaRPr lang="en-US" sz="2215" i="1" dirty="0">
              <a:cs typeface="+mn-cs"/>
            </a:endParaRPr>
          </a:p>
          <a:p>
            <a:pPr lvl="1">
              <a:defRPr/>
            </a:pPr>
            <a:endParaRPr lang="en-US" sz="2215" dirty="0">
              <a:cs typeface="+mn-cs"/>
            </a:endParaRPr>
          </a:p>
          <a:p>
            <a:pPr lvl="1">
              <a:defRPr/>
            </a:pPr>
            <a:r>
              <a:rPr lang="en-US" sz="2215" dirty="0">
                <a:cs typeface="+mn-cs"/>
              </a:rPr>
              <a:t>Edge feature function</a:t>
            </a:r>
          </a:p>
          <a:p>
            <a:pPr lvl="1">
              <a:buNone/>
              <a:defRPr/>
            </a:pPr>
            <a:endParaRPr lang="en-US" sz="1846" dirty="0">
              <a:cs typeface="+mn-cs"/>
            </a:endParaRPr>
          </a:p>
          <a:p>
            <a:pPr lvl="1">
              <a:buNone/>
              <a:defRPr/>
            </a:pPr>
            <a:endParaRPr lang="en-US" sz="1108" i="1" dirty="0">
              <a:cs typeface="+mn-cs"/>
            </a:endParaRPr>
          </a:p>
          <a:p>
            <a:pPr lvl="1">
              <a:buNone/>
              <a:defRPr/>
            </a:pPr>
            <a:endParaRPr lang="en-US" sz="1108" i="1" dirty="0">
              <a:cs typeface="+mn-cs"/>
            </a:endParaRPr>
          </a:p>
          <a:p>
            <a:pPr lvl="1">
              <a:buNone/>
              <a:defRPr/>
            </a:pPr>
            <a:endParaRPr lang="en-US" sz="1108" i="1" dirty="0">
              <a:cs typeface="+mn-cs"/>
            </a:endParaRPr>
          </a:p>
          <a:p>
            <a:pPr lvl="1">
              <a:defRPr/>
            </a:pPr>
            <a:r>
              <a:rPr lang="en-US" altLang="zh-CN" sz="2215" dirty="0">
                <a:cs typeface="+mn-cs"/>
              </a:rPr>
              <a:t>Global feature function</a:t>
            </a:r>
            <a:endParaRPr lang="zh-CN" altLang="en-US" sz="2215" dirty="0"/>
          </a:p>
        </p:txBody>
      </p:sp>
      <p:sp>
        <p:nvSpPr>
          <p:cNvPr id="15364" name="Rectangle 5"/>
          <p:cNvSpPr>
            <a:spLocks noChangeArrowheads="1"/>
          </p:cNvSpPr>
          <p:nvPr/>
        </p:nvSpPr>
        <p:spPr bwMode="auto">
          <a:xfrm>
            <a:off x="1" y="79103"/>
            <a:ext cx="184731" cy="369332"/>
          </a:xfrm>
          <a:prstGeom prst="rect">
            <a:avLst/>
          </a:prstGeom>
          <a:noFill/>
          <a:ln w="9525">
            <a:noFill/>
            <a:miter lim="800000"/>
            <a:headEnd/>
            <a:tailEnd/>
          </a:ln>
        </p:spPr>
        <p:txBody>
          <a:bodyPr wrap="none" anchor="ctr">
            <a:spAutoFit/>
          </a:bodyPr>
          <a:lstStyle/>
          <a:p>
            <a:endParaRPr lang="zh-CN" altLang="en-US"/>
          </a:p>
        </p:txBody>
      </p:sp>
      <p:pic>
        <p:nvPicPr>
          <p:cNvPr id="4122" name="Picture 26"/>
          <p:cNvPicPr>
            <a:picLocks noChangeAspect="1" noChangeArrowheads="1"/>
          </p:cNvPicPr>
          <p:nvPr/>
        </p:nvPicPr>
        <p:blipFill>
          <a:blip r:embed="rId6" cstate="print"/>
          <a:srcRect/>
          <a:stretch>
            <a:fillRect/>
          </a:stretch>
        </p:blipFill>
        <p:spPr bwMode="auto">
          <a:xfrm>
            <a:off x="4167561" y="1529862"/>
            <a:ext cx="4518025" cy="1266092"/>
          </a:xfrm>
          <a:prstGeom prst="rect">
            <a:avLst/>
          </a:prstGeom>
          <a:noFill/>
          <a:ln w="9525">
            <a:noFill/>
            <a:miter lim="800000"/>
            <a:headEnd/>
            <a:tailEnd/>
          </a:ln>
        </p:spPr>
      </p:pic>
      <p:pic>
        <p:nvPicPr>
          <p:cNvPr id="109569" name="Picture 1"/>
          <p:cNvPicPr>
            <a:picLocks noChangeAspect="1" noChangeArrowheads="1"/>
          </p:cNvPicPr>
          <p:nvPr/>
        </p:nvPicPr>
        <p:blipFill>
          <a:blip r:embed="rId7" cstate="print"/>
          <a:srcRect/>
          <a:stretch>
            <a:fillRect/>
          </a:stretch>
        </p:blipFill>
        <p:spPr bwMode="auto">
          <a:xfrm>
            <a:off x="4032731" y="1575267"/>
            <a:ext cx="4953000" cy="1179651"/>
          </a:xfrm>
          <a:prstGeom prst="rect">
            <a:avLst/>
          </a:prstGeom>
          <a:noFill/>
          <a:ln>
            <a:noFill/>
            <a:headEnd/>
            <a:tailEnd/>
          </a:ln>
          <a:effectLst/>
        </p:spPr>
        <p:style>
          <a:lnRef idx="1">
            <a:schemeClr val="accent2"/>
          </a:lnRef>
          <a:fillRef idx="2">
            <a:schemeClr val="accent2"/>
          </a:fillRef>
          <a:effectRef idx="1">
            <a:schemeClr val="accent2"/>
          </a:effectRef>
          <a:fontRef idx="minor">
            <a:schemeClr val="dk1"/>
          </a:fontRef>
        </p:style>
      </p:pic>
      <p:sp>
        <p:nvSpPr>
          <p:cNvPr id="9" name="Rectangle 8"/>
          <p:cNvSpPr/>
          <p:nvPr/>
        </p:nvSpPr>
        <p:spPr>
          <a:xfrm>
            <a:off x="7335767" y="1170811"/>
            <a:ext cx="1167865" cy="404452"/>
          </a:xfrm>
          <a:prstGeom prst="rect">
            <a:avLst/>
          </a:prstGeom>
          <a:solidFill>
            <a:schemeClr val="bg1"/>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000000"/>
                </a:solidFill>
              </a:rPr>
              <a:t>similarity</a:t>
            </a:r>
            <a:endParaRPr lang="en-US" dirty="0">
              <a:solidFill>
                <a:srgbClr val="000000"/>
              </a:solidFill>
            </a:endParaRPr>
          </a:p>
        </p:txBody>
      </p:sp>
      <p:sp>
        <p:nvSpPr>
          <p:cNvPr id="10" name="Rectangle 9"/>
          <p:cNvSpPr/>
          <p:nvPr/>
        </p:nvSpPr>
        <p:spPr>
          <a:xfrm>
            <a:off x="6661667" y="1608967"/>
            <a:ext cx="471860" cy="3574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Arrow Connector 10"/>
          <p:cNvCxnSpPr>
            <a:stCxn id="9" idx="2"/>
            <a:endCxn id="10" idx="3"/>
          </p:cNvCxnSpPr>
          <p:nvPr/>
        </p:nvCxnSpPr>
        <p:spPr>
          <a:xfrm rot="5400000">
            <a:off x="7420416" y="1288399"/>
            <a:ext cx="212410" cy="786159"/>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841644" y="4069382"/>
            <a:ext cx="1954851" cy="404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smtClean="0">
                <a:solidFill>
                  <a:schemeClr val="tx1"/>
                </a:solidFill>
              </a:rPr>
              <a:t> or simply binary</a:t>
            </a:r>
            <a:endParaRPr lang="en-US" dirty="0">
              <a:solidFill>
                <a:schemeClr val="tx1"/>
              </a:solidFill>
            </a:endParaRPr>
          </a:p>
        </p:txBody>
      </p:sp>
    </p:spTree>
    <p:custDataLst>
      <p:tags r:id="rId1"/>
    </p:custDataLst>
    <p:extLst>
      <p:ext uri="{BB962C8B-B14F-4D97-AF65-F5344CB8AC3E}">
        <p14:creationId xmlns:p14="http://schemas.microsoft.com/office/powerpoint/2010/main" val="1363665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121"/>
                                        </p:tgtEl>
                                        <p:attrNameLst>
                                          <p:attrName>style.visibility</p:attrName>
                                        </p:attrNameLst>
                                      </p:cBhvr>
                                      <p:to>
                                        <p:strVal val="visible"/>
                                      </p:to>
                                    </p:set>
                                    <p:animEffect transition="in" filter="blinds(horizontal)">
                                      <p:cBhvr>
                                        <p:cTn id="18" dur="500"/>
                                        <p:tgtEl>
                                          <p:spTgt spid="41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9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6" name="Picture 2"/>
          <p:cNvPicPr>
            <a:picLocks noChangeAspect="1" noChangeArrowheads="1"/>
          </p:cNvPicPr>
          <p:nvPr/>
        </p:nvPicPr>
        <p:blipFill>
          <a:blip r:embed="rId4" cstate="print"/>
          <a:srcRect/>
          <a:stretch>
            <a:fillRect/>
          </a:stretch>
        </p:blipFill>
        <p:spPr bwMode="auto">
          <a:xfrm>
            <a:off x="1336399" y="2737309"/>
            <a:ext cx="4752307" cy="3716266"/>
          </a:xfrm>
          <a:prstGeom prst="rect">
            <a:avLst/>
          </a:prstGeom>
          <a:noFill/>
          <a:ln w="9525">
            <a:noFill/>
            <a:miter lim="800000"/>
            <a:headEnd/>
            <a:tailEnd/>
          </a:ln>
        </p:spPr>
      </p:pic>
      <p:sp>
        <p:nvSpPr>
          <p:cNvPr id="16386" name="Rectangle 2"/>
          <p:cNvSpPr>
            <a:spLocks noGrp="1" noChangeArrowheads="1"/>
          </p:cNvSpPr>
          <p:nvPr>
            <p:ph type="title"/>
          </p:nvPr>
        </p:nvSpPr>
        <p:spPr/>
        <p:txBody>
          <a:bodyPr/>
          <a:lstStyle/>
          <a:p>
            <a:pPr eaLnBrk="1" hangingPunct="1"/>
            <a:r>
              <a:rPr lang="en-US" altLang="zh-CN" sz="3692" dirty="0"/>
              <a:t>Model Learning Algorithm</a:t>
            </a:r>
          </a:p>
        </p:txBody>
      </p:sp>
      <p:sp>
        <p:nvSpPr>
          <p:cNvPr id="16387" name="Rectangle 3"/>
          <p:cNvSpPr>
            <a:spLocks noGrp="1" noChangeArrowheads="1"/>
          </p:cNvSpPr>
          <p:nvPr>
            <p:ph sz="half" idx="1"/>
          </p:nvPr>
        </p:nvSpPr>
        <p:spPr>
          <a:xfrm>
            <a:off x="762000" y="1702825"/>
            <a:ext cx="2895600" cy="844062"/>
          </a:xfrm>
        </p:spPr>
        <p:txBody>
          <a:bodyPr/>
          <a:lstStyle/>
          <a:p>
            <a:pPr eaLnBrk="1" hangingPunct="1">
              <a:buNone/>
            </a:pPr>
            <a:r>
              <a:rPr lang="en-US" dirty="0" smtClean="0"/>
              <a:t>Sum-product:</a:t>
            </a:r>
            <a:endParaRPr lang="zh-CN" altLang="en-US" dirty="0" smtClean="0"/>
          </a:p>
        </p:txBody>
      </p:sp>
      <p:sp>
        <p:nvSpPr>
          <p:cNvPr id="16388" name="Rectangle 5"/>
          <p:cNvSpPr>
            <a:spLocks noChangeArrowheads="1"/>
          </p:cNvSpPr>
          <p:nvPr/>
        </p:nvSpPr>
        <p:spPr bwMode="auto">
          <a:xfrm>
            <a:off x="-285751" y="4185844"/>
            <a:ext cx="184731" cy="369332"/>
          </a:xfrm>
          <a:prstGeom prst="rect">
            <a:avLst/>
          </a:prstGeom>
          <a:noFill/>
          <a:ln w="9525">
            <a:noFill/>
            <a:miter lim="800000"/>
            <a:headEnd/>
            <a:tailEnd/>
          </a:ln>
        </p:spPr>
        <p:txBody>
          <a:bodyPr wrap="none" anchor="ctr">
            <a:spAutoFit/>
          </a:bodyPr>
          <a:lstStyle/>
          <a:p>
            <a:endParaRPr lang="zh-CN" altLang="en-US"/>
          </a:p>
        </p:txBody>
      </p:sp>
      <p:cxnSp>
        <p:nvCxnSpPr>
          <p:cNvPr id="17" name="直接箭头连接符 16"/>
          <p:cNvCxnSpPr/>
          <p:nvPr/>
        </p:nvCxnSpPr>
        <p:spPr>
          <a:xfrm rot="16200000" flipV="1">
            <a:off x="3088229" y="4086262"/>
            <a:ext cx="707790" cy="321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414936" y="4152868"/>
            <a:ext cx="740011" cy="7326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574073" y="4251073"/>
            <a:ext cx="526071" cy="366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10800000">
            <a:off x="4640894" y="3276556"/>
            <a:ext cx="975940" cy="337043"/>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16"/>
          <p:cNvCxnSpPr/>
          <p:nvPr/>
        </p:nvCxnSpPr>
        <p:spPr>
          <a:xfrm rot="16200000" flipV="1">
            <a:off x="3121934" y="5097404"/>
            <a:ext cx="707790" cy="32117"/>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129730" y="3411393"/>
            <a:ext cx="2785672" cy="1651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215" dirty="0">
                <a:solidFill>
                  <a:srgbClr val="FF0000"/>
                </a:solidFill>
              </a:rPr>
              <a:t>- Low efficiency!</a:t>
            </a:r>
          </a:p>
          <a:p>
            <a:r>
              <a:rPr lang="en-US" sz="2215" dirty="0">
                <a:solidFill>
                  <a:srgbClr val="FF0000"/>
                </a:solidFill>
              </a:rPr>
              <a:t>- Not easy for distributed learning!</a:t>
            </a:r>
            <a:endParaRPr lang="en-US" sz="2215" dirty="0">
              <a:solidFill>
                <a:srgbClr val="FF0000"/>
              </a:solidFill>
            </a:endParaRPr>
          </a:p>
        </p:txBody>
      </p:sp>
      <p:pic>
        <p:nvPicPr>
          <p:cNvPr id="3" name="Picture 2" descr="Screen Shot 2013-01-28 at 5.00.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565" y="1178169"/>
            <a:ext cx="5320503" cy="1758462"/>
          </a:xfrm>
          <a:prstGeom prst="rect">
            <a:avLst/>
          </a:prstGeom>
        </p:spPr>
      </p:pic>
      <p:sp>
        <p:nvSpPr>
          <p:cNvPr id="15" name="Rectangle 14"/>
          <p:cNvSpPr/>
          <p:nvPr/>
        </p:nvSpPr>
        <p:spPr>
          <a:xfrm>
            <a:off x="3048000" y="1248508"/>
            <a:ext cx="1066800" cy="351692"/>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0" y="1811216"/>
            <a:ext cx="1066800" cy="351692"/>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81701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3" presetClass="entr" presetSubtype="10" fill="hold"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p:stCondLst>
                              <p:cond delay="1500"/>
                            </p:stCondLst>
                            <p:childTnLst>
                              <p:par>
                                <p:cTn id="13" presetID="3" presetClass="entr" presetSubtype="1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par>
                          <p:cTn id="16" fill="hold">
                            <p:stCondLst>
                              <p:cond delay="2500"/>
                            </p:stCondLst>
                            <p:childTnLst>
                              <p:par>
                                <p:cTn id="17" presetID="3" presetClass="entr" presetSubtype="10" fill="hold" nodeType="after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childTnLst>
                          </p:cTn>
                        </p:par>
                        <p:par>
                          <p:cTn id="20" fill="hold">
                            <p:stCondLst>
                              <p:cond delay="3500"/>
                            </p:stCondLst>
                            <p:childTnLst>
                              <p:par>
                                <p:cTn id="21" presetID="3" presetClass="entr" presetSubtype="10" fill="hold" nodeType="after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TAP Learning Algorithm</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740845" y="3125683"/>
            <a:ext cx="5381775" cy="2491173"/>
          </a:xfrm>
          <a:prstGeom prst="rect">
            <a:avLst/>
          </a:prstGeom>
          <a:noFill/>
          <a:ln w="9525">
            <a:noFill/>
            <a:miter lim="800000"/>
            <a:headEnd/>
            <a:tailEnd/>
          </a:ln>
        </p:spPr>
      </p:pic>
      <p:sp>
        <p:nvSpPr>
          <p:cNvPr id="9" name="Rectangle 8"/>
          <p:cNvSpPr/>
          <p:nvPr/>
        </p:nvSpPr>
        <p:spPr>
          <a:xfrm>
            <a:off x="527486" y="1507854"/>
            <a:ext cx="8021624" cy="943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85" dirty="0">
                <a:solidFill>
                  <a:schemeClr val="tx1"/>
                </a:solidFill>
              </a:rPr>
              <a:t>1. Introduce two new variables </a:t>
            </a:r>
            <a:r>
              <a:rPr lang="en-US" sz="2585" i="1" dirty="0">
                <a:solidFill>
                  <a:schemeClr val="tx1"/>
                </a:solidFill>
              </a:rPr>
              <a:t>r</a:t>
            </a:r>
            <a:r>
              <a:rPr lang="en-US" sz="2585" dirty="0">
                <a:solidFill>
                  <a:schemeClr val="tx1"/>
                </a:solidFill>
              </a:rPr>
              <a:t> and </a:t>
            </a:r>
            <a:r>
              <a:rPr lang="en-US" sz="2585" i="1" dirty="0">
                <a:solidFill>
                  <a:schemeClr val="tx1"/>
                </a:solidFill>
              </a:rPr>
              <a:t>a, to </a:t>
            </a:r>
            <a:r>
              <a:rPr lang="en-US" sz="2585" dirty="0">
                <a:solidFill>
                  <a:schemeClr val="tx1"/>
                </a:solidFill>
              </a:rPr>
              <a:t>replace the original message </a:t>
            </a:r>
            <a:r>
              <a:rPr lang="en-US" sz="2585" i="1" dirty="0">
                <a:solidFill>
                  <a:schemeClr val="tx1"/>
                </a:solidFill>
              </a:rPr>
              <a:t>m</a:t>
            </a:r>
            <a:r>
              <a:rPr lang="en-US" sz="2585" dirty="0">
                <a:solidFill>
                  <a:schemeClr val="tx1"/>
                </a:solidFill>
              </a:rPr>
              <a:t>.</a:t>
            </a:r>
            <a:endParaRPr lang="en-US" sz="2585" dirty="0">
              <a:solidFill>
                <a:schemeClr val="tx1"/>
              </a:solidFill>
            </a:endParaRPr>
          </a:p>
        </p:txBody>
      </p:sp>
      <p:sp>
        <p:nvSpPr>
          <p:cNvPr id="5" name="Rectangle 4"/>
          <p:cNvSpPr/>
          <p:nvPr/>
        </p:nvSpPr>
        <p:spPr>
          <a:xfrm>
            <a:off x="493779" y="2451575"/>
            <a:ext cx="8021624" cy="741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85" dirty="0">
                <a:solidFill>
                  <a:schemeClr val="tx1"/>
                </a:solidFill>
              </a:rPr>
              <a:t>2. Design new update rules:</a:t>
            </a:r>
            <a:endParaRPr lang="en-US" sz="2585" dirty="0">
              <a:solidFill>
                <a:schemeClr val="tx1"/>
              </a:solidFill>
            </a:endParaRPr>
          </a:p>
        </p:txBody>
      </p:sp>
      <p:cxnSp>
        <p:nvCxnSpPr>
          <p:cNvPr id="6" name="Straight Arrow Connector 16"/>
          <p:cNvCxnSpPr>
            <a:stCxn id="8" idx="3"/>
          </p:cNvCxnSpPr>
          <p:nvPr/>
        </p:nvCxnSpPr>
        <p:spPr>
          <a:xfrm flipV="1">
            <a:off x="1676400" y="3499338"/>
            <a:ext cx="1295400" cy="597877"/>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Rectangle 20"/>
          <p:cNvSpPr/>
          <p:nvPr/>
        </p:nvSpPr>
        <p:spPr>
          <a:xfrm>
            <a:off x="1143000" y="3780692"/>
            <a:ext cx="533400" cy="633046"/>
          </a:xfrm>
          <a:prstGeom prst="rect">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85" i="1" dirty="0" err="1">
                <a:solidFill>
                  <a:srgbClr val="0000CC"/>
                </a:solidFill>
              </a:rPr>
              <a:t>m</a:t>
            </a:r>
            <a:r>
              <a:rPr lang="en-US" sz="2585" i="1" baseline="-25000" dirty="0" err="1">
                <a:solidFill>
                  <a:srgbClr val="0000CC"/>
                </a:solidFill>
              </a:rPr>
              <a:t>ij</a:t>
            </a:r>
            <a:endParaRPr lang="en-US" sz="2585" i="1" baseline="-25000" dirty="0">
              <a:solidFill>
                <a:srgbClr val="0000CC"/>
              </a:solidFill>
            </a:endParaRPr>
          </a:p>
        </p:txBody>
      </p:sp>
      <p:cxnSp>
        <p:nvCxnSpPr>
          <p:cNvPr id="13" name="Straight Arrow Connector 16"/>
          <p:cNvCxnSpPr>
            <a:stCxn id="8" idx="3"/>
          </p:cNvCxnSpPr>
          <p:nvPr/>
        </p:nvCxnSpPr>
        <p:spPr>
          <a:xfrm flipV="1">
            <a:off x="1676400" y="4062046"/>
            <a:ext cx="1828800" cy="35169"/>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0" name="副标题 4"/>
          <p:cNvSpPr txBox="1">
            <a:spLocks/>
          </p:cNvSpPr>
          <p:nvPr/>
        </p:nvSpPr>
        <p:spPr bwMode="auto">
          <a:xfrm>
            <a:off x="0" y="6101862"/>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a:latin typeface="+mn-lt"/>
                <a:ea typeface="+mn-ea"/>
              </a:rPr>
              <a:t>[1] Jie </a:t>
            </a:r>
            <a:r>
              <a:rPr lang="en-US" altLang="zh-CN" sz="1292" kern="0" dirty="0">
                <a:latin typeface="+mn-lt"/>
                <a:ea typeface="+mn-ea"/>
              </a:rPr>
              <a:t>Tang, </a:t>
            </a:r>
            <a:r>
              <a:rPr lang="en-US" altLang="zh-CN" sz="1292" kern="0" dirty="0" err="1">
                <a:latin typeface="+mn-lt"/>
                <a:ea typeface="+mn-ea"/>
              </a:rPr>
              <a:t>Jimeng</a:t>
            </a:r>
            <a:r>
              <a:rPr lang="en-US" altLang="zh-CN" sz="1292" kern="0" dirty="0">
                <a:latin typeface="+mn-lt"/>
                <a:ea typeface="+mn-ea"/>
              </a:rPr>
              <a:t> Sun, Chi Wang, and </a:t>
            </a:r>
            <a:r>
              <a:rPr lang="en-US" altLang="zh-CN" sz="1292" kern="0" dirty="0" err="1">
                <a:latin typeface="+mn-lt"/>
                <a:ea typeface="+mn-ea"/>
              </a:rPr>
              <a:t>Zi</a:t>
            </a:r>
            <a:r>
              <a:rPr lang="en-US" altLang="zh-CN" sz="1292" kern="0" dirty="0">
                <a:latin typeface="+mn-lt"/>
                <a:ea typeface="+mn-ea"/>
              </a:rPr>
              <a:t> Yang. Social Influence Analysis in Large-scale Networks. </a:t>
            </a:r>
            <a:r>
              <a:rPr lang="en-US" altLang="zh-CN" sz="1292" kern="0" dirty="0">
                <a:latin typeface="+mn-lt"/>
                <a:ea typeface="+mn-ea"/>
              </a:rPr>
              <a:t>In KDD, pages </a:t>
            </a:r>
            <a:r>
              <a:rPr lang="en-US" altLang="zh-CN" sz="1292" kern="0" dirty="0">
                <a:latin typeface="+mn-lt"/>
                <a:ea typeface="+mn-ea"/>
              </a:rPr>
              <a:t>807-</a:t>
            </a:r>
            <a:r>
              <a:rPr lang="en-US" altLang="zh-CN" sz="1292" kern="0" dirty="0">
                <a:latin typeface="+mn-lt"/>
                <a:ea typeface="+mn-ea"/>
              </a:rPr>
              <a:t>816, 2009. </a:t>
            </a:r>
            <a:endParaRPr lang="en-US" altLang="zh-CN" sz="1292" kern="0" dirty="0">
              <a:latin typeface="+mn-lt"/>
              <a:ea typeface="+mn-ea"/>
            </a:endParaRPr>
          </a:p>
        </p:txBody>
      </p:sp>
      <p:sp>
        <p:nvSpPr>
          <p:cNvPr id="11" name="Rectangle 10"/>
          <p:cNvSpPr/>
          <p:nvPr/>
        </p:nvSpPr>
        <p:spPr>
          <a:xfrm>
            <a:off x="4928141" y="2765298"/>
            <a:ext cx="3587262" cy="402412"/>
          </a:xfrm>
          <a:prstGeom prst="rect">
            <a:avLst/>
          </a:prstGeom>
          <a:solidFill>
            <a:srgbClr val="1BF3FB">
              <a:alpha val="27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6462" tIns="199385" rIns="66462" bIns="199385" rtlCol="0" anchor="ctr"/>
          <a:lstStyle/>
          <a:p>
            <a:r>
              <a:rPr lang="en-US" sz="1108" dirty="0">
                <a:solidFill>
                  <a:srgbClr val="FF0000"/>
                </a:solidFill>
              </a:rPr>
              <a:t>How user </a:t>
            </a:r>
            <a:r>
              <a:rPr lang="en-US" sz="1108" i="1" dirty="0" err="1">
                <a:solidFill>
                  <a:srgbClr val="FF0000"/>
                </a:solidFill>
              </a:rPr>
              <a:t>i</a:t>
            </a:r>
            <a:r>
              <a:rPr lang="en-US" sz="1108" dirty="0">
                <a:solidFill>
                  <a:srgbClr val="FF0000"/>
                </a:solidFill>
              </a:rPr>
              <a:t> thought he </a:t>
            </a:r>
            <a:r>
              <a:rPr lang="en-US" sz="1108" b="1" dirty="0">
                <a:solidFill>
                  <a:srgbClr val="FF0000"/>
                </a:solidFill>
              </a:rPr>
              <a:t>influenced</a:t>
            </a:r>
            <a:r>
              <a:rPr lang="en-US" sz="1108" dirty="0">
                <a:solidFill>
                  <a:srgbClr val="FF0000"/>
                </a:solidFill>
              </a:rPr>
              <a:t> user </a:t>
            </a:r>
            <a:r>
              <a:rPr lang="en-US" sz="1108" i="1" dirty="0">
                <a:solidFill>
                  <a:srgbClr val="FF0000"/>
                </a:solidFill>
              </a:rPr>
              <a:t>j</a:t>
            </a:r>
            <a:r>
              <a:rPr lang="en-US" sz="1108" dirty="0">
                <a:solidFill>
                  <a:srgbClr val="FF0000"/>
                </a:solidFill>
              </a:rPr>
              <a:t>?</a:t>
            </a:r>
          </a:p>
        </p:txBody>
      </p:sp>
      <p:sp>
        <p:nvSpPr>
          <p:cNvPr id="12" name="Rectangle 11"/>
          <p:cNvSpPr/>
          <p:nvPr/>
        </p:nvSpPr>
        <p:spPr>
          <a:xfrm>
            <a:off x="4572000" y="5337520"/>
            <a:ext cx="3943403" cy="412650"/>
          </a:xfrm>
          <a:prstGeom prst="rect">
            <a:avLst/>
          </a:prstGeom>
          <a:solidFill>
            <a:srgbClr val="1BF3FB">
              <a:alpha val="27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6462" tIns="199385" rIns="66462" bIns="199385" rtlCol="0" anchor="ctr"/>
          <a:lstStyle/>
          <a:p>
            <a:r>
              <a:rPr lang="en-US" sz="1292" dirty="0">
                <a:solidFill>
                  <a:schemeClr val="tx1"/>
                </a:solidFill>
              </a:rPr>
              <a:t>How user </a:t>
            </a:r>
            <a:r>
              <a:rPr lang="en-US" sz="1292" i="1" dirty="0">
                <a:solidFill>
                  <a:schemeClr val="tx1"/>
                </a:solidFill>
              </a:rPr>
              <a:t>j</a:t>
            </a:r>
            <a:r>
              <a:rPr lang="en-US" sz="1292" dirty="0">
                <a:solidFill>
                  <a:schemeClr val="tx1"/>
                </a:solidFill>
              </a:rPr>
              <a:t> thought he </a:t>
            </a:r>
            <a:r>
              <a:rPr lang="en-US" sz="1292" b="1" dirty="0">
                <a:solidFill>
                  <a:schemeClr val="tx1"/>
                </a:solidFill>
              </a:rPr>
              <a:t>was influenced </a:t>
            </a:r>
            <a:r>
              <a:rPr lang="en-US" sz="1292" dirty="0">
                <a:solidFill>
                  <a:schemeClr val="tx1"/>
                </a:solidFill>
              </a:rPr>
              <a:t>by user </a:t>
            </a:r>
            <a:r>
              <a:rPr lang="en-US" sz="1292" i="1" dirty="0" err="1">
                <a:solidFill>
                  <a:schemeClr val="tx1"/>
                </a:solidFill>
              </a:rPr>
              <a:t>i</a:t>
            </a:r>
            <a:r>
              <a:rPr lang="en-US" sz="1292" dirty="0">
                <a:solidFill>
                  <a:schemeClr val="tx1"/>
                </a:solidFill>
              </a:rPr>
              <a:t>?</a:t>
            </a:r>
            <a:endParaRPr lang="en-US" sz="1292" dirty="0">
              <a:solidFill>
                <a:schemeClr val="tx1"/>
              </a:solidFill>
            </a:endParaRPr>
          </a:p>
        </p:txBody>
      </p:sp>
    </p:spTree>
    <p:extLst>
      <p:ext uri="{BB962C8B-B14F-4D97-AF65-F5344CB8AC3E}">
        <p14:creationId xmlns:p14="http://schemas.microsoft.com/office/powerpoint/2010/main" val="1037223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7802" y="1399449"/>
            <a:ext cx="6036576" cy="4939869"/>
          </a:xfrm>
          <a:prstGeom prst="rect">
            <a:avLst/>
          </a:prstGeom>
        </p:spPr>
      </p:pic>
      <p:sp>
        <p:nvSpPr>
          <p:cNvPr id="2" name="标题 1"/>
          <p:cNvSpPr>
            <a:spLocks noGrp="1"/>
          </p:cNvSpPr>
          <p:nvPr>
            <p:ph type="title"/>
          </p:nvPr>
        </p:nvSpPr>
        <p:spPr/>
        <p:txBody>
          <a:bodyPr/>
          <a:lstStyle/>
          <a:p>
            <a:r>
              <a:rPr lang="en-US" altLang="zh-CN" dirty="0" smtClean="0"/>
              <a:t>The TAP Learning Algorithm</a:t>
            </a:r>
            <a:endParaRPr lang="zh-CN" altLang="en-US" dirty="0"/>
          </a:p>
        </p:txBody>
      </p:sp>
      <p:pic>
        <p:nvPicPr>
          <p:cNvPr id="339971" name="Picture 3"/>
          <p:cNvPicPr>
            <a:picLocks noChangeAspect="1" noChangeArrowheads="1"/>
          </p:cNvPicPr>
          <p:nvPr/>
        </p:nvPicPr>
        <p:blipFill>
          <a:blip r:embed="rId4" cstate="print"/>
          <a:srcRect/>
          <a:stretch>
            <a:fillRect/>
          </a:stretch>
        </p:blipFill>
        <p:spPr bwMode="auto">
          <a:xfrm>
            <a:off x="5347211" y="2776924"/>
            <a:ext cx="2974731" cy="517280"/>
          </a:xfrm>
          <a:prstGeom prst="rect">
            <a:avLst/>
          </a:prstGeom>
          <a:noFill/>
          <a:ln w="9525">
            <a:solidFill>
              <a:srgbClr val="C00000"/>
            </a:solidFill>
            <a:miter lim="800000"/>
            <a:headEnd/>
            <a:tailEnd/>
          </a:ln>
        </p:spPr>
      </p:pic>
      <p:cxnSp>
        <p:nvCxnSpPr>
          <p:cNvPr id="9" name="Straight Arrow Connector 8"/>
          <p:cNvCxnSpPr>
            <a:stCxn id="339972" idx="1"/>
          </p:cNvCxnSpPr>
          <p:nvPr/>
        </p:nvCxnSpPr>
        <p:spPr>
          <a:xfrm rot="10800000" flipV="1">
            <a:off x="3931619" y="3718421"/>
            <a:ext cx="1752624" cy="81327"/>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2" name="Picture 4"/>
          <p:cNvPicPr>
            <a:picLocks noChangeAspect="1" noChangeArrowheads="1"/>
          </p:cNvPicPr>
          <p:nvPr/>
        </p:nvPicPr>
        <p:blipFill>
          <a:blip r:embed="rId5" cstate="print"/>
          <a:srcRect/>
          <a:stretch>
            <a:fillRect/>
          </a:stretch>
        </p:blipFill>
        <p:spPr bwMode="auto">
          <a:xfrm>
            <a:off x="5684253" y="3502284"/>
            <a:ext cx="2690447" cy="432289"/>
          </a:xfrm>
          <a:prstGeom prst="rect">
            <a:avLst/>
          </a:prstGeom>
          <a:noFill/>
          <a:ln w="9525">
            <a:solidFill>
              <a:srgbClr val="C00000"/>
            </a:solidFill>
            <a:miter lim="800000"/>
            <a:headEnd/>
            <a:tailEnd/>
          </a:ln>
        </p:spPr>
      </p:pic>
      <p:pic>
        <p:nvPicPr>
          <p:cNvPr id="339973" name="Picture 5"/>
          <p:cNvPicPr>
            <a:picLocks noChangeAspect="1" noChangeArrowheads="1"/>
          </p:cNvPicPr>
          <p:nvPr/>
        </p:nvPicPr>
        <p:blipFill>
          <a:blip r:embed="rId6" cstate="print"/>
          <a:srcRect/>
          <a:stretch>
            <a:fillRect/>
          </a:stretch>
        </p:blipFill>
        <p:spPr bwMode="auto">
          <a:xfrm>
            <a:off x="5043872" y="4160271"/>
            <a:ext cx="3788019" cy="886557"/>
          </a:xfrm>
          <a:prstGeom prst="rect">
            <a:avLst/>
          </a:prstGeom>
          <a:noFill/>
          <a:ln w="9525">
            <a:solidFill>
              <a:srgbClr val="C00000"/>
            </a:solidFill>
            <a:miter lim="800000"/>
            <a:headEnd/>
            <a:tailEnd/>
          </a:ln>
        </p:spPr>
      </p:pic>
      <p:cxnSp>
        <p:nvCxnSpPr>
          <p:cNvPr id="14" name="Straight Arrow Connector 13"/>
          <p:cNvCxnSpPr>
            <a:stCxn id="339973" idx="1"/>
          </p:cNvCxnSpPr>
          <p:nvPr/>
        </p:nvCxnSpPr>
        <p:spPr>
          <a:xfrm rot="10800000">
            <a:off x="3897924" y="4372721"/>
            <a:ext cx="1145947" cy="230808"/>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39971" idx="1"/>
          </p:cNvCxnSpPr>
          <p:nvPr/>
        </p:nvCxnSpPr>
        <p:spPr>
          <a:xfrm rot="10800000" flipV="1">
            <a:off x="3796813" y="3035543"/>
            <a:ext cx="1550399" cy="90118"/>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4" name="Picture 6"/>
          <p:cNvPicPr>
            <a:picLocks noChangeAspect="1" noChangeArrowheads="1"/>
          </p:cNvPicPr>
          <p:nvPr/>
        </p:nvPicPr>
        <p:blipFill>
          <a:blip r:embed="rId7" cstate="print"/>
          <a:srcRect/>
          <a:stretch>
            <a:fillRect/>
          </a:stretch>
        </p:blipFill>
        <p:spPr bwMode="auto">
          <a:xfrm>
            <a:off x="5852775" y="5279839"/>
            <a:ext cx="2278675" cy="811823"/>
          </a:xfrm>
          <a:prstGeom prst="rect">
            <a:avLst/>
          </a:prstGeom>
          <a:noFill/>
          <a:ln w="9525">
            <a:solidFill>
              <a:srgbClr val="C00000"/>
            </a:solidFill>
            <a:miter lim="800000"/>
            <a:headEnd/>
            <a:tailEnd/>
          </a:ln>
        </p:spPr>
      </p:pic>
      <p:cxnSp>
        <p:nvCxnSpPr>
          <p:cNvPr id="22" name="Straight Arrow Connector 21"/>
          <p:cNvCxnSpPr>
            <a:stCxn id="339974" idx="1"/>
          </p:cNvCxnSpPr>
          <p:nvPr/>
        </p:nvCxnSpPr>
        <p:spPr>
          <a:xfrm rot="10800000">
            <a:off x="4100140" y="5484985"/>
            <a:ext cx="1752624" cy="200766"/>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9975" name="Picture 7"/>
          <p:cNvPicPr>
            <a:picLocks noChangeAspect="1" noChangeArrowheads="1"/>
          </p:cNvPicPr>
          <p:nvPr/>
        </p:nvPicPr>
        <p:blipFill>
          <a:blip r:embed="rId8" cstate="print"/>
          <a:srcRect/>
          <a:stretch>
            <a:fillRect/>
          </a:stretch>
        </p:blipFill>
        <p:spPr bwMode="auto">
          <a:xfrm>
            <a:off x="5347201" y="1925417"/>
            <a:ext cx="3437839" cy="694680"/>
          </a:xfrm>
          <a:prstGeom prst="rect">
            <a:avLst/>
          </a:prstGeom>
          <a:noFill/>
          <a:ln w="9525">
            <a:solidFill>
              <a:srgbClr val="C00000"/>
            </a:solidFill>
            <a:miter lim="800000"/>
            <a:headEnd/>
            <a:tailEnd/>
          </a:ln>
        </p:spPr>
      </p:pic>
      <p:cxnSp>
        <p:nvCxnSpPr>
          <p:cNvPr id="27" name="Straight Arrow Connector 26"/>
          <p:cNvCxnSpPr>
            <a:stCxn id="339975" idx="1"/>
          </p:cNvCxnSpPr>
          <p:nvPr/>
        </p:nvCxnSpPr>
        <p:spPr>
          <a:xfrm rot="10800000" flipV="1">
            <a:off x="3426066" y="2272777"/>
            <a:ext cx="1921147" cy="77706"/>
          </a:xfrm>
          <a:prstGeom prst="straightConnector1">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1965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39975"/>
                                        </p:tgtEl>
                                        <p:attrNameLst>
                                          <p:attrName>style.visibility</p:attrName>
                                        </p:attrNameLst>
                                      </p:cBhvr>
                                      <p:to>
                                        <p:strVal val="visible"/>
                                      </p:to>
                                    </p:set>
                                    <p:animEffect transition="in" filter="blinds(horizontal)">
                                      <p:cBhvr>
                                        <p:cTn id="10" dur="500"/>
                                        <p:tgtEl>
                                          <p:spTgt spid="3399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339971"/>
                                        </p:tgtEl>
                                        <p:attrNameLst>
                                          <p:attrName>style.visibility</p:attrName>
                                        </p:attrNameLst>
                                      </p:cBhvr>
                                      <p:to>
                                        <p:strVal val="visible"/>
                                      </p:to>
                                    </p:set>
                                    <p:animEffect transition="in" filter="blinds(horizontal)">
                                      <p:cBhvr>
                                        <p:cTn id="18" dur="500"/>
                                        <p:tgtEl>
                                          <p:spTgt spid="339971"/>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339972"/>
                                        </p:tgtEl>
                                        <p:attrNameLst>
                                          <p:attrName>style.visibility</p:attrName>
                                        </p:attrNameLst>
                                      </p:cBhvr>
                                      <p:to>
                                        <p:strVal val="visible"/>
                                      </p:to>
                                    </p:set>
                                    <p:animEffect transition="in" filter="blinds(horizontal)">
                                      <p:cBhvr>
                                        <p:cTn id="24" dur="500"/>
                                        <p:tgtEl>
                                          <p:spTgt spid="339972"/>
                                        </p:tgtEl>
                                      </p:cBhvr>
                                    </p:animEffect>
                                  </p:childTnLst>
                                </p:cTn>
                              </p:par>
                              <p:par>
                                <p:cTn id="25" presetID="3" presetClass="entr" presetSubtype="10" fill="hold" nodeType="withEffect">
                                  <p:stCondLst>
                                    <p:cond delay="0"/>
                                  </p:stCondLst>
                                  <p:childTnLst>
                                    <p:set>
                                      <p:cBhvr>
                                        <p:cTn id="26" dur="1" fill="hold">
                                          <p:stCondLst>
                                            <p:cond delay="0"/>
                                          </p:stCondLst>
                                        </p:cTn>
                                        <p:tgtEl>
                                          <p:spTgt spid="339973"/>
                                        </p:tgtEl>
                                        <p:attrNameLst>
                                          <p:attrName>style.visibility</p:attrName>
                                        </p:attrNameLst>
                                      </p:cBhvr>
                                      <p:to>
                                        <p:strVal val="visible"/>
                                      </p:to>
                                    </p:set>
                                    <p:animEffect transition="in" filter="blinds(horizontal)">
                                      <p:cBhvr>
                                        <p:cTn id="27" dur="500"/>
                                        <p:tgtEl>
                                          <p:spTgt spid="339973"/>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nodeType="withEffect">
                                  <p:stCondLst>
                                    <p:cond delay="0"/>
                                  </p:stCondLst>
                                  <p:childTnLst>
                                    <p:set>
                                      <p:cBhvr>
                                        <p:cTn id="37" dur="1" fill="hold">
                                          <p:stCondLst>
                                            <p:cond delay="0"/>
                                          </p:stCondLst>
                                        </p:cTn>
                                        <p:tgtEl>
                                          <p:spTgt spid="339974"/>
                                        </p:tgtEl>
                                        <p:attrNameLst>
                                          <p:attrName>style.visibility</p:attrName>
                                        </p:attrNameLst>
                                      </p:cBhvr>
                                      <p:to>
                                        <p:strVal val="visible"/>
                                      </p:to>
                                    </p:set>
                                    <p:animEffect transition="in" filter="blinds(horizontal)">
                                      <p:cBhvr>
                                        <p:cTn id="38" dur="500"/>
                                        <p:tgtEl>
                                          <p:spTgt spid="339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z="3323" dirty="0"/>
              <a:t>Experiments</a:t>
            </a:r>
          </a:p>
        </p:txBody>
      </p:sp>
      <p:sp>
        <p:nvSpPr>
          <p:cNvPr id="22531" name="Rectangle 3"/>
          <p:cNvSpPr>
            <a:spLocks noGrp="1" noChangeArrowheads="1"/>
          </p:cNvSpPr>
          <p:nvPr>
            <p:ph type="body" idx="1"/>
          </p:nvPr>
        </p:nvSpPr>
        <p:spPr>
          <a:xfrm>
            <a:off x="323870" y="1204520"/>
            <a:ext cx="8436219" cy="5225562"/>
          </a:xfrm>
        </p:spPr>
        <p:txBody>
          <a:bodyPr/>
          <a:lstStyle/>
          <a:p>
            <a:pPr>
              <a:lnSpc>
                <a:spcPct val="90000"/>
              </a:lnSpc>
              <a:defRPr/>
            </a:pPr>
            <a:r>
              <a:rPr lang="en-US" altLang="zh-CN" dirty="0" err="1" smtClean="0"/>
              <a:t>Data&amp;Codes</a:t>
            </a:r>
            <a:r>
              <a:rPr lang="en-US" altLang="zh-CN" dirty="0" smtClean="0"/>
              <a:t>: </a:t>
            </a:r>
            <a:r>
              <a:rPr lang="en-US" altLang="zh-CN" sz="1846" dirty="0"/>
              <a:t>(</a:t>
            </a:r>
            <a:r>
              <a:rPr lang="en-US" altLang="zh-CN" sz="1846" dirty="0">
                <a:hlinkClick r:id="rId3"/>
              </a:rPr>
              <a:t>http://arnetminer.org/lab-datasets/soinf/</a:t>
            </a:r>
            <a:r>
              <a:rPr lang="en-US" altLang="zh-CN" sz="1846" dirty="0"/>
              <a:t>)</a:t>
            </a:r>
          </a:p>
          <a:p>
            <a:pPr lvl="1">
              <a:buNone/>
              <a:defRPr/>
            </a:pPr>
            <a:endParaRPr lang="en-US" sz="1846" dirty="0">
              <a:cs typeface="+mn-cs"/>
            </a:endParaRPr>
          </a:p>
          <a:p>
            <a:pPr lvl="1">
              <a:buNone/>
              <a:defRPr/>
            </a:pPr>
            <a:endParaRPr lang="en-US" sz="1846" dirty="0">
              <a:cs typeface="+mn-cs"/>
            </a:endParaRPr>
          </a:p>
          <a:p>
            <a:pPr lvl="1">
              <a:buNone/>
              <a:defRPr/>
            </a:pPr>
            <a:endParaRPr lang="en-US" sz="1846" dirty="0">
              <a:cs typeface="+mn-cs"/>
            </a:endParaRPr>
          </a:p>
          <a:p>
            <a:pPr lvl="1">
              <a:buNone/>
              <a:defRPr/>
            </a:pPr>
            <a:endParaRPr lang="en-US" sz="1846" dirty="0">
              <a:cs typeface="+mn-cs"/>
            </a:endParaRPr>
          </a:p>
          <a:p>
            <a:pPr lvl="1">
              <a:buNone/>
              <a:defRPr/>
            </a:pPr>
            <a:endParaRPr lang="en-US" sz="1846" dirty="0">
              <a:cs typeface="+mn-cs"/>
            </a:endParaRPr>
          </a:p>
          <a:p>
            <a:pPr lvl="1">
              <a:buNone/>
              <a:defRPr/>
            </a:pPr>
            <a:endParaRPr lang="en-US" sz="1846" dirty="0">
              <a:cs typeface="+mn-cs"/>
            </a:endParaRPr>
          </a:p>
          <a:p>
            <a:pPr lvl="1">
              <a:buNone/>
              <a:defRPr/>
            </a:pPr>
            <a:endParaRPr lang="en-US" dirty="0" smtClean="0">
              <a:cs typeface="+mn-cs"/>
            </a:endParaRPr>
          </a:p>
          <a:p>
            <a:pPr>
              <a:defRPr/>
            </a:pPr>
            <a:r>
              <a:rPr lang="en-US" altLang="zh-CN" dirty="0" smtClean="0">
                <a:cs typeface="+mn-cs"/>
              </a:rPr>
              <a:t>Evaluation measures</a:t>
            </a:r>
          </a:p>
          <a:p>
            <a:pPr lvl="1">
              <a:defRPr/>
            </a:pPr>
            <a:r>
              <a:rPr lang="en-US" altLang="zh-CN" dirty="0" smtClean="0">
                <a:cs typeface="+mn-cs"/>
              </a:rPr>
              <a:t>CPU time</a:t>
            </a:r>
          </a:p>
          <a:p>
            <a:pPr lvl="1">
              <a:defRPr/>
            </a:pPr>
            <a:r>
              <a:rPr lang="en-US" altLang="zh-CN" dirty="0" smtClean="0">
                <a:cs typeface="+mn-cs"/>
              </a:rPr>
              <a:t>Case study</a:t>
            </a:r>
          </a:p>
          <a:p>
            <a:pPr lvl="1">
              <a:defRPr/>
            </a:pPr>
            <a:r>
              <a:rPr lang="en-US" altLang="zh-CN" dirty="0" smtClean="0">
                <a:cs typeface="+mn-cs"/>
              </a:rPr>
              <a:t>Application</a:t>
            </a:r>
          </a:p>
        </p:txBody>
      </p:sp>
      <p:graphicFrame>
        <p:nvGraphicFramePr>
          <p:cNvPr id="4" name="表格 3"/>
          <p:cNvGraphicFramePr>
            <a:graphicFrameLocks noGrp="1"/>
          </p:cNvGraphicFramePr>
          <p:nvPr>
            <p:extLst/>
          </p:nvPr>
        </p:nvGraphicFramePr>
        <p:xfrm>
          <a:off x="1143010" y="1797148"/>
          <a:ext cx="7162801" cy="2194560"/>
        </p:xfrm>
        <a:graphic>
          <a:graphicData uri="http://schemas.openxmlformats.org/drawingml/2006/table">
            <a:tbl>
              <a:tblPr firstRow="1" bandRow="1">
                <a:tableStyleId>{073A0DAA-6AF3-43AB-8588-CEC1D06C72B9}</a:tableStyleId>
              </a:tblPr>
              <a:tblGrid>
                <a:gridCol w="2387600"/>
                <a:gridCol w="2387600"/>
                <a:gridCol w="2387600"/>
              </a:tblGrid>
              <a:tr h="342314">
                <a:tc>
                  <a:txBody>
                    <a:bodyPr/>
                    <a:lstStyle/>
                    <a:p>
                      <a:pPr algn="ctr"/>
                      <a:r>
                        <a:rPr lang="en-US" altLang="zh-CN" sz="1700" dirty="0" smtClean="0"/>
                        <a:t>Data set</a:t>
                      </a:r>
                      <a:endParaRPr lang="zh-CN" altLang="en-US" sz="1700" dirty="0">
                        <a:solidFill>
                          <a:schemeClr val="tx1"/>
                        </a:solidFill>
                      </a:endParaRPr>
                    </a:p>
                  </a:txBody>
                  <a:tcPr marT="42203" marB="42203"/>
                </a:tc>
                <a:tc>
                  <a:txBody>
                    <a:bodyPr/>
                    <a:lstStyle/>
                    <a:p>
                      <a:pPr algn="ctr"/>
                      <a:r>
                        <a:rPr lang="en-US" altLang="zh-CN" sz="1700" dirty="0" smtClean="0"/>
                        <a:t>#Nodes</a:t>
                      </a:r>
                      <a:endParaRPr lang="zh-CN" altLang="en-US" sz="1700" dirty="0">
                        <a:solidFill>
                          <a:schemeClr val="tx1"/>
                        </a:solidFill>
                      </a:endParaRPr>
                    </a:p>
                  </a:txBody>
                  <a:tcPr marT="42203" marB="42203"/>
                </a:tc>
                <a:tc>
                  <a:txBody>
                    <a:bodyPr/>
                    <a:lstStyle/>
                    <a:p>
                      <a:pPr algn="ctr"/>
                      <a:r>
                        <a:rPr lang="en-US" altLang="zh-CN" sz="1700" dirty="0" smtClean="0"/>
                        <a:t>#Edges</a:t>
                      </a:r>
                      <a:endParaRPr lang="zh-CN" altLang="en-US" sz="1700" dirty="0">
                        <a:solidFill>
                          <a:schemeClr val="tx1"/>
                        </a:solidFill>
                      </a:endParaRPr>
                    </a:p>
                  </a:txBody>
                  <a:tcPr marT="42203" marB="42203"/>
                </a:tc>
              </a:tr>
              <a:tr h="342314">
                <a:tc>
                  <a:txBody>
                    <a:bodyPr/>
                    <a:lstStyle/>
                    <a:p>
                      <a:r>
                        <a:rPr lang="en-US" altLang="zh-CN" sz="1700" dirty="0" smtClean="0"/>
                        <a:t>Coauthor</a:t>
                      </a:r>
                      <a:endParaRPr lang="zh-CN" altLang="en-US" sz="1700" dirty="0"/>
                    </a:p>
                  </a:txBody>
                  <a:tcPr marT="42203" marB="42203"/>
                </a:tc>
                <a:tc>
                  <a:txBody>
                    <a:bodyPr/>
                    <a:lstStyle/>
                    <a:p>
                      <a:r>
                        <a:rPr lang="en-US" altLang="zh-CN" sz="1700" dirty="0" smtClean="0"/>
                        <a:t>640,134</a:t>
                      </a:r>
                      <a:endParaRPr lang="zh-CN" altLang="en-US" sz="1700" dirty="0"/>
                    </a:p>
                  </a:txBody>
                  <a:tcPr marT="42203" marB="42203"/>
                </a:tc>
                <a:tc>
                  <a:txBody>
                    <a:bodyPr/>
                    <a:lstStyle/>
                    <a:p>
                      <a:r>
                        <a:rPr lang="en-US" altLang="zh-CN" sz="1700" dirty="0" smtClean="0"/>
                        <a:t>1,554,643</a:t>
                      </a:r>
                      <a:endParaRPr lang="zh-CN" altLang="en-US" sz="1700" dirty="0"/>
                    </a:p>
                  </a:txBody>
                  <a:tcPr marT="42203" marB="42203"/>
                </a:tc>
              </a:tr>
              <a:tr h="342314">
                <a:tc>
                  <a:txBody>
                    <a:bodyPr/>
                    <a:lstStyle/>
                    <a:p>
                      <a:r>
                        <a:rPr lang="en-US" altLang="zh-CN" sz="1700" dirty="0" smtClean="0"/>
                        <a:t>Citation</a:t>
                      </a:r>
                      <a:endParaRPr lang="zh-CN" altLang="en-US" sz="1700" dirty="0"/>
                    </a:p>
                  </a:txBody>
                  <a:tcPr marT="42203" marB="42203"/>
                </a:tc>
                <a:tc>
                  <a:txBody>
                    <a:bodyPr/>
                    <a:lstStyle/>
                    <a:p>
                      <a:r>
                        <a:rPr lang="en-US" altLang="zh-CN" sz="1700" dirty="0" smtClean="0"/>
                        <a:t>2,329,760</a:t>
                      </a:r>
                      <a:endParaRPr lang="zh-CN" altLang="en-US" sz="1700" dirty="0"/>
                    </a:p>
                  </a:txBody>
                  <a:tcPr marT="42203" marB="42203"/>
                </a:tc>
                <a:tc>
                  <a:txBody>
                    <a:bodyPr/>
                    <a:lstStyle/>
                    <a:p>
                      <a:r>
                        <a:rPr lang="en-US" altLang="zh-CN" sz="1700" dirty="0" smtClean="0"/>
                        <a:t>12,710,347</a:t>
                      </a:r>
                      <a:endParaRPr lang="zh-CN" altLang="en-US" sz="1700" dirty="0"/>
                    </a:p>
                  </a:txBody>
                  <a:tcPr marT="42203" marB="42203"/>
                </a:tc>
              </a:tr>
              <a:tr h="1167618">
                <a:tc>
                  <a:txBody>
                    <a:bodyPr/>
                    <a:lstStyle/>
                    <a:p>
                      <a:r>
                        <a:rPr lang="en-US" altLang="zh-CN" sz="1700" dirty="0" smtClean="0"/>
                        <a:t>Film</a:t>
                      </a:r>
                    </a:p>
                    <a:p>
                      <a:r>
                        <a:rPr lang="en-US" altLang="zh-CN" sz="1700" dirty="0" smtClean="0"/>
                        <a:t>(Wikipedia)</a:t>
                      </a:r>
                      <a:endParaRPr lang="zh-CN" altLang="en-US" sz="1700" dirty="0"/>
                    </a:p>
                  </a:txBody>
                  <a:tcPr marT="42203" marB="42203"/>
                </a:tc>
                <a:tc>
                  <a:txBody>
                    <a:bodyPr/>
                    <a:lstStyle/>
                    <a:p>
                      <a:r>
                        <a:rPr lang="en-US" altLang="zh-CN" sz="1700" dirty="0" smtClean="0"/>
                        <a:t>18,518 films</a:t>
                      </a:r>
                    </a:p>
                    <a:p>
                      <a:r>
                        <a:rPr lang="en-US" altLang="zh-CN" sz="1700" dirty="0" smtClean="0"/>
                        <a:t>7,211 directors</a:t>
                      </a:r>
                    </a:p>
                    <a:p>
                      <a:r>
                        <a:rPr lang="en-US" altLang="zh-CN" sz="1700" dirty="0" smtClean="0"/>
                        <a:t>10,128</a:t>
                      </a:r>
                      <a:r>
                        <a:rPr lang="en-US" altLang="zh-CN" sz="1700" baseline="0" dirty="0" smtClean="0"/>
                        <a:t> actors</a:t>
                      </a:r>
                    </a:p>
                    <a:p>
                      <a:r>
                        <a:rPr lang="en-US" altLang="zh-CN" sz="1700" baseline="0" dirty="0" smtClean="0"/>
                        <a:t>9,784 writers</a:t>
                      </a:r>
                      <a:endParaRPr lang="zh-CN" altLang="en-US" sz="1700" dirty="0"/>
                    </a:p>
                  </a:txBody>
                  <a:tcPr marT="42203" marB="42203"/>
                </a:tc>
                <a:tc>
                  <a:txBody>
                    <a:bodyPr/>
                    <a:lstStyle/>
                    <a:p>
                      <a:r>
                        <a:rPr lang="en-US" altLang="zh-CN" sz="1700" kern="1200" baseline="0" dirty="0" smtClean="0"/>
                        <a:t>142,426</a:t>
                      </a:r>
                      <a:endParaRPr lang="zh-CN" altLang="en-US" sz="1700" dirty="0"/>
                    </a:p>
                  </a:txBody>
                  <a:tcPr marT="42203" marB="42203"/>
                </a:tc>
              </a:tr>
            </a:tbl>
          </a:graphicData>
        </a:graphic>
      </p:graphicFrame>
    </p:spTree>
    <p:extLst>
      <p:ext uri="{BB962C8B-B14F-4D97-AF65-F5344CB8AC3E}">
        <p14:creationId xmlns:p14="http://schemas.microsoft.com/office/powerpoint/2010/main" val="157920370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839688" cy="338554"/>
          </a:xfrm>
          <a:prstGeom prst="rect">
            <a:avLst/>
          </a:prstGeom>
        </p:spPr>
        <p:txBody>
          <a:bodyPr wrap="none">
            <a:spAutoFit/>
          </a:bodyPr>
          <a:lstStyle/>
          <a:p>
            <a:r>
              <a:rPr lang="en-US" sz="1600" b="1" dirty="0">
                <a:solidFill>
                  <a:srgbClr val="115CB3"/>
                </a:solidFill>
                <a:latin typeface="Times New Roman" charset="0"/>
                <a:ea typeface="Times New Roman" charset="0"/>
                <a:cs typeface="Times New Roman" charset="0"/>
              </a:rPr>
              <a:t>Small World </a:t>
            </a:r>
            <a:r>
              <a:rPr lang="en-US" sz="1600" b="1" dirty="0" smtClean="0">
                <a:solidFill>
                  <a:srgbClr val="115CB3"/>
                </a:solidFill>
                <a:latin typeface="Times New Roman" charset="0"/>
                <a:ea typeface="Times New Roman" charset="0"/>
                <a:cs typeface="Times New Roman" charset="0"/>
              </a:rPr>
              <a:t>[</a:t>
            </a:r>
            <a:r>
              <a:rPr lang="en-US" sz="1600" b="1" dirty="0">
                <a:solidFill>
                  <a:srgbClr val="115CB3"/>
                </a:solidFill>
                <a:latin typeface="Times New Roman" charset="0"/>
                <a:ea typeface="Times New Roman" charset="0"/>
                <a:cs typeface="Times New Roman" charset="0"/>
              </a:rPr>
              <a:t>Watts, </a:t>
            </a:r>
            <a:r>
              <a:rPr lang="en-US" sz="1600" b="1" dirty="0" err="1" smtClean="0">
                <a:solidFill>
                  <a:srgbClr val="115CB3"/>
                </a:solidFill>
                <a:latin typeface="Times New Roman" charset="0"/>
                <a:ea typeface="Times New Roman" charset="0"/>
                <a:cs typeface="Times New Roman" charset="0"/>
              </a:rPr>
              <a:t>Strogatz</a:t>
            </a:r>
            <a:r>
              <a:rPr lang="en-US" sz="1600" b="1" dirty="0" smtClean="0">
                <a:solidFill>
                  <a:srgbClr val="115CB3"/>
                </a:solidFill>
                <a:latin typeface="Times New Roman" charset="0"/>
                <a:ea typeface="Times New Roman" charset="0"/>
                <a:cs typeface="Times New Roman" charset="0"/>
              </a:rPr>
              <a:t>]</a:t>
            </a:r>
            <a:endParaRPr lang="en-US" sz="1600" b="1"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1998</a:t>
            </a:r>
            <a:endParaRPr lang="en-US" b="1"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6"/>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7"/>
          <a:stretch>
            <a:fillRect/>
          </a:stretch>
        </p:blipFill>
        <p:spPr>
          <a:xfrm>
            <a:off x="1295400" y="6096000"/>
            <a:ext cx="1524000" cy="585788"/>
          </a:xfrm>
          <a:prstGeom prst="rect">
            <a:avLst/>
          </a:prstGeom>
          <a:ln w="25400">
            <a:solidFill>
              <a:srgbClr val="C00000"/>
            </a:solidFill>
          </a:ln>
        </p:spPr>
      </p:pic>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1998:</a:t>
            </a:r>
            <a:r>
              <a:rPr lang="zh-CN" altLang="en-US" sz="3200" dirty="0" smtClean="0"/>
              <a:t> </a:t>
            </a:r>
            <a:r>
              <a:rPr lang="en-US" altLang="zh-CN" sz="3200" dirty="0" smtClean="0"/>
              <a:t>Small</a:t>
            </a:r>
            <a:r>
              <a:rPr lang="zh-CN" altLang="en-US" sz="3200" dirty="0" smtClean="0"/>
              <a:t> </a:t>
            </a:r>
            <a:r>
              <a:rPr lang="en-US" altLang="zh-CN" sz="3200" dirty="0" smtClean="0"/>
              <a:t>World</a:t>
            </a:r>
            <a:endParaRPr lang="en-US" sz="3200" dirty="0"/>
          </a:p>
        </p:txBody>
      </p:sp>
      <p:sp>
        <p:nvSpPr>
          <p:cNvPr id="66" name="Rectangle 65"/>
          <p:cNvSpPr/>
          <p:nvPr/>
        </p:nvSpPr>
        <p:spPr>
          <a:xfrm>
            <a:off x="76200" y="5105400"/>
            <a:ext cx="900684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 name="Rectangle 9"/>
          <p:cNvSpPr/>
          <p:nvPr/>
        </p:nvSpPr>
        <p:spPr>
          <a:xfrm>
            <a:off x="190500" y="5334000"/>
            <a:ext cx="8763000" cy="738664"/>
          </a:xfrm>
          <a:prstGeom prst="rect">
            <a:avLst/>
          </a:prstGeom>
        </p:spPr>
        <p:txBody>
          <a:bodyPr wrap="square">
            <a:spAutoFit/>
          </a:bodyPr>
          <a:lstStyle/>
          <a:p>
            <a:r>
              <a:rPr lang="en-US" altLang="zh-CN" sz="1400" dirty="0" smtClean="0">
                <a:latin typeface="Times New Roman" charset="0"/>
                <a:ea typeface="Times New Roman" charset="0"/>
                <a:cs typeface="Times New Roman" charset="0"/>
              </a:rPr>
              <a:t>Duncan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Watts</a:t>
            </a:r>
            <a:r>
              <a:rPr lang="en-US" altLang="zh-CN" sz="1400" dirty="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Steven</a:t>
            </a:r>
            <a:r>
              <a:rPr lang="zh-CN" altLang="en-US" sz="1400" dirty="0" smtClean="0">
                <a:latin typeface="Times New Roman" charset="0"/>
                <a:ea typeface="Times New Roman" charset="0"/>
                <a:cs typeface="Times New Roman" charset="0"/>
              </a:rPr>
              <a:t> </a:t>
            </a:r>
            <a:r>
              <a:rPr lang="en-US" altLang="zh-CN" sz="1400" dirty="0" err="1" smtClean="0">
                <a:latin typeface="Times New Roman" charset="0"/>
                <a:ea typeface="Times New Roman" charset="0"/>
                <a:cs typeface="Times New Roman" charset="0"/>
              </a:rPr>
              <a:t>Strogatz</a:t>
            </a:r>
            <a:r>
              <a:rPr lang="en-US" altLang="zh-CN" sz="1400" dirty="0" smtClean="0">
                <a:latin typeface="Times New Roman" charset="0"/>
                <a:ea typeface="Times New Roman" charset="0"/>
                <a:cs typeface="Times New Roman" charset="0"/>
              </a:rPr>
              <a:t>. Collective </a:t>
            </a:r>
            <a:r>
              <a:rPr lang="en-US" altLang="zh-CN" sz="1400" dirty="0">
                <a:latin typeface="Times New Roman" charset="0"/>
                <a:ea typeface="Times New Roman" charset="0"/>
                <a:cs typeface="Times New Roman" charset="0"/>
              </a:rPr>
              <a:t>dynamics of </a:t>
            </a:r>
            <a:r>
              <a:rPr lang="en-US" altLang="zh-CN" sz="1400" dirty="0" smtClean="0">
                <a:latin typeface="Times New Roman" charset="0"/>
                <a:ea typeface="Times New Roman" charset="0"/>
                <a:cs typeface="Times New Roman" charset="0"/>
              </a:rPr>
              <a:t>‘small-world’ networks. </a:t>
            </a:r>
            <a:r>
              <a:rPr lang="en-US" altLang="zh-CN" sz="1400" dirty="0">
                <a:latin typeface="Times New Roman" charset="0"/>
                <a:ea typeface="Times New Roman" charset="0"/>
                <a:cs typeface="Times New Roman" charset="0"/>
              </a:rPr>
              <a:t>Nature 393 (6684): 440–442</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Cited</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by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29044</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of</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May</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2016)</a:t>
            </a:r>
            <a:endParaRPr lang="zh-CN" alt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pic>
        <p:nvPicPr>
          <p:cNvPr id="68" name="Picture 67"/>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5867400" y="685800"/>
            <a:ext cx="3124200" cy="3124200"/>
          </a:xfrm>
          <a:prstGeom prst="ellipse">
            <a:avLst/>
          </a:prstGeom>
          <a:ln w="28575">
            <a:noFill/>
          </a:ln>
        </p:spPr>
      </p:pic>
      <p:sp>
        <p:nvSpPr>
          <p:cNvPr id="11" name="Rectangle 10"/>
          <p:cNvSpPr/>
          <p:nvPr/>
        </p:nvSpPr>
        <p:spPr>
          <a:xfrm>
            <a:off x="914400" y="1447800"/>
            <a:ext cx="4572000" cy="1323439"/>
          </a:xfrm>
          <a:prstGeom prst="rect">
            <a:avLst/>
          </a:prstGeom>
        </p:spPr>
        <p:txBody>
          <a:bodyPr>
            <a:spAutoFit/>
          </a:bodyPr>
          <a:lstStyle/>
          <a:p>
            <a:r>
              <a:rPr lang="en-US" altLang="zh-CN" sz="2800" dirty="0" smtClean="0">
                <a:latin typeface="Times New Roman" charset="0"/>
                <a:ea typeface="Times New Roman" charset="0"/>
                <a:cs typeface="Times New Roman" charset="0"/>
              </a:rPr>
              <a:t>Small-World</a:t>
            </a:r>
            <a:r>
              <a:rPr lang="zh-CN" altLang="en-US" sz="2800" dirty="0" smtClean="0">
                <a:latin typeface="Times New Roman" charset="0"/>
                <a:ea typeface="Times New Roman" charset="0"/>
                <a:cs typeface="Times New Roman" charset="0"/>
              </a:rPr>
              <a:t> </a:t>
            </a:r>
            <a:r>
              <a:rPr lang="en-US" altLang="zh-CN" sz="2800" dirty="0" smtClean="0">
                <a:latin typeface="Times New Roman" charset="0"/>
                <a:ea typeface="Times New Roman" charset="0"/>
                <a:cs typeface="Times New Roman" charset="0"/>
              </a:rPr>
              <a:t>Properties:</a:t>
            </a:r>
            <a:r>
              <a:rPr lang="zh-CN" altLang="en-US" sz="2800" dirty="0" smtClean="0">
                <a:latin typeface="Times New Roman" charset="0"/>
                <a:ea typeface="Times New Roman" charset="0"/>
                <a:cs typeface="Times New Roman" charset="0"/>
              </a:rPr>
              <a:t>  </a:t>
            </a:r>
          </a:p>
          <a:p>
            <a:r>
              <a:rPr lang="zh-CN" altLang="en-US" sz="28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1.</a:t>
            </a:r>
            <a:r>
              <a:rPr lang="zh-CN" altLang="en-US" sz="240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short </a:t>
            </a:r>
            <a:r>
              <a:rPr lang="en-US" sz="2400" dirty="0">
                <a:latin typeface="Times New Roman" charset="0"/>
                <a:ea typeface="Times New Roman" charset="0"/>
                <a:cs typeface="Times New Roman" charset="0"/>
              </a:rPr>
              <a:t>average path lengths </a:t>
            </a:r>
            <a:endParaRPr lang="zh-CN" altLang="en-US" sz="2400" dirty="0">
              <a:latin typeface="Times New Roman" charset="0"/>
              <a:ea typeface="Times New Roman" charset="0"/>
              <a:cs typeface="Times New Roman" charset="0"/>
            </a:endParaRPr>
          </a:p>
          <a:p>
            <a:r>
              <a:rPr lang="zh-CN" altLang="en-US" sz="24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2.</a:t>
            </a:r>
            <a:r>
              <a:rPr lang="zh-CN" altLang="en-US" sz="240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high clustering</a:t>
            </a:r>
            <a:r>
              <a:rPr lang="zh-CN" altLang="en-US" sz="2400" dirty="0" smtClean="0">
                <a:latin typeface="Times New Roman" charset="0"/>
                <a:ea typeface="Times New Roman" charset="0"/>
                <a:cs typeface="Times New Roman" charset="0"/>
              </a:rPr>
              <a:t> </a:t>
            </a:r>
            <a:r>
              <a:rPr lang="en-US" altLang="zh-CN" sz="2400" dirty="0" smtClean="0">
                <a:latin typeface="Times New Roman" charset="0"/>
                <a:ea typeface="Times New Roman" charset="0"/>
                <a:cs typeface="Times New Roman" charset="0"/>
              </a:rPr>
              <a:t>coefficients</a:t>
            </a: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43118537"/>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4402" y="2162908"/>
            <a:ext cx="4751048" cy="3305908"/>
          </a:xfrm>
          <a:prstGeom prst="rect">
            <a:avLst/>
          </a:prstGeom>
        </p:spPr>
      </p:pic>
      <p:sp>
        <p:nvSpPr>
          <p:cNvPr id="2" name="Title 1"/>
          <p:cNvSpPr>
            <a:spLocks noGrp="1"/>
          </p:cNvSpPr>
          <p:nvPr>
            <p:ph type="title"/>
          </p:nvPr>
        </p:nvSpPr>
        <p:spPr>
          <a:xfrm>
            <a:off x="0" y="438151"/>
            <a:ext cx="9144000" cy="731226"/>
          </a:xfrm>
        </p:spPr>
        <p:txBody>
          <a:bodyPr/>
          <a:lstStyle/>
          <a:p>
            <a:r>
              <a:rPr lang="en-US" altLang="zh-CN" sz="2954" dirty="0"/>
              <a:t>Social Influence Sub-graph on “Data mining”</a:t>
            </a:r>
            <a:endParaRPr lang="zh-CN" altLang="en-US" sz="2954" dirty="0"/>
          </a:p>
        </p:txBody>
      </p:sp>
      <p:pic>
        <p:nvPicPr>
          <p:cNvPr id="3" name="Picture 2" descr="Screen Shot 2013-01-28 at 9.47.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3" y="1529861"/>
            <a:ext cx="4862135" cy="4079631"/>
          </a:xfrm>
          <a:prstGeom prst="rect">
            <a:avLst/>
          </a:prstGeom>
        </p:spPr>
      </p:pic>
      <p:sp>
        <p:nvSpPr>
          <p:cNvPr id="6" name="Rectangle 5"/>
          <p:cNvSpPr/>
          <p:nvPr/>
        </p:nvSpPr>
        <p:spPr>
          <a:xfrm>
            <a:off x="5943600" y="1670539"/>
            <a:ext cx="2743200" cy="351692"/>
          </a:xfrm>
          <a:prstGeom prst="rect">
            <a:avLst/>
          </a:prstGeom>
          <a:solidFill>
            <a:schemeClr val="bg1"/>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solidFill>
                  <a:srgbClr val="000000"/>
                </a:solidFill>
                <a:latin typeface="Times New Roman"/>
                <a:cs typeface="Times New Roman"/>
              </a:rPr>
              <a:t>On “Data Mining” in 2009</a:t>
            </a:r>
            <a:endParaRPr lang="en-US" dirty="0">
              <a:solidFill>
                <a:srgbClr val="000000"/>
              </a:solidFill>
              <a:latin typeface="Times New Roman"/>
              <a:cs typeface="Times New Roman"/>
            </a:endParaRPr>
          </a:p>
        </p:txBody>
      </p:sp>
    </p:spTree>
    <p:extLst>
      <p:ext uri="{BB962C8B-B14F-4D97-AF65-F5344CB8AC3E}">
        <p14:creationId xmlns:p14="http://schemas.microsoft.com/office/powerpoint/2010/main" val="1952802127"/>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smtClean="0"/>
              <a:t>Real Applications</a:t>
            </a:r>
            <a:r>
              <a:rPr lang="en-US" dirty="0" smtClean="0"/>
              <a:t/>
            </a:r>
            <a:br>
              <a:rPr lang="en-US" dirty="0" smtClean="0"/>
            </a:br>
            <a:r>
              <a:rPr lang="en-US" sz="3200" b="1" dirty="0" smtClean="0">
                <a:solidFill>
                  <a:srgbClr val="0000CC"/>
                </a:solidFill>
              </a:rPr>
              <a:t>—in very big </a:t>
            </a:r>
            <a:r>
              <a:rPr lang="en-US" sz="3200" b="1" dirty="0" err="1" smtClean="0">
                <a:solidFill>
                  <a:srgbClr val="0000CC"/>
                </a:solidFill>
              </a:rPr>
              <a:t>Tencent</a:t>
            </a:r>
            <a:r>
              <a:rPr lang="en-US" sz="3200" b="1" dirty="0" smtClean="0">
                <a:solidFill>
                  <a:srgbClr val="0000CC"/>
                </a:solidFill>
              </a:rPr>
              <a:t> networks</a:t>
            </a:r>
            <a:endParaRPr lang="en-US" sz="3200" b="1" dirty="0">
              <a:solidFill>
                <a:srgbClr val="0000CC"/>
              </a:solidFill>
            </a:endParaRPr>
          </a:p>
        </p:txBody>
      </p:sp>
    </p:spTree>
    <p:extLst>
      <p:ext uri="{BB962C8B-B14F-4D97-AF65-F5344CB8AC3E}">
        <p14:creationId xmlns:p14="http://schemas.microsoft.com/office/powerpoint/2010/main" val="259133072"/>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38151"/>
            <a:ext cx="9144000" cy="731226"/>
          </a:xfrm>
        </p:spPr>
        <p:txBody>
          <a:bodyPr/>
          <a:lstStyle/>
          <a:p>
            <a:r>
              <a:rPr kumimoji="1" lang="en-US" altLang="zh-CN" dirty="0" smtClean="0"/>
              <a:t>Big Data Analytics in Game Data</a:t>
            </a:r>
            <a:endParaRPr kumimoji="1" lang="zh-CN" altLang="en-US" dirty="0"/>
          </a:p>
        </p:txBody>
      </p:sp>
      <p:sp>
        <p:nvSpPr>
          <p:cNvPr id="3" name="内容占位符 2"/>
          <p:cNvSpPr>
            <a:spLocks noGrp="1"/>
          </p:cNvSpPr>
          <p:nvPr>
            <p:ph idx="1"/>
          </p:nvPr>
        </p:nvSpPr>
        <p:spPr>
          <a:xfrm>
            <a:off x="323860" y="1368670"/>
            <a:ext cx="8436219" cy="4944207"/>
          </a:xfrm>
        </p:spPr>
        <p:txBody>
          <a:bodyPr/>
          <a:lstStyle/>
          <a:p>
            <a:r>
              <a:rPr lang="en-US" altLang="zh-CN" sz="2800" dirty="0"/>
              <a:t>Online gaming is one of the largest industries on the Internet</a:t>
            </a:r>
            <a:r>
              <a:rPr lang="en-US" altLang="zh-CN" sz="2800" dirty="0" smtClean="0"/>
              <a:t>…</a:t>
            </a:r>
          </a:p>
          <a:p>
            <a:r>
              <a:rPr lang="en-US" altLang="zh-CN" sz="2800" dirty="0"/>
              <a:t>Facebook</a:t>
            </a:r>
          </a:p>
          <a:p>
            <a:pPr lvl="1"/>
            <a:r>
              <a:rPr lang="en-US" altLang="zh-CN" sz="2400" dirty="0">
                <a:solidFill>
                  <a:srgbClr val="C00000"/>
                </a:solidFill>
              </a:rPr>
              <a:t>250 million </a:t>
            </a:r>
            <a:r>
              <a:rPr lang="en-US" altLang="zh-CN" sz="2400" dirty="0"/>
              <a:t>users play games monthly</a:t>
            </a:r>
          </a:p>
          <a:p>
            <a:pPr lvl="1"/>
            <a:r>
              <a:rPr lang="en-US" altLang="zh-CN" sz="2400" dirty="0">
                <a:solidFill>
                  <a:srgbClr val="C00000"/>
                </a:solidFill>
              </a:rPr>
              <a:t>200 games </a:t>
            </a:r>
            <a:r>
              <a:rPr lang="en-US" altLang="zh-CN" sz="2400" dirty="0"/>
              <a:t>with more than </a:t>
            </a:r>
            <a:r>
              <a:rPr lang="en-US" altLang="zh-CN" sz="2400" dirty="0">
                <a:solidFill>
                  <a:srgbClr val="C00000"/>
                </a:solidFill>
              </a:rPr>
              <a:t>1 million </a:t>
            </a:r>
            <a:r>
              <a:rPr lang="en-US" altLang="zh-CN" sz="2400" dirty="0"/>
              <a:t>active users </a:t>
            </a:r>
          </a:p>
          <a:p>
            <a:pPr lvl="1"/>
            <a:r>
              <a:rPr lang="en-US" altLang="zh-CN" sz="2400" dirty="0">
                <a:solidFill>
                  <a:srgbClr val="C00000"/>
                </a:solidFill>
              </a:rPr>
              <a:t>12%</a:t>
            </a:r>
            <a:r>
              <a:rPr lang="en-US" altLang="zh-CN" sz="2400" dirty="0"/>
              <a:t> of the company’s revenue is from </a:t>
            </a:r>
            <a:r>
              <a:rPr lang="en-US" altLang="zh-CN" sz="2400" dirty="0" smtClean="0"/>
              <a:t>games</a:t>
            </a:r>
            <a:endParaRPr lang="en-US" altLang="zh-CN" sz="2400" dirty="0"/>
          </a:p>
          <a:p>
            <a:r>
              <a:rPr lang="en-US" altLang="zh-CN" sz="2800" dirty="0" err="1" smtClean="0"/>
              <a:t>Tencent</a:t>
            </a:r>
            <a:r>
              <a:rPr lang="en-US" altLang="zh-CN" sz="2800" dirty="0" smtClean="0"/>
              <a:t> </a:t>
            </a:r>
            <a:r>
              <a:rPr lang="en-US" altLang="zh-CN" sz="2000" dirty="0"/>
              <a:t>(Market Cap: ~150B $)</a:t>
            </a:r>
            <a:endParaRPr lang="en-US" altLang="zh-CN" sz="2800" dirty="0"/>
          </a:p>
          <a:p>
            <a:pPr lvl="1"/>
            <a:r>
              <a:rPr lang="en-US" altLang="zh-CN" sz="2400" dirty="0"/>
              <a:t>More than </a:t>
            </a:r>
            <a:r>
              <a:rPr lang="en-US" altLang="zh-CN" sz="2400" dirty="0">
                <a:solidFill>
                  <a:srgbClr val="C00000"/>
                </a:solidFill>
              </a:rPr>
              <a:t>400 million </a:t>
            </a:r>
            <a:r>
              <a:rPr lang="en-US" altLang="zh-CN" sz="2400" dirty="0"/>
              <a:t>gaming users</a:t>
            </a:r>
          </a:p>
          <a:p>
            <a:pPr lvl="1"/>
            <a:r>
              <a:rPr lang="en-US" altLang="zh-CN" sz="2400" dirty="0">
                <a:solidFill>
                  <a:srgbClr val="C00000"/>
                </a:solidFill>
              </a:rPr>
              <a:t>50%</a:t>
            </a:r>
            <a:r>
              <a:rPr lang="en-US" altLang="zh-CN" sz="2400" dirty="0"/>
              <a:t> of </a:t>
            </a:r>
            <a:r>
              <a:rPr lang="en-US" altLang="zh-CN" sz="2400" dirty="0" err="1"/>
              <a:t>Tencent’s</a:t>
            </a:r>
            <a:r>
              <a:rPr lang="en-US" altLang="zh-CN" sz="2400" dirty="0"/>
              <a:t> overall revenue is </a:t>
            </a:r>
            <a:r>
              <a:rPr lang="en-US" altLang="zh-CN" sz="2400" dirty="0" smtClean="0"/>
              <a:t>from games</a:t>
            </a:r>
          </a:p>
          <a:p>
            <a:pPr marL="0" indent="0">
              <a:buNone/>
            </a:pPr>
            <a:endParaRPr lang="en-US" altLang="zh-CN" sz="2800" dirty="0"/>
          </a:p>
        </p:txBody>
      </p:sp>
      <p:sp>
        <p:nvSpPr>
          <p:cNvPr id="4" name="副标题 4"/>
          <p:cNvSpPr txBox="1">
            <a:spLocks/>
          </p:cNvSpPr>
          <p:nvPr/>
        </p:nvSpPr>
        <p:spPr bwMode="auto">
          <a:xfrm>
            <a:off x="0" y="6451230"/>
            <a:ext cx="9144000" cy="406770"/>
          </a:xfrm>
          <a:prstGeom prst="rect">
            <a:avLst/>
          </a:prstGeom>
          <a:solidFill>
            <a:schemeClr val="bg1"/>
          </a:solidFill>
          <a:ln w="9525">
            <a:solidFill>
              <a:schemeClr val="bg1"/>
            </a:solidFill>
            <a:miter lim="800000"/>
            <a:headEnd/>
            <a:tailEnd/>
          </a:ln>
        </p:spPr>
        <p:txBody>
          <a:bodyPr vert="horz" wrap="square" lIns="166154" tIns="42203" rIns="66462" bIns="42203" numCol="1" anchor="ctr" anchorCtr="0" compatLnSpc="1">
            <a:prstTxWarp prst="textNoShape">
              <a:avLst/>
            </a:prstTxWarp>
          </a:bodyPr>
          <a:lstStyle/>
          <a:p>
            <a:r>
              <a:rPr lang="en-US" altLang="zh-CN" sz="1292" dirty="0" err="1"/>
              <a:t>Zhanpeng</a:t>
            </a:r>
            <a:r>
              <a:rPr lang="en-US" altLang="zh-CN" sz="1292" dirty="0"/>
              <a:t> Fang, </a:t>
            </a:r>
            <a:r>
              <a:rPr lang="en-US" altLang="zh-CN" sz="1292" dirty="0" err="1"/>
              <a:t>Xinyu</a:t>
            </a:r>
            <a:r>
              <a:rPr lang="en-US" altLang="zh-CN" sz="1292" dirty="0"/>
              <a:t> Zhou, Jie Tang, Wei Shao, A.C.M. Fong, </a:t>
            </a:r>
            <a:r>
              <a:rPr lang="en-US" altLang="zh-CN" sz="1292" dirty="0" err="1"/>
              <a:t>Longjun</a:t>
            </a:r>
            <a:r>
              <a:rPr lang="en-US" altLang="zh-CN" sz="1292" dirty="0"/>
              <a:t> Sun, Ying Ding, Ling Zhou, and </a:t>
            </a:r>
            <a:r>
              <a:rPr lang="en-US" altLang="zh-CN" sz="1292" dirty="0" err="1"/>
              <a:t>Jarder</a:t>
            </a:r>
            <a:r>
              <a:rPr lang="en-US" altLang="zh-CN" sz="1292" dirty="0"/>
              <a:t> </a:t>
            </a:r>
            <a:r>
              <a:rPr lang="en-US" altLang="zh-CN" sz="1292" dirty="0" err="1"/>
              <a:t>Luo</a:t>
            </a:r>
            <a:r>
              <a:rPr lang="en-US" altLang="zh-CN" sz="1292" dirty="0"/>
              <a:t>. </a:t>
            </a:r>
            <a:r>
              <a:rPr lang="en-US" altLang="zh-CN" sz="1292" dirty="0"/>
              <a:t>Modeling Paying Behavior in Online Social Networks. </a:t>
            </a:r>
            <a:r>
              <a:rPr lang="en-US" altLang="zh-CN" sz="1292" b="1" dirty="0" smtClean="0"/>
              <a:t>CIKM'14</a:t>
            </a:r>
            <a:r>
              <a:rPr lang="en-US" altLang="zh-CN" sz="1292" b="1" dirty="0"/>
              <a:t>.</a:t>
            </a:r>
            <a:endParaRPr lang="en-US" altLang="zh-CN" sz="1292" b="1" dirty="0"/>
          </a:p>
        </p:txBody>
      </p:sp>
    </p:spTree>
    <p:extLst>
      <p:ext uri="{BB962C8B-B14F-4D97-AF65-F5344CB8AC3E}">
        <p14:creationId xmlns:p14="http://schemas.microsoft.com/office/powerpoint/2010/main" val="718144765"/>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Two games: DNF</a:t>
            </a:r>
            <a:endParaRPr lang="zh-CN" altLang="en-US" dirty="0"/>
          </a:p>
        </p:txBody>
      </p:sp>
      <p:sp>
        <p:nvSpPr>
          <p:cNvPr id="3" name="内容占位符 2"/>
          <p:cNvSpPr>
            <a:spLocks noGrp="1"/>
          </p:cNvSpPr>
          <p:nvPr>
            <p:ph idx="1"/>
          </p:nvPr>
        </p:nvSpPr>
        <p:spPr>
          <a:xfrm>
            <a:off x="7" y="1529863"/>
            <a:ext cx="5697409" cy="4470404"/>
          </a:xfrm>
        </p:spPr>
        <p:txBody>
          <a:bodyPr>
            <a:normAutofit fontScale="92500" lnSpcReduction="10000"/>
          </a:bodyPr>
          <a:lstStyle/>
          <a:p>
            <a:r>
              <a:rPr lang="en-US" altLang="zh-CN" dirty="0" smtClean="0"/>
              <a:t>Dungeon &amp; Fighter Online (DNF)</a:t>
            </a:r>
          </a:p>
          <a:p>
            <a:pPr lvl="1"/>
            <a:r>
              <a:rPr lang="en-US" altLang="zh-CN" dirty="0" smtClean="0"/>
              <a:t>A game of melee combat between users and large number of underpowered enemies</a:t>
            </a:r>
          </a:p>
          <a:p>
            <a:pPr lvl="1"/>
            <a:r>
              <a:rPr lang="en-US" altLang="zh-CN" dirty="0" smtClean="0">
                <a:solidFill>
                  <a:srgbClr val="000090"/>
                </a:solidFill>
              </a:rPr>
              <a:t>400+ million users, the 2</a:t>
            </a:r>
            <a:r>
              <a:rPr lang="en-US" altLang="zh-CN" i="1" baseline="30000" dirty="0" smtClean="0">
                <a:solidFill>
                  <a:srgbClr val="000090"/>
                </a:solidFill>
              </a:rPr>
              <a:t>nd</a:t>
            </a:r>
            <a:r>
              <a:rPr lang="en-US" altLang="zh-CN" i="1" baseline="-25000" dirty="0" smtClean="0">
                <a:solidFill>
                  <a:srgbClr val="000090"/>
                </a:solidFill>
              </a:rPr>
              <a:t> </a:t>
            </a:r>
            <a:r>
              <a:rPr lang="en-US" altLang="zh-CN" i="1" dirty="0" smtClean="0">
                <a:solidFill>
                  <a:srgbClr val="000090"/>
                </a:solidFill>
              </a:rPr>
              <a:t> </a:t>
            </a:r>
            <a:r>
              <a:rPr lang="en-US" altLang="zh-CN" dirty="0" smtClean="0">
                <a:solidFill>
                  <a:srgbClr val="000090"/>
                </a:solidFill>
              </a:rPr>
              <a:t>largest online game in China</a:t>
            </a:r>
            <a:endParaRPr lang="en-US" altLang="zh-CN" i="1" baseline="30000" dirty="0" smtClean="0">
              <a:solidFill>
                <a:srgbClr val="000090"/>
              </a:solidFill>
            </a:endParaRPr>
          </a:p>
          <a:p>
            <a:pPr lvl="1"/>
            <a:r>
              <a:rPr lang="en-US" altLang="zh-CN" dirty="0" smtClean="0"/>
              <a:t>Users in the game can fight against enemies by individuals or by groups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267" y="4335583"/>
            <a:ext cx="3230880" cy="1676869"/>
          </a:xfrm>
          <a:prstGeom prst="rect">
            <a:avLst/>
          </a:prstGeom>
        </p:spPr>
      </p:pic>
      <p:pic>
        <p:nvPicPr>
          <p:cNvPr id="7" name="Picture 2" descr="http://b.hiphotos.baidu.com/baike/c0%3Dbaike150%2C5%2C5%2C150%2C50/sign=f913ccb809f79052fb124f6c6d9abcaf/9213b07eca806538d5601bb897dda144ac345982b3b7aaa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4270" y="1713057"/>
            <a:ext cx="2540000" cy="23446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00969215"/>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 games: </a:t>
            </a:r>
            <a:r>
              <a:rPr lang="en-US" altLang="zh-CN" dirty="0" smtClean="0"/>
              <a:t>QQ Speed</a:t>
            </a:r>
            <a:endParaRPr lang="zh-CN" altLang="en-US" dirty="0"/>
          </a:p>
        </p:txBody>
      </p:sp>
      <p:sp>
        <p:nvSpPr>
          <p:cNvPr id="3" name="内容占位符 2"/>
          <p:cNvSpPr>
            <a:spLocks noGrp="1"/>
          </p:cNvSpPr>
          <p:nvPr>
            <p:ph idx="1"/>
          </p:nvPr>
        </p:nvSpPr>
        <p:spPr>
          <a:xfrm>
            <a:off x="7" y="1529863"/>
            <a:ext cx="5926667" cy="4470404"/>
          </a:xfrm>
        </p:spPr>
        <p:txBody>
          <a:bodyPr>
            <a:normAutofit/>
          </a:bodyPr>
          <a:lstStyle/>
          <a:p>
            <a:r>
              <a:rPr lang="en-US" altLang="zh-CN" dirty="0" smtClean="0"/>
              <a:t>QQ Speed</a:t>
            </a:r>
          </a:p>
          <a:p>
            <a:pPr lvl="1"/>
            <a:r>
              <a:rPr lang="en-US" altLang="zh-CN" dirty="0" smtClean="0"/>
              <a:t>A racing game that users can partake in competitions to play against other users</a:t>
            </a:r>
          </a:p>
          <a:p>
            <a:pPr lvl="1"/>
            <a:r>
              <a:rPr lang="en-US" altLang="zh-CN" dirty="0" smtClean="0">
                <a:solidFill>
                  <a:srgbClr val="000090"/>
                </a:solidFill>
              </a:rPr>
              <a:t>200+ million users</a:t>
            </a:r>
          </a:p>
          <a:p>
            <a:pPr lvl="1"/>
            <a:r>
              <a:rPr lang="en-US" altLang="zh-CN" dirty="0" smtClean="0"/>
              <a:t>Users can race against other users by individuals  or forma a group to race together</a:t>
            </a:r>
          </a:p>
          <a:p>
            <a:pPr lvl="1"/>
            <a:r>
              <a:rPr lang="en-US" altLang="zh-CN" dirty="0" smtClean="0">
                <a:solidFill>
                  <a:srgbClr val="FF0000"/>
                </a:solidFill>
              </a:rPr>
              <a:t>Some users may pay…</a:t>
            </a:r>
          </a:p>
        </p:txBody>
      </p:sp>
      <p:pic>
        <p:nvPicPr>
          <p:cNvPr id="6" name="Picture 4" descr="http://g.hiphotos.baidu.com/baike/c0%3Dbaike80%2C5%2C5%2C80%2C26/sign=09a75e80c8fcc3cea0cdc161f32cbded/42166d224f4a20a40894ee6590529822730e0cf3d6caf8b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934" y="1572358"/>
            <a:ext cx="2336800" cy="2157046"/>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6668" y="3745047"/>
            <a:ext cx="3002844" cy="2078892"/>
          </a:xfrm>
          <a:prstGeom prst="rect">
            <a:avLst/>
          </a:prstGeom>
        </p:spPr>
      </p:pic>
    </p:spTree>
    <p:extLst>
      <p:ext uri="{BB962C8B-B14F-4D97-AF65-F5344CB8AC3E}">
        <p14:creationId xmlns:p14="http://schemas.microsoft.com/office/powerpoint/2010/main" val="2050189554"/>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p:txBody>
          <a:bodyPr>
            <a:normAutofit/>
          </a:bodyPr>
          <a:lstStyle/>
          <a:p>
            <a:r>
              <a:rPr lang="en-US" altLang="zh-CN" dirty="0" smtClean="0"/>
              <a:t>Given behavior log data and paying logs of online game users, predict</a:t>
            </a:r>
          </a:p>
          <a:p>
            <a:endParaRPr lang="en-US" altLang="zh-CN" sz="3692" dirty="0"/>
          </a:p>
          <a:p>
            <a:r>
              <a:rPr lang="en-US" altLang="zh-CN" dirty="0" smtClean="0">
                <a:solidFill>
                  <a:srgbClr val="C00000"/>
                </a:solidFill>
                <a:ea typeface="华文行楷" pitchFamily="2" charset="-122"/>
                <a:cs typeface="Times New Roman" pitchFamily="18" charset="0"/>
                <a:sym typeface="Wingdings" pitchFamily="2" charset="2"/>
              </a:rPr>
              <a:t>Will social </a:t>
            </a:r>
            <a:r>
              <a:rPr lang="en-US" altLang="zh-CN" dirty="0">
                <a:solidFill>
                  <a:srgbClr val="C00000"/>
                </a:solidFill>
                <a:ea typeface="华文行楷" pitchFamily="2" charset="-122"/>
                <a:cs typeface="Times New Roman" pitchFamily="18" charset="0"/>
                <a:sym typeface="Wingdings" pitchFamily="2" charset="2"/>
              </a:rPr>
              <a:t>influence </a:t>
            </a:r>
            <a:r>
              <a:rPr lang="en-US" altLang="zh-CN" dirty="0" smtClean="0">
                <a:solidFill>
                  <a:srgbClr val="C00000"/>
                </a:solidFill>
                <a:ea typeface="华文行楷" pitchFamily="2" charset="-122"/>
                <a:cs typeface="Times New Roman" pitchFamily="18" charset="0"/>
                <a:sym typeface="Wingdings" pitchFamily="2" charset="2"/>
              </a:rPr>
              <a:t>play </a:t>
            </a:r>
            <a:r>
              <a:rPr lang="en-US" altLang="zh-CN" dirty="0">
                <a:solidFill>
                  <a:srgbClr val="C00000"/>
                </a:solidFill>
                <a:ea typeface="华文行楷" pitchFamily="2" charset="-122"/>
                <a:cs typeface="Times New Roman" pitchFamily="18" charset="0"/>
                <a:sym typeface="Wingdings" pitchFamily="2" charset="2"/>
              </a:rPr>
              <a:t>an important role in this task?</a:t>
            </a:r>
            <a:endParaRPr lang="zh-CN" altLang="en-US" dirty="0">
              <a:solidFill>
                <a:srgbClr val="C00000"/>
              </a:solidFill>
              <a:ea typeface="华文行楷" pitchFamily="2" charset="-122"/>
              <a:cs typeface="Times New Roman" pitchFamily="18" charset="0"/>
              <a:sym typeface="Wingdings" pitchFamily="2" charset="2"/>
            </a:endParaRPr>
          </a:p>
          <a:p>
            <a:endParaRPr lang="en-US" altLang="zh-CN" dirty="0"/>
          </a:p>
          <a:p>
            <a:pPr marL="422041" lvl="1" indent="0">
              <a:buNone/>
            </a:pPr>
            <a:r>
              <a:rPr lang="en-US" altLang="zh-CN" dirty="0"/>
              <a:t>	</a:t>
            </a:r>
            <a:r>
              <a:rPr lang="en-US" altLang="zh-CN" dirty="0" smtClean="0"/>
              <a:t>	</a:t>
            </a:r>
            <a:endParaRPr lang="zh-CN" altLang="en-US" dirty="0"/>
          </a:p>
        </p:txBody>
      </p:sp>
      <p:sp>
        <p:nvSpPr>
          <p:cNvPr id="4" name="Rectangle 6"/>
          <p:cNvSpPr>
            <a:spLocks noChangeArrowheads="1"/>
          </p:cNvSpPr>
          <p:nvPr/>
        </p:nvSpPr>
        <p:spPr bwMode="auto">
          <a:xfrm>
            <a:off x="2180492" y="2438157"/>
            <a:ext cx="4994031" cy="428106"/>
          </a:xfrm>
          <a:prstGeom prst="rect">
            <a:avLst/>
          </a:prstGeom>
          <a:noFill/>
          <a:ln w="38100" cmpd="dbl" algn="ctr">
            <a:solidFill>
              <a:srgbClr val="CC0066"/>
            </a:solidFill>
            <a:miter lim="800000"/>
            <a:headEnd/>
            <a:tailEnd type="none" w="lg"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83077" tIns="43200" rIns="83077" bIns="43200" anchor="ctr">
            <a:spAutoFit/>
          </a:bodyPr>
          <a:lstStyle/>
          <a:p>
            <a:pPr algn="ctr">
              <a:spcBef>
                <a:spcPct val="20000"/>
              </a:spcBef>
              <a:buFont typeface="Wingdings" pitchFamily="2" charset="2"/>
              <a:buNone/>
            </a:pPr>
            <a:r>
              <a:rPr lang="en-US" altLang="zh-CN" sz="2215" dirty="0">
                <a:solidFill>
                  <a:srgbClr val="7030A0"/>
                </a:solidFill>
                <a:latin typeface="Verdana" pitchFamily="34" charset="0"/>
                <a:ea typeface="华文行楷" pitchFamily="2" charset="-122"/>
                <a:cs typeface="Times New Roman" pitchFamily="18" charset="0"/>
                <a:sym typeface="Wingdings" pitchFamily="2" charset="2"/>
              </a:rPr>
              <a:t>Free users -&gt; Paying users</a:t>
            </a:r>
            <a:endParaRPr lang="zh-CN" altLang="en-US" sz="2215" dirty="0">
              <a:solidFill>
                <a:srgbClr val="7030A0"/>
              </a:solidFill>
              <a:latin typeface="Verdana" pitchFamily="34"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60717963"/>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Big social </a:t>
            </a:r>
            <a:r>
              <a:rPr lang="en-US" altLang="zh-CN" dirty="0"/>
              <a:t>d</a:t>
            </a:r>
            <a:r>
              <a:rPr lang="en-US" altLang="zh-CN" dirty="0" smtClean="0"/>
              <a:t>ata</a:t>
            </a:r>
            <a:endParaRPr lang="zh-CN" altLang="en-US" dirty="0"/>
          </a:p>
        </p:txBody>
      </p:sp>
      <p:sp>
        <p:nvSpPr>
          <p:cNvPr id="5" name="内容占位符 4"/>
          <p:cNvSpPr>
            <a:spLocks noGrp="1"/>
          </p:cNvSpPr>
          <p:nvPr>
            <p:ph idx="1"/>
          </p:nvPr>
        </p:nvSpPr>
        <p:spPr>
          <a:xfrm>
            <a:off x="492369" y="1529867"/>
            <a:ext cx="8229600" cy="4248150"/>
          </a:xfrm>
        </p:spPr>
        <p:txBody>
          <a:bodyPr/>
          <a:lstStyle/>
          <a:p>
            <a:r>
              <a:rPr lang="en-US" altLang="zh-CN" dirty="0" smtClean="0"/>
              <a:t>Statistics of the datasets</a:t>
            </a:r>
            <a:endParaRPr lang="zh-CN" altLang="en-US" dirty="0"/>
          </a:p>
        </p:txBody>
      </p:sp>
      <p:pic>
        <p:nvPicPr>
          <p:cNvPr id="6" name="图片 5"/>
          <p:cNvPicPr>
            <a:picLocks noChangeAspect="1"/>
          </p:cNvPicPr>
          <p:nvPr/>
        </p:nvPicPr>
        <p:blipFill>
          <a:blip r:embed="rId2"/>
          <a:stretch>
            <a:fillRect/>
          </a:stretch>
        </p:blipFill>
        <p:spPr>
          <a:xfrm>
            <a:off x="422031" y="2233246"/>
            <a:ext cx="8254574" cy="3706645"/>
          </a:xfrm>
          <a:prstGeom prst="rect">
            <a:avLst/>
          </a:prstGeom>
        </p:spPr>
      </p:pic>
    </p:spTree>
    <p:extLst>
      <p:ext uri="{BB962C8B-B14F-4D97-AF65-F5344CB8AC3E}">
        <p14:creationId xmlns:p14="http://schemas.microsoft.com/office/powerpoint/2010/main" val="445354793"/>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Demographics Analysis</a:t>
            </a:r>
            <a:endParaRPr lang="zh-CN" altLang="en-US" dirty="0"/>
          </a:p>
        </p:txBody>
      </p:sp>
      <p:pic>
        <p:nvPicPr>
          <p:cNvPr id="7" name="内容占位符 6"/>
          <p:cNvPicPr>
            <a:picLocks noGrp="1" noChangeAspect="1"/>
          </p:cNvPicPr>
          <p:nvPr>
            <p:ph idx="1"/>
          </p:nvPr>
        </p:nvPicPr>
        <p:blipFill>
          <a:blip r:embed="rId3"/>
          <a:stretch>
            <a:fillRect/>
          </a:stretch>
        </p:blipFill>
        <p:spPr>
          <a:xfrm>
            <a:off x="799350" y="1389192"/>
            <a:ext cx="7201650" cy="4896542"/>
          </a:xfrm>
          <a:prstGeom prst="rect">
            <a:avLst/>
          </a:prstGeom>
        </p:spPr>
      </p:pic>
    </p:spTree>
    <p:extLst>
      <p:ext uri="{BB962C8B-B14F-4D97-AF65-F5344CB8AC3E}">
        <p14:creationId xmlns:p14="http://schemas.microsoft.com/office/powerpoint/2010/main" val="1097496156"/>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Analysis – Social influence</a:t>
            </a:r>
            <a:endParaRPr lang="zh-CN" altLang="en-US" dirty="0"/>
          </a:p>
        </p:txBody>
      </p:sp>
      <p:sp>
        <p:nvSpPr>
          <p:cNvPr id="3" name="内容占位符 2"/>
          <p:cNvSpPr>
            <a:spLocks noGrp="1"/>
          </p:cNvSpPr>
          <p:nvPr>
            <p:ph idx="1"/>
          </p:nvPr>
        </p:nvSpPr>
        <p:spPr/>
        <p:txBody>
          <a:bodyPr/>
          <a:lstStyle/>
          <a:p>
            <a:r>
              <a:rPr lang="en-US" altLang="zh-CN" dirty="0" smtClean="0"/>
              <a:t>Social network construction</a:t>
            </a:r>
          </a:p>
          <a:p>
            <a:pPr lvl="1"/>
            <a:r>
              <a:rPr lang="en-US" altLang="zh-CN" dirty="0" smtClean="0"/>
              <a:t>Co-playing network</a:t>
            </a:r>
          </a:p>
          <a:p>
            <a:pPr marL="0" indent="0">
              <a:buNone/>
            </a:pPr>
            <a:endParaRPr lang="en-US" altLang="zh-CN" dirty="0" smtClean="0"/>
          </a:p>
          <a:p>
            <a:r>
              <a:rPr lang="en-US" altLang="zh-CN" dirty="0" smtClean="0"/>
              <a:t>Social relationship</a:t>
            </a:r>
          </a:p>
          <a:p>
            <a:pPr lvl="1"/>
            <a:r>
              <a:rPr lang="en-US" altLang="zh-CN" dirty="0" smtClean="0"/>
              <a:t>Social influence</a:t>
            </a:r>
          </a:p>
          <a:p>
            <a:pPr lvl="1"/>
            <a:r>
              <a:rPr lang="en-US" altLang="zh-CN" dirty="0" smtClean="0"/>
              <a:t>Strong/Weak tie</a:t>
            </a:r>
          </a:p>
          <a:p>
            <a:pPr lvl="1"/>
            <a:r>
              <a:rPr lang="en-US" altLang="zh-CN" dirty="0" smtClean="0"/>
              <a:t>Status</a:t>
            </a:r>
            <a:endParaRPr lang="en-US" altLang="zh-CN" dirty="0"/>
          </a:p>
          <a:p>
            <a:r>
              <a:rPr lang="en-US" altLang="zh-CN" dirty="0" smtClean="0"/>
              <a:t>Structural influence</a:t>
            </a:r>
            <a:endParaRPr lang="zh-CN" altLang="en-US" dirty="0"/>
          </a:p>
        </p:txBody>
      </p:sp>
    </p:spTree>
    <p:extLst>
      <p:ext uri="{BB962C8B-B14F-4D97-AF65-F5344CB8AC3E}">
        <p14:creationId xmlns:p14="http://schemas.microsoft.com/office/powerpoint/2010/main" val="1837961092"/>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Influence</a:t>
            </a:r>
            <a:endParaRPr lang="zh-CN" altLang="en-US" dirty="0"/>
          </a:p>
        </p:txBody>
      </p:sp>
      <p:pic>
        <p:nvPicPr>
          <p:cNvPr id="4" name="图片 3"/>
          <p:cNvPicPr>
            <a:picLocks noChangeAspect="1"/>
          </p:cNvPicPr>
          <p:nvPr/>
        </p:nvPicPr>
        <p:blipFill>
          <a:blip r:embed="rId3"/>
          <a:stretch>
            <a:fillRect/>
          </a:stretch>
        </p:blipFill>
        <p:spPr>
          <a:xfrm>
            <a:off x="1066803" y="1740877"/>
            <a:ext cx="6896070" cy="3822407"/>
          </a:xfrm>
          <a:prstGeom prst="rect">
            <a:avLst/>
          </a:prstGeom>
        </p:spPr>
      </p:pic>
    </p:spTree>
    <p:extLst>
      <p:ext uri="{BB962C8B-B14F-4D97-AF65-F5344CB8AC3E}">
        <p14:creationId xmlns:p14="http://schemas.microsoft.com/office/powerpoint/2010/main" val="120729479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66626" cy="289310"/>
          </a:xfrm>
          <a:prstGeom prst="rect">
            <a:avLst/>
          </a:prstGeom>
        </p:spPr>
        <p:txBody>
          <a:bodyPr wrap="none">
            <a:spAutoFit/>
          </a:bodyPr>
          <a:lstStyle/>
          <a:p>
            <a:pPr>
              <a:lnSpc>
                <a:spcPct val="80000"/>
              </a:lnSpc>
            </a:pPr>
            <a:r>
              <a:rPr lang="en-US" sz="1600" b="1" dirty="0">
                <a:solidFill>
                  <a:srgbClr val="115CB3"/>
                </a:solidFill>
                <a:latin typeface="Times New Roman" charset="0"/>
                <a:ea typeface="Times New Roman" charset="0"/>
                <a:cs typeface="Times New Roman" charset="0"/>
              </a:rPr>
              <a:t>Scale </a:t>
            </a:r>
            <a:r>
              <a:rPr lang="en-US" sz="1600" b="1" dirty="0" smtClean="0">
                <a:solidFill>
                  <a:srgbClr val="115CB3"/>
                </a:solidFill>
                <a:latin typeface="Times New Roman" charset="0"/>
                <a:ea typeface="Times New Roman" charset="0"/>
                <a:cs typeface="Times New Roman" charset="0"/>
              </a:rPr>
              <a:t>Free </a:t>
            </a:r>
            <a:r>
              <a:rPr lang="en-US" sz="1500" b="1" dirty="0" smtClean="0">
                <a:solidFill>
                  <a:srgbClr val="115CB3"/>
                </a:solidFill>
                <a:latin typeface="Times New Roman" charset="0"/>
                <a:ea typeface="Times New Roman" charset="0"/>
                <a:cs typeface="Times New Roman" charset="0"/>
              </a:rPr>
              <a:t>[</a:t>
            </a:r>
            <a:r>
              <a:rPr lang="en-US" sz="1500" b="1" dirty="0" err="1" smtClean="0">
                <a:solidFill>
                  <a:srgbClr val="115CB3"/>
                </a:solidFill>
                <a:latin typeface="Times New Roman" charset="0"/>
                <a:ea typeface="Times New Roman" charset="0"/>
                <a:cs typeface="Times New Roman" charset="0"/>
              </a:rPr>
              <a:t>Barabási,Albert</a:t>
            </a:r>
            <a:r>
              <a:rPr lang="en-US" sz="1500" b="1" dirty="0" smtClean="0">
                <a:solidFill>
                  <a:srgbClr val="115CB3"/>
                </a:solidFill>
                <a:latin typeface="Times New Roman" charset="0"/>
                <a:ea typeface="Times New Roman" charset="0"/>
                <a:cs typeface="Times New Roman" charset="0"/>
              </a:rPr>
              <a:t> &amp; </a:t>
            </a:r>
            <a:r>
              <a:rPr lang="en-US" sz="1500" b="1" dirty="0" err="1" smtClean="0">
                <a:solidFill>
                  <a:srgbClr val="115CB3"/>
                </a:solidFill>
                <a:latin typeface="Times New Roman" charset="0"/>
                <a:ea typeface="Times New Roman" charset="0"/>
                <a:cs typeface="Times New Roman" charset="0"/>
              </a:rPr>
              <a:t>Faloutsos</a:t>
            </a:r>
            <a:r>
              <a:rPr lang="en-US" sz="1500" b="1" dirty="0" smtClean="0">
                <a:solidFill>
                  <a:srgbClr val="115CB3"/>
                </a:solidFill>
                <a:latin typeface="Times New Roman" charset="0"/>
                <a:ea typeface="Times New Roman" charset="0"/>
                <a:cs typeface="Times New Roman" charset="0"/>
              </a:rPr>
              <a:t> et al.]</a:t>
            </a:r>
            <a:endParaRPr lang="en-US" sz="1500" b="1"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b="1" dirty="0" smtClean="0">
                <a:solidFill>
                  <a:srgbClr val="115CB3"/>
                </a:solidFill>
                <a:latin typeface="Times New Roman" charset="0"/>
                <a:ea typeface="Times New Roman" charset="0"/>
                <a:cs typeface="Times New Roman" charset="0"/>
              </a:rPr>
              <a:t>1999</a:t>
            </a:r>
            <a:endParaRPr lang="en-US" b="1"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6"/>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7"/>
          <a:stretch>
            <a:fillRect/>
          </a:stretch>
        </p:blipFill>
        <p:spPr>
          <a:xfrm>
            <a:off x="1295400" y="6096000"/>
            <a:ext cx="1524000" cy="585788"/>
          </a:xfrm>
          <a:prstGeom prst="rect">
            <a:avLst/>
          </a:prstGeom>
          <a:ln w="25400">
            <a:solidFill>
              <a:srgbClr val="C00000"/>
            </a:solidFill>
          </a:ln>
        </p:spPr>
      </p:pic>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38862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0" y="101025"/>
            <a:ext cx="9144000" cy="584775"/>
          </a:xfrm>
          <a:prstGeom prst="rect">
            <a:avLst/>
          </a:prstGeom>
          <a:noFill/>
        </p:spPr>
        <p:txBody>
          <a:bodyPr wrap="square" rtlCol="0">
            <a:spAutoFit/>
          </a:bodyPr>
          <a:lstStyle/>
          <a:p>
            <a:pPr algn="ctr"/>
            <a:r>
              <a:rPr lang="en-US" altLang="zh-CN" sz="3200" dirty="0" smtClean="0"/>
              <a:t>1999:</a:t>
            </a:r>
            <a:r>
              <a:rPr lang="zh-CN" altLang="en-US" sz="3200" dirty="0" smtClean="0"/>
              <a:t> </a:t>
            </a:r>
            <a:r>
              <a:rPr lang="en-US" altLang="zh-CN" sz="3200" dirty="0" smtClean="0"/>
              <a:t>Scale</a:t>
            </a:r>
            <a:r>
              <a:rPr lang="zh-CN" altLang="en-US" sz="3200" dirty="0" smtClean="0"/>
              <a:t> </a:t>
            </a:r>
            <a:r>
              <a:rPr lang="en-US" altLang="zh-CN" sz="3200" dirty="0" smtClean="0"/>
              <a:t>Free</a:t>
            </a:r>
            <a:endParaRPr lang="en-US" sz="3200" dirty="0"/>
          </a:p>
        </p:txBody>
      </p:sp>
      <p:sp>
        <p:nvSpPr>
          <p:cNvPr id="66" name="Rectangle 65"/>
          <p:cNvSpPr/>
          <p:nvPr/>
        </p:nvSpPr>
        <p:spPr>
          <a:xfrm>
            <a:off x="76200" y="5105400"/>
            <a:ext cx="9006840" cy="16764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 name="Rectangle 9"/>
          <p:cNvSpPr/>
          <p:nvPr/>
        </p:nvSpPr>
        <p:spPr>
          <a:xfrm>
            <a:off x="190500" y="5334000"/>
            <a:ext cx="8763000" cy="1600438"/>
          </a:xfrm>
          <a:prstGeom prst="rect">
            <a:avLst/>
          </a:prstGeom>
        </p:spPr>
        <p:txBody>
          <a:bodyPr wrap="square">
            <a:spAutoFit/>
          </a:bodyPr>
          <a:lstStyle/>
          <a:p>
            <a:r>
              <a:rPr lang="en-US" sz="1400" dirty="0" smtClean="0">
                <a:latin typeface="Times New Roman" charset="0"/>
                <a:ea typeface="Times New Roman" charset="0"/>
                <a:cs typeface="Times New Roman" charset="0"/>
              </a:rPr>
              <a:t>Albert-</a:t>
            </a:r>
            <a:r>
              <a:rPr lang="en-US" sz="1400" dirty="0" err="1" smtClean="0">
                <a:latin typeface="Times New Roman" charset="0"/>
                <a:ea typeface="Times New Roman" charset="0"/>
                <a:cs typeface="Times New Roman" charset="0"/>
              </a:rPr>
              <a:t>László</a:t>
            </a:r>
            <a:r>
              <a:rPr lang="en-US" sz="1400" dirty="0" smtClean="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Barabási</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Réka</a:t>
            </a:r>
            <a:r>
              <a:rPr lang="en-US" sz="1400" dirty="0">
                <a:latin typeface="Times New Roman" charset="0"/>
                <a:ea typeface="Times New Roman" charset="0"/>
                <a:cs typeface="Times New Roman" charset="0"/>
              </a:rPr>
              <a:t> Albert</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Emergence of scaling in random networks, Science, 286:509–512, 1999</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Cited</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by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25189</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(as</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of</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May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2016</a:t>
            </a:r>
            <a:r>
              <a:rPr lang="en-US" altLang="zh-CN" sz="1400" dirty="0" smtClean="0">
                <a:latin typeface="Times New Roman" charset="0"/>
                <a:ea typeface="Times New Roman" charset="0"/>
                <a:cs typeface="Times New Roman" charset="0"/>
              </a:rPr>
              <a:t>)</a:t>
            </a:r>
            <a:endParaRPr lang="zh-CN" altLang="en-US" sz="1400" dirty="0" smtClean="0">
              <a:latin typeface="Times New Roman" charset="0"/>
              <a:ea typeface="Times New Roman" charset="0"/>
              <a:cs typeface="Times New Roman" charset="0"/>
            </a:endParaRPr>
          </a:p>
          <a:p>
            <a:endParaRPr lang="zh-CN" altLang="en-US" sz="1400" dirty="0">
              <a:latin typeface="Times New Roman" charset="0"/>
              <a:ea typeface="Times New Roman" charset="0"/>
              <a:cs typeface="Times New Roman" charset="0"/>
            </a:endParaRPr>
          </a:p>
          <a:p>
            <a:r>
              <a:rPr lang="en-US" sz="1400" dirty="0" err="1">
                <a:latin typeface="Times New Roman" charset="0"/>
                <a:ea typeface="Times New Roman" charset="0"/>
                <a:cs typeface="Times New Roman" charset="0"/>
              </a:rPr>
              <a:t>Michalis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Petros</a:t>
            </a:r>
            <a:r>
              <a:rPr lang="en-US" sz="1400" dirty="0">
                <a:latin typeface="Times New Roman" charset="0"/>
                <a:ea typeface="Times New Roman" charset="0"/>
                <a:cs typeface="Times New Roman" charset="0"/>
              </a:rPr>
              <a:t>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Christos </a:t>
            </a:r>
            <a:r>
              <a:rPr lang="en-US" sz="1400" dirty="0" err="1">
                <a:latin typeface="Times New Roman" charset="0"/>
                <a:ea typeface="Times New Roman" charset="0"/>
                <a:cs typeface="Times New Roman" charset="0"/>
              </a:rPr>
              <a:t>Faloutsos</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On power-law relationships of the internet topology</a:t>
            </a:r>
            <a:r>
              <a:rPr lang="en-US" altLang="zh-CN" sz="1400" dirty="0">
                <a:latin typeface="Times New Roman" charset="0"/>
                <a:ea typeface="Times New Roman" charset="0"/>
                <a:cs typeface="Times New Roman" charset="0"/>
              </a:rPr>
              <a:t>.</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In</a:t>
            </a:r>
            <a:r>
              <a:rPr lang="zh-CN" altLang="en-US" sz="1400"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ACM SIGCOMM </a:t>
            </a:r>
            <a:r>
              <a:rPr lang="en-US" altLang="zh-CN" sz="1400" dirty="0">
                <a:latin typeface="Times New Roman" charset="0"/>
                <a:ea typeface="Times New Roman" charset="0"/>
                <a:cs typeface="Times New Roman" charset="0"/>
              </a:rPr>
              <a:t>1999.</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Cited</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by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5631</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(as</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of</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May</a:t>
            </a:r>
            <a:r>
              <a:rPr lang="zh-CN" altLang="en-US" sz="1400" dirty="0">
                <a:latin typeface="Times New Roman" charset="0"/>
                <a:ea typeface="Times New Roman" charset="0"/>
                <a:cs typeface="Times New Roman" charset="0"/>
              </a:rPr>
              <a:t> </a:t>
            </a:r>
            <a:r>
              <a:rPr lang="en-US" altLang="zh-CN" sz="1400" dirty="0">
                <a:latin typeface="Times New Roman" charset="0"/>
                <a:ea typeface="Times New Roman" charset="0"/>
                <a:cs typeface="Times New Roman" charset="0"/>
              </a:rPr>
              <a:t>2016)</a:t>
            </a:r>
            <a:endParaRPr lang="en-US" sz="1400" dirty="0">
              <a:latin typeface="Times New Roman" charset="0"/>
              <a:ea typeface="Times New Roman" charset="0"/>
              <a:cs typeface="Times New Roman" charset="0"/>
            </a:endParaRPr>
          </a:p>
          <a:p>
            <a:endParaRPr lang="zh-CN" altLang="en-US" sz="1400" dirty="0" smtClean="0">
              <a:latin typeface="Times New Roman" charset="0"/>
              <a:ea typeface="Times New Roman" charset="0"/>
              <a:cs typeface="Times New Roman" charset="0"/>
            </a:endParaRPr>
          </a:p>
          <a:p>
            <a:endParaRPr lang="en-US" sz="1400" dirty="0">
              <a:latin typeface="Times New Roman" charset="0"/>
              <a:ea typeface="Times New Roman" charset="0"/>
              <a:cs typeface="Times New Roman" charset="0"/>
            </a:endParaRPr>
          </a:p>
        </p:txBody>
      </p:sp>
      <p:pic>
        <p:nvPicPr>
          <p:cNvPr id="57" name="Picture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00800" y="685800"/>
            <a:ext cx="2612977" cy="3048000"/>
          </a:xfrm>
          <a:prstGeom prst="rect">
            <a:avLst/>
          </a:prstGeom>
          <a:noFill/>
          <a:ln w="28575">
            <a:noFill/>
          </a:ln>
        </p:spPr>
      </p:pic>
      <mc:AlternateContent xmlns:mc="http://schemas.openxmlformats.org/markup-compatibility/2006" xmlns:a14="http://schemas.microsoft.com/office/drawing/2010/main">
        <mc:Choice Requires="a14">
          <p:sp>
            <p:nvSpPr>
              <p:cNvPr id="73" name="Rectangle 72"/>
              <p:cNvSpPr/>
              <p:nvPr/>
            </p:nvSpPr>
            <p:spPr>
              <a:xfrm>
                <a:off x="76200" y="838200"/>
                <a:ext cx="6248400" cy="2800767"/>
              </a:xfrm>
              <a:prstGeom prst="rect">
                <a:avLst/>
              </a:prstGeom>
            </p:spPr>
            <p:txBody>
              <a:bodyPr wrap="square">
                <a:spAutoFit/>
              </a:bodyPr>
              <a:lstStyle/>
              <a:p>
                <a:pPr marL="342900" indent="-342900">
                  <a:buFont typeface="Arial" charset="0"/>
                  <a:buChar char="•"/>
                </a:pPr>
                <a:r>
                  <a:rPr lang="en-US" altLang="zh-CN" sz="2200" dirty="0" smtClean="0">
                    <a:latin typeface="Times New Roman" charset="0"/>
                    <a:ea typeface="Times New Roman" charset="0"/>
                    <a:cs typeface="Times New Roman" charset="0"/>
                  </a:rPr>
                  <a:t>“</a:t>
                </a:r>
                <a:r>
                  <a:rPr lang="en-US" sz="2200" dirty="0" smtClean="0">
                    <a:latin typeface="Times New Roman" charset="0"/>
                    <a:ea typeface="Times New Roman" charset="0"/>
                    <a:cs typeface="Times New Roman" charset="0"/>
                  </a:rPr>
                  <a:t>A scale-free network is a network whose degree distribution follows a power law.</a:t>
                </a:r>
                <a:r>
                  <a:rPr lang="en-US" altLang="zh-CN" sz="2200" dirty="0" smtClean="0">
                    <a:latin typeface="Times New Roman" charset="0"/>
                    <a:ea typeface="Times New Roman" charset="0"/>
                    <a:cs typeface="Times New Roman" charset="0"/>
                  </a:rPr>
                  <a:t>”</a:t>
                </a:r>
                <a:endParaRPr lang="en-US" sz="2200" dirty="0" smtClean="0">
                  <a:latin typeface="Times New Roman" charset="0"/>
                  <a:ea typeface="Times New Roman" charset="0"/>
                  <a:cs typeface="Times New Roman" charset="0"/>
                </a:endParaRPr>
              </a:p>
              <a:p>
                <a:pPr marL="342900" indent="-342900">
                  <a:buFont typeface="Arial" charset="0"/>
                  <a:buChar char="•"/>
                </a:pPr>
                <a:endParaRPr lang="zh-CN" altLang="en-US" sz="2200" dirty="0" smtClean="0">
                  <a:latin typeface="Times New Roman" charset="0"/>
                  <a:ea typeface="Times New Roman" charset="0"/>
                  <a:cs typeface="Times New Roman" charset="0"/>
                </a:endParaRPr>
              </a:p>
              <a:p>
                <a:pPr marL="342900" indent="-342900">
                  <a:buFont typeface="Arial" charset="0"/>
                  <a:buChar char="•"/>
                </a:pPr>
                <a:r>
                  <a:rPr lang="en-US" sz="2200" dirty="0" smtClean="0">
                    <a:latin typeface="Times New Roman" charset="0"/>
                    <a:ea typeface="Times New Roman" charset="0"/>
                    <a:cs typeface="Times New Roman" charset="0"/>
                  </a:rPr>
                  <a:t>The fraction </a:t>
                </a:r>
                <a:r>
                  <a:rPr lang="en-US" sz="2200" i="1" dirty="0">
                    <a:latin typeface="Times New Roman" charset="0"/>
                    <a:ea typeface="Times New Roman" charset="0"/>
                    <a:cs typeface="Times New Roman" charset="0"/>
                  </a:rPr>
                  <a:t>P(k)</a:t>
                </a:r>
                <a:r>
                  <a:rPr lang="en-US" sz="2200" dirty="0">
                    <a:latin typeface="Times New Roman" charset="0"/>
                    <a:ea typeface="Times New Roman" charset="0"/>
                    <a:cs typeface="Times New Roman" charset="0"/>
                  </a:rPr>
                  <a:t> of </a:t>
                </a:r>
                <a:r>
                  <a:rPr lang="en-US" altLang="zh-CN" sz="2200" dirty="0" smtClean="0">
                    <a:latin typeface="Times New Roman" charset="0"/>
                    <a:ea typeface="Times New Roman" charset="0"/>
                    <a:cs typeface="Times New Roman" charset="0"/>
                  </a:rPr>
                  <a:t>nodes</a:t>
                </a:r>
                <a:r>
                  <a:rPr lang="zh-CN" altLang="en-US" sz="2200" dirty="0" smtClean="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having </a:t>
                </a:r>
                <a:r>
                  <a:rPr lang="en-US" sz="2200" i="1" dirty="0">
                    <a:latin typeface="Times New Roman" charset="0"/>
                    <a:ea typeface="Times New Roman" charset="0"/>
                    <a:cs typeface="Times New Roman" charset="0"/>
                  </a:rPr>
                  <a:t>k</a:t>
                </a:r>
                <a:r>
                  <a:rPr lang="en-US" sz="2200" dirty="0">
                    <a:latin typeface="Times New Roman" charset="0"/>
                    <a:ea typeface="Times New Roman" charset="0"/>
                    <a:cs typeface="Times New Roman" charset="0"/>
                  </a:rPr>
                  <a:t> connections to other </a:t>
                </a:r>
                <a:r>
                  <a:rPr lang="en-US" sz="2200" dirty="0" smtClean="0">
                    <a:latin typeface="Times New Roman" charset="0"/>
                    <a:ea typeface="Times New Roman" charset="0"/>
                    <a:cs typeface="Times New Roman" charset="0"/>
                  </a:rPr>
                  <a:t>nodes</a:t>
                </a:r>
                <a:r>
                  <a:rPr lang="en-US" altLang="zh-CN" sz="2200" dirty="0" smtClean="0">
                    <a:latin typeface="Times New Roman" charset="0"/>
                    <a:ea typeface="Times New Roman" charset="0"/>
                    <a:cs typeface="Times New Roman" charset="0"/>
                  </a:rPr>
                  <a:t>:</a:t>
                </a:r>
                <a:r>
                  <a:rPr lang="zh-CN" altLang="en-US" sz="2200" dirty="0" smtClean="0">
                    <a:latin typeface="Times New Roman" charset="0"/>
                    <a:ea typeface="Times New Roman" charset="0"/>
                    <a:cs typeface="Times New Roman" charset="0"/>
                  </a:rPr>
                  <a:t> </a:t>
                </a:r>
                <a:endParaRPr lang="en-US" altLang="zh-CN" sz="2200" b="0" i="1" dirty="0" smtClean="0">
                  <a:latin typeface="Cambria Math"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r>
                        <a:rPr lang="en-US" altLang="zh-CN" sz="2200" b="1" i="1" smtClean="0">
                          <a:latin typeface="Cambria Math" charset="0"/>
                          <a:ea typeface="Times New Roman" charset="0"/>
                          <a:cs typeface="Times New Roman" charset="0"/>
                        </a:rPr>
                        <m:t>𝑷</m:t>
                      </m:r>
                      <m:d>
                        <m:dPr>
                          <m:ctrlPr>
                            <a:rPr lang="en-US" altLang="zh-CN" sz="2200" b="1" i="1" smtClean="0">
                              <a:latin typeface="Cambria Math" charset="0"/>
                              <a:ea typeface="Times New Roman" charset="0"/>
                              <a:cs typeface="Times New Roman" charset="0"/>
                            </a:rPr>
                          </m:ctrlPr>
                        </m:dPr>
                        <m:e>
                          <m:r>
                            <a:rPr lang="en-US" altLang="zh-CN" sz="2200" b="1" i="1" smtClean="0">
                              <a:latin typeface="Cambria Math" charset="0"/>
                              <a:ea typeface="Times New Roman" charset="0"/>
                              <a:cs typeface="Times New Roman" charset="0"/>
                            </a:rPr>
                            <m:t>𝒌</m:t>
                          </m:r>
                        </m:e>
                      </m:d>
                      <m:r>
                        <a:rPr lang="zh-CN" altLang="en-US" sz="2200" b="1" i="1" smtClean="0">
                          <a:latin typeface="Cambria Math" charset="0"/>
                          <a:ea typeface="Times New Roman" charset="0"/>
                          <a:cs typeface="Times New Roman" charset="0"/>
                        </a:rPr>
                        <m:t> </m:t>
                      </m:r>
                      <m:r>
                        <a:rPr lang="en-US" altLang="zh-CN" sz="2200" b="1" i="1" smtClean="0">
                          <a:latin typeface="Cambria Math" charset="0"/>
                          <a:ea typeface="Times New Roman" charset="0"/>
                          <a:cs typeface="Times New Roman" charset="0"/>
                        </a:rPr>
                        <m:t>~</m:t>
                      </m:r>
                      <m:r>
                        <a:rPr lang="zh-CN" altLang="en-US" sz="2200" b="1" i="1" smtClean="0">
                          <a:latin typeface="Cambria Math" charset="0"/>
                          <a:ea typeface="Times New Roman" charset="0"/>
                          <a:cs typeface="Times New Roman" charset="0"/>
                        </a:rPr>
                        <m:t> </m:t>
                      </m:r>
                      <m:sSup>
                        <m:sSupPr>
                          <m:ctrlPr>
                            <a:rPr lang="en-US" altLang="zh-CN" sz="2200" b="1" i="1" smtClean="0">
                              <a:latin typeface="Cambria Math" charset="0"/>
                              <a:ea typeface="Times New Roman" charset="0"/>
                              <a:cs typeface="Times New Roman" charset="0"/>
                            </a:rPr>
                          </m:ctrlPr>
                        </m:sSupPr>
                        <m:e>
                          <m:r>
                            <a:rPr lang="en-US" altLang="zh-CN" sz="2200" b="1" i="1" smtClean="0">
                              <a:latin typeface="Cambria Math" charset="0"/>
                              <a:ea typeface="Times New Roman" charset="0"/>
                              <a:cs typeface="Times New Roman" charset="0"/>
                            </a:rPr>
                            <m:t>𝒌</m:t>
                          </m:r>
                        </m:e>
                        <m:sup>
                          <m:r>
                            <a:rPr lang="en-US" altLang="zh-CN" sz="2200" b="1" i="1" smtClean="0">
                              <a:latin typeface="Cambria Math" charset="0"/>
                              <a:ea typeface="Times New Roman" charset="0"/>
                              <a:cs typeface="Times New Roman" charset="0"/>
                            </a:rPr>
                            <m:t>−</m:t>
                          </m:r>
                          <m:r>
                            <a:rPr lang="en-US" altLang="zh-CN" sz="2200" b="1" i="1" smtClean="0">
                              <a:latin typeface="Cambria Math" charset="0"/>
                              <a:ea typeface="Times New Roman" charset="0"/>
                              <a:cs typeface="Times New Roman" charset="0"/>
                            </a:rPr>
                            <m:t>𝜸</m:t>
                          </m:r>
                        </m:sup>
                      </m:sSup>
                      <m:r>
                        <a:rPr lang="zh-CN" altLang="en-US" sz="2200" b="1" i="1" smtClean="0">
                          <a:latin typeface="Cambria Math" charset="0"/>
                          <a:ea typeface="Times New Roman" charset="0"/>
                          <a:cs typeface="Times New Roman" charset="0"/>
                        </a:rPr>
                        <m:t> </m:t>
                      </m:r>
                    </m:oMath>
                  </m:oMathPara>
                </a14:m>
                <a:endParaRPr lang="en-US" altLang="zh-CN" sz="2200" b="1" dirty="0" smtClean="0">
                  <a:latin typeface="Times New Roman" charset="0"/>
                  <a:ea typeface="Times New Roman" charset="0"/>
                  <a:cs typeface="Times New Roman" charset="0"/>
                </a:endParaRPr>
              </a:p>
              <a:p>
                <a:pPr marL="365760"/>
                <a:r>
                  <a:rPr lang="en-US" sz="2200" dirty="0" smtClean="0">
                    <a:latin typeface="Times New Roman" charset="0"/>
                    <a:ea typeface="Times New Roman" charset="0"/>
                    <a:cs typeface="Times New Roman" charset="0"/>
                  </a:rPr>
                  <a:t>where </a:t>
                </a:r>
                <a14:m>
                  <m:oMath xmlns:m="http://schemas.openxmlformats.org/officeDocument/2006/math">
                    <m:r>
                      <a:rPr lang="en-US" sz="2200" b="0" i="1" smtClean="0">
                        <a:latin typeface="Cambria Math" charset="0"/>
                        <a:ea typeface="Times New Roman" charset="0"/>
                        <a:cs typeface="Times New Roman" charset="0"/>
                      </a:rPr>
                      <m:t>𝛾</m:t>
                    </m:r>
                    <m:r>
                      <a:rPr lang="en-US" sz="2200" b="0" i="1" smtClean="0">
                        <a:latin typeface="Cambria Math" charset="0"/>
                        <a:ea typeface="Times New Roman" charset="0"/>
                        <a:cs typeface="Times New Roman" charset="0"/>
                      </a:rPr>
                      <m:t> </m:t>
                    </m:r>
                  </m:oMath>
                </a14:m>
                <a:r>
                  <a:rPr lang="en-US" sz="2200" dirty="0" smtClean="0">
                    <a:latin typeface="Times New Roman" charset="0"/>
                    <a:ea typeface="Times New Roman" charset="0"/>
                    <a:cs typeface="Times New Roman" charset="0"/>
                  </a:rPr>
                  <a:t>is </a:t>
                </a:r>
                <a:r>
                  <a:rPr lang="en-US" sz="2200" dirty="0">
                    <a:latin typeface="Times New Roman" charset="0"/>
                    <a:ea typeface="Times New Roman" charset="0"/>
                    <a:cs typeface="Times New Roman" charset="0"/>
                  </a:rPr>
                  <a:t>a parameter whose value is typically in the range</a:t>
                </a:r>
                <a:r>
                  <a:rPr lang="en-US" sz="2200" dirty="0" smtClean="0">
                    <a:latin typeface="Times New Roman" charset="0"/>
                    <a:ea typeface="Times New Roman" charset="0"/>
                    <a:cs typeface="Times New Roman" charset="0"/>
                  </a:rPr>
                  <a:t> </a:t>
                </a:r>
                <a14:m>
                  <m:oMath xmlns:m="http://schemas.openxmlformats.org/officeDocument/2006/math">
                    <m:r>
                      <a:rPr lang="en-US" sz="2200" b="0" i="0" dirty="0" smtClean="0">
                        <a:latin typeface="Cambria Math" charset="0"/>
                        <a:ea typeface="Times New Roman" charset="0"/>
                        <a:cs typeface="Times New Roman" charset="0"/>
                      </a:rPr>
                      <m:t>2&lt; </m:t>
                    </m:r>
                    <m:r>
                      <a:rPr lang="en-US" sz="2200" b="0" i="1" dirty="0" smtClean="0">
                        <a:latin typeface="Cambria Math" charset="0"/>
                        <a:ea typeface="Times New Roman" charset="0"/>
                        <a:cs typeface="Times New Roman" charset="0"/>
                      </a:rPr>
                      <m:t>𝛾</m:t>
                    </m:r>
                    <m:r>
                      <a:rPr lang="en-US" sz="2200" b="0" i="1" dirty="0" smtClean="0">
                        <a:latin typeface="Cambria Math" charset="0"/>
                        <a:ea typeface="Times New Roman" charset="0"/>
                        <a:cs typeface="Times New Roman" charset="0"/>
                      </a:rPr>
                      <m:t>&lt;3</m:t>
                    </m:r>
                  </m:oMath>
                </a14:m>
                <a:endParaRPr lang="en-US" sz="2200" dirty="0" smtClean="0">
                  <a:latin typeface="Times New Roman" charset="0"/>
                  <a:ea typeface="Times New Roman" charset="0"/>
                  <a:cs typeface="Times New Roman" charset="0"/>
                </a:endParaRPr>
              </a:p>
            </p:txBody>
          </p:sp>
        </mc:Choice>
        <mc:Fallback xmlns="">
          <p:sp>
            <p:nvSpPr>
              <p:cNvPr id="73" name="Rectangle 72"/>
              <p:cNvSpPr>
                <a:spLocks noRot="1" noChangeAspect="1" noMove="1" noResize="1" noEditPoints="1" noAdjustHandles="1" noChangeArrowheads="1" noChangeShapeType="1" noTextEdit="1"/>
              </p:cNvSpPr>
              <p:nvPr/>
            </p:nvSpPr>
            <p:spPr>
              <a:xfrm>
                <a:off x="76200" y="838200"/>
                <a:ext cx="6248400" cy="2800767"/>
              </a:xfrm>
              <a:prstGeom prst="rect">
                <a:avLst/>
              </a:prstGeom>
              <a:blipFill rotWithShape="0">
                <a:blip r:embed="rId12"/>
                <a:stretch>
                  <a:fillRect l="-1171" t="-1525" r="-1366" b="-19172"/>
                </a:stretch>
              </a:blipFill>
            </p:spPr>
            <p:txBody>
              <a:bodyPr/>
              <a:lstStyle/>
              <a:p>
                <a:r>
                  <a:rPr lang="en-US">
                    <a:noFill/>
                  </a:rPr>
                  <a:t> </a:t>
                </a:r>
              </a:p>
            </p:txBody>
          </p:sp>
        </mc:Fallback>
      </mc:AlternateContent>
    </p:spTree>
    <p:extLst>
      <p:ext uri="{BB962C8B-B14F-4D97-AF65-F5344CB8AC3E}">
        <p14:creationId xmlns:p14="http://schemas.microsoft.com/office/powerpoint/2010/main" val="1380077168"/>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Influence + Tie Strength</a:t>
            </a:r>
            <a:endParaRPr lang="zh-CN" altLang="en-US" dirty="0"/>
          </a:p>
        </p:txBody>
      </p:sp>
      <p:pic>
        <p:nvPicPr>
          <p:cNvPr id="4" name="图片 3"/>
          <p:cNvPicPr>
            <a:picLocks noChangeAspect="1"/>
          </p:cNvPicPr>
          <p:nvPr/>
        </p:nvPicPr>
        <p:blipFill>
          <a:blip r:embed="rId3"/>
          <a:stretch>
            <a:fillRect/>
          </a:stretch>
        </p:blipFill>
        <p:spPr>
          <a:xfrm>
            <a:off x="914400" y="1670544"/>
            <a:ext cx="6705600" cy="3733520"/>
          </a:xfrm>
          <a:prstGeom prst="rect">
            <a:avLst/>
          </a:prstGeom>
        </p:spPr>
      </p:pic>
    </p:spTree>
    <p:extLst>
      <p:ext uri="{BB962C8B-B14F-4D97-AF65-F5344CB8AC3E}">
        <p14:creationId xmlns:p14="http://schemas.microsoft.com/office/powerpoint/2010/main" val="220321315"/>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Structural Influence</a:t>
            </a:r>
            <a:endParaRPr lang="zh-CN" altLang="en-US" dirty="0"/>
          </a:p>
        </p:txBody>
      </p:sp>
      <p:pic>
        <p:nvPicPr>
          <p:cNvPr id="4" name="图片 3"/>
          <p:cNvPicPr>
            <a:picLocks noChangeAspect="1"/>
          </p:cNvPicPr>
          <p:nvPr/>
        </p:nvPicPr>
        <p:blipFill rotWithShape="1">
          <a:blip r:embed="rId3"/>
          <a:srcRect t="781" b="-781"/>
          <a:stretch/>
        </p:blipFill>
        <p:spPr>
          <a:xfrm>
            <a:off x="609600" y="1702912"/>
            <a:ext cx="8001000" cy="3803894"/>
          </a:xfrm>
          <a:prstGeom prst="rect">
            <a:avLst/>
          </a:prstGeom>
        </p:spPr>
      </p:pic>
      <p:sp>
        <p:nvSpPr>
          <p:cNvPr id="5" name="矩形 4"/>
          <p:cNvSpPr/>
          <p:nvPr/>
        </p:nvSpPr>
        <p:spPr>
          <a:xfrm>
            <a:off x="3810000" y="1811215"/>
            <a:ext cx="4724400" cy="225083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副标题 4"/>
          <p:cNvSpPr txBox="1">
            <a:spLocks/>
          </p:cNvSpPr>
          <p:nvPr/>
        </p:nvSpPr>
        <p:spPr bwMode="auto">
          <a:xfrm>
            <a:off x="0" y="6101862"/>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a:latin typeface="+mn-lt"/>
                <a:ea typeface="+mn-ea"/>
              </a:rPr>
              <a:t>[1] </a:t>
            </a:r>
            <a:r>
              <a:rPr lang="en-US" altLang="zh-CN" sz="1292" kern="0" dirty="0">
                <a:latin typeface="+mn-lt"/>
                <a:ea typeface="+mn-ea"/>
              </a:rPr>
              <a:t>J. </a:t>
            </a:r>
            <a:r>
              <a:rPr lang="en-US" altLang="zh-CN" sz="1292" kern="0" dirty="0" err="1">
                <a:latin typeface="+mn-lt"/>
                <a:ea typeface="+mn-ea"/>
              </a:rPr>
              <a:t>Ugandera</a:t>
            </a:r>
            <a:r>
              <a:rPr lang="en-US" altLang="zh-CN" sz="1292" kern="0" dirty="0">
                <a:latin typeface="+mn-lt"/>
                <a:ea typeface="+mn-ea"/>
              </a:rPr>
              <a:t>, </a:t>
            </a:r>
            <a:r>
              <a:rPr lang="en-US" altLang="zh-CN" sz="1292" kern="0" dirty="0">
                <a:latin typeface="+mn-lt"/>
                <a:ea typeface="+mn-ea"/>
              </a:rPr>
              <a:t>L. </a:t>
            </a:r>
            <a:r>
              <a:rPr lang="en-US" altLang="zh-CN" sz="1292" kern="0" dirty="0" err="1">
                <a:latin typeface="+mn-lt"/>
                <a:ea typeface="+mn-ea"/>
              </a:rPr>
              <a:t>Backstromb</a:t>
            </a:r>
            <a:r>
              <a:rPr lang="en-US" altLang="zh-CN" sz="1292" kern="0" dirty="0">
                <a:latin typeface="+mn-lt"/>
                <a:ea typeface="+mn-ea"/>
              </a:rPr>
              <a:t>, </a:t>
            </a:r>
            <a:r>
              <a:rPr lang="en-US" altLang="zh-CN" sz="1292" kern="0" dirty="0">
                <a:latin typeface="+mn-lt"/>
                <a:ea typeface="+mn-ea"/>
              </a:rPr>
              <a:t>C. </a:t>
            </a:r>
            <a:r>
              <a:rPr lang="en-US" altLang="zh-CN" sz="1292" kern="0" dirty="0" err="1">
                <a:latin typeface="+mn-lt"/>
                <a:ea typeface="+mn-ea"/>
              </a:rPr>
              <a:t>Marlowb</a:t>
            </a:r>
            <a:r>
              <a:rPr lang="en-US" altLang="zh-CN" sz="1292" kern="0" dirty="0">
                <a:latin typeface="+mn-lt"/>
                <a:ea typeface="+mn-ea"/>
              </a:rPr>
              <a:t>, and </a:t>
            </a:r>
            <a:r>
              <a:rPr lang="en-US" altLang="zh-CN" sz="1292" kern="0" dirty="0">
                <a:latin typeface="+mn-lt"/>
                <a:ea typeface="+mn-ea"/>
              </a:rPr>
              <a:t>J. Kleinberg</a:t>
            </a:r>
            <a:r>
              <a:rPr lang="en-US" altLang="zh-CN" sz="1292" kern="0" dirty="0">
                <a:latin typeface="+mn-lt"/>
                <a:ea typeface="+mn-ea"/>
              </a:rPr>
              <a:t>. Structural diversity in social contagion. </a:t>
            </a:r>
            <a:r>
              <a:rPr lang="en-US" altLang="zh-CN" sz="1292" kern="0" dirty="0">
                <a:latin typeface="+mn-lt"/>
                <a:ea typeface="+mn-ea"/>
              </a:rPr>
              <a:t>PNAS</a:t>
            </a:r>
            <a:r>
              <a:rPr lang="en-US" altLang="zh-CN" sz="1292" kern="0" dirty="0">
                <a:latin typeface="+mn-lt"/>
                <a:ea typeface="+mn-ea"/>
              </a:rPr>
              <a:t>, 109 (20</a:t>
            </a:r>
            <a:r>
              <a:rPr lang="en-US" altLang="zh-CN" sz="1292" kern="0" dirty="0">
                <a:latin typeface="+mn-lt"/>
                <a:ea typeface="+mn-ea"/>
              </a:rPr>
              <a:t>):7591</a:t>
            </a:r>
            <a:r>
              <a:rPr lang="en-US" altLang="zh-CN" sz="1292" kern="0" dirty="0">
                <a:latin typeface="+mn-lt"/>
                <a:ea typeface="+mn-ea"/>
              </a:rPr>
              <a:t>-</a:t>
            </a:r>
            <a:r>
              <a:rPr lang="en-US" altLang="zh-CN" sz="1292" kern="0" dirty="0">
                <a:latin typeface="+mn-lt"/>
                <a:ea typeface="+mn-ea"/>
              </a:rPr>
              <a:t>7592, 2012.</a:t>
            </a:r>
          </a:p>
        </p:txBody>
      </p:sp>
    </p:spTree>
    <p:extLst>
      <p:ext uri="{BB962C8B-B14F-4D97-AF65-F5344CB8AC3E}">
        <p14:creationId xmlns:p14="http://schemas.microsoft.com/office/powerpoint/2010/main" val="979024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Factorization Machines</a:t>
            </a:r>
            <a:endParaRPr kumimoji="1" lang="zh-CN" altLang="en-US" dirty="0"/>
          </a:p>
        </p:txBody>
      </p:sp>
      <p:sp>
        <p:nvSpPr>
          <p:cNvPr id="4" name="内容占位符 7"/>
          <p:cNvSpPr>
            <a:spLocks noGrp="1"/>
          </p:cNvSpPr>
          <p:nvPr>
            <p:ph idx="1"/>
          </p:nvPr>
        </p:nvSpPr>
        <p:spPr>
          <a:xfrm>
            <a:off x="457200" y="1700209"/>
            <a:ext cx="8229600" cy="4218481"/>
          </a:xfrm>
        </p:spPr>
        <p:txBody>
          <a:bodyPr>
            <a:normAutofit/>
          </a:bodyPr>
          <a:lstStyle/>
          <a:p>
            <a:pPr algn="just">
              <a:lnSpc>
                <a:spcPct val="120000"/>
              </a:lnSpc>
              <a:buBlip>
                <a:blip r:embed="rId3"/>
              </a:buBlip>
            </a:pPr>
            <a:r>
              <a:rPr lang="en-US" altLang="zh-CN" sz="2585" dirty="0">
                <a:latin typeface="Times New Roman" charset="0"/>
                <a:ea typeface="黑体" charset="0"/>
                <a:cs typeface="黑体" charset="0"/>
              </a:rPr>
              <a:t>The prediction of feature vector </a:t>
            </a:r>
            <a:r>
              <a:rPr lang="en-US" altLang="zh-CN" sz="2585" b="1" dirty="0">
                <a:latin typeface="Times New Roman" charset="0"/>
                <a:ea typeface="黑体" charset="0"/>
                <a:cs typeface="黑体" charset="0"/>
              </a:rPr>
              <a:t>x</a:t>
            </a:r>
            <a:r>
              <a:rPr lang="en-US" altLang="zh-CN" sz="2585" i="1" baseline="-25000" dirty="0">
                <a:latin typeface="Times New Roman" charset="0"/>
                <a:ea typeface="黑体" charset="0"/>
                <a:cs typeface="黑体" charset="0"/>
              </a:rPr>
              <a:t>i</a:t>
            </a:r>
            <a:r>
              <a:rPr lang="en-US" altLang="zh-CN" sz="2585" dirty="0">
                <a:latin typeface="Times New Roman" charset="0"/>
                <a:ea typeface="黑体" charset="0"/>
                <a:cs typeface="黑体" charset="0"/>
              </a:rPr>
              <a:t>:</a:t>
            </a:r>
          </a:p>
          <a:p>
            <a:pPr algn="just">
              <a:lnSpc>
                <a:spcPct val="120000"/>
              </a:lnSpc>
              <a:buBlip>
                <a:blip r:embed="rId3"/>
              </a:buBlip>
            </a:pPr>
            <a:endParaRPr lang="en-US" altLang="zh-CN" sz="2585" dirty="0">
              <a:latin typeface="Times New Roman" charset="0"/>
              <a:ea typeface="黑体" charset="0"/>
              <a:cs typeface="黑体" charset="0"/>
            </a:endParaRPr>
          </a:p>
          <a:p>
            <a:pPr algn="just">
              <a:lnSpc>
                <a:spcPct val="120000"/>
              </a:lnSpc>
              <a:buBlip>
                <a:blip r:embed="rId3"/>
              </a:buBlip>
            </a:pPr>
            <a:endParaRPr lang="en-US" altLang="zh-CN" sz="2585" dirty="0">
              <a:latin typeface="Times New Roman" charset="0"/>
              <a:ea typeface="黑体" charset="0"/>
              <a:cs typeface="黑体" charset="0"/>
            </a:endParaRPr>
          </a:p>
          <a:p>
            <a:pPr algn="just">
              <a:lnSpc>
                <a:spcPct val="120000"/>
              </a:lnSpc>
              <a:buBlip>
                <a:blip r:embed="rId3"/>
              </a:buBlip>
            </a:pPr>
            <a:r>
              <a:rPr lang="en-US" altLang="zh-CN" sz="2585" dirty="0">
                <a:latin typeface="Times New Roman" charset="0"/>
                <a:ea typeface="黑体" charset="0"/>
                <a:cs typeface="黑体" charset="0"/>
              </a:rPr>
              <a:t>a</a:t>
            </a:r>
            <a:r>
              <a:rPr lang="en-US" altLang="zh-CN" sz="2585" dirty="0">
                <a:latin typeface="Times New Roman" charset="0"/>
                <a:ea typeface="黑体" charset="0"/>
                <a:cs typeface="黑体" charset="0"/>
              </a:rPr>
              <a:t>nd the corresponding objective function:</a:t>
            </a:r>
            <a:endParaRPr lang="en-US" altLang="zh-CN" sz="2585" dirty="0">
              <a:latin typeface="Times New Roman" charset="0"/>
              <a:ea typeface="黑体" charset="0"/>
              <a:cs typeface="黑体" charset="0"/>
            </a:endParaRPr>
          </a:p>
        </p:txBody>
      </p:sp>
      <p:graphicFrame>
        <p:nvGraphicFramePr>
          <p:cNvPr id="5" name="对象 4"/>
          <p:cNvGraphicFramePr>
            <a:graphicFrameLocks noChangeAspect="1"/>
          </p:cNvGraphicFramePr>
          <p:nvPr>
            <p:extLst/>
          </p:nvPr>
        </p:nvGraphicFramePr>
        <p:xfrm>
          <a:off x="1474582" y="2353589"/>
          <a:ext cx="6345449" cy="1008919"/>
        </p:xfrm>
        <a:graphic>
          <a:graphicData uri="http://schemas.openxmlformats.org/presentationml/2006/ole">
            <mc:AlternateContent xmlns:mc="http://schemas.openxmlformats.org/markup-compatibility/2006">
              <mc:Choice xmlns:v="urn:schemas-microsoft-com:vml" Requires="v">
                <p:oleObj spid="_x0000_s59401" name="Equation" r:id="rId4" imgW="2654300" imgH="457200" progId="Equation.DSMT4">
                  <p:embed/>
                </p:oleObj>
              </mc:Choice>
              <mc:Fallback>
                <p:oleObj name="Equation" r:id="rId4" imgW="2654300" imgH="457200" progId="Equation.DSMT4">
                  <p:embed/>
                  <p:pic>
                    <p:nvPicPr>
                      <p:cNvPr id="0" name=""/>
                      <p:cNvPicPr/>
                      <p:nvPr/>
                    </p:nvPicPr>
                    <p:blipFill>
                      <a:blip r:embed="rId5"/>
                      <a:stretch>
                        <a:fillRect/>
                      </a:stretch>
                    </p:blipFill>
                    <p:spPr>
                      <a:xfrm>
                        <a:off x="1474582" y="2353589"/>
                        <a:ext cx="6345449" cy="1008919"/>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2266945" y="4160412"/>
          <a:ext cx="4554538" cy="1037492"/>
        </p:xfrm>
        <a:graphic>
          <a:graphicData uri="http://schemas.openxmlformats.org/presentationml/2006/ole">
            <mc:AlternateContent xmlns:mc="http://schemas.openxmlformats.org/markup-compatibility/2006">
              <mc:Choice xmlns:v="urn:schemas-microsoft-com:vml" Requires="v">
                <p:oleObj spid="_x0000_s59402" name="Equation" r:id="rId6" imgW="1905000" imgH="469900" progId="Equation.DSMT4">
                  <p:embed/>
                </p:oleObj>
              </mc:Choice>
              <mc:Fallback>
                <p:oleObj name="Equation" r:id="rId6" imgW="1905000" imgH="469900" progId="Equation.DSMT4">
                  <p:embed/>
                  <p:pic>
                    <p:nvPicPr>
                      <p:cNvPr id="0" name=""/>
                      <p:cNvPicPr/>
                      <p:nvPr/>
                    </p:nvPicPr>
                    <p:blipFill>
                      <a:blip r:embed="rId7"/>
                      <a:stretch>
                        <a:fillRect/>
                      </a:stretch>
                    </p:blipFill>
                    <p:spPr>
                      <a:xfrm>
                        <a:off x="2266945" y="4160412"/>
                        <a:ext cx="4554538" cy="1037492"/>
                      </a:xfrm>
                      <a:prstGeom prst="rect">
                        <a:avLst/>
                      </a:prstGeom>
                    </p:spPr>
                  </p:pic>
                </p:oleObj>
              </mc:Fallback>
            </mc:AlternateContent>
          </a:graphicData>
        </a:graphic>
      </p:graphicFrame>
      <p:sp>
        <p:nvSpPr>
          <p:cNvPr id="7" name="副标题 4"/>
          <p:cNvSpPr txBox="1">
            <a:spLocks/>
          </p:cNvSpPr>
          <p:nvPr/>
        </p:nvSpPr>
        <p:spPr bwMode="auto">
          <a:xfrm>
            <a:off x="0" y="6187461"/>
            <a:ext cx="9144000" cy="406770"/>
          </a:xfrm>
          <a:prstGeom prst="rect">
            <a:avLst/>
          </a:prstGeom>
          <a:solidFill>
            <a:schemeClr val="bg1"/>
          </a:solidFill>
          <a:ln w="9525">
            <a:solidFill>
              <a:schemeClr val="bg1"/>
            </a:solidFill>
            <a:miter lim="800000"/>
            <a:headEnd/>
            <a:tailEnd/>
          </a:ln>
        </p:spPr>
        <p:txBody>
          <a:bodyPr vert="horz" wrap="square" lIns="166154" tIns="42203" rIns="66462" bIns="42203" numCol="1" anchor="ctr" anchorCtr="0" compatLnSpc="1">
            <a:prstTxWarp prst="textNoShape">
              <a:avLst/>
            </a:prstTxWarp>
          </a:bodyPr>
          <a:lstStyle/>
          <a:p>
            <a:r>
              <a:rPr lang="en-US" altLang="zh-CN" sz="1292" dirty="0" err="1"/>
              <a:t>Zhanpeng</a:t>
            </a:r>
            <a:r>
              <a:rPr lang="en-US" altLang="zh-CN" sz="1292" dirty="0"/>
              <a:t> Fang, </a:t>
            </a:r>
            <a:r>
              <a:rPr lang="en-US" altLang="zh-CN" sz="1292" dirty="0" err="1"/>
              <a:t>Xinyu</a:t>
            </a:r>
            <a:r>
              <a:rPr lang="en-US" altLang="zh-CN" sz="1292" dirty="0"/>
              <a:t> Zhou, Jie Tang, Wei Shao, A.C.M. Fong, </a:t>
            </a:r>
            <a:r>
              <a:rPr lang="en-US" altLang="zh-CN" sz="1292" dirty="0" err="1"/>
              <a:t>Longjun</a:t>
            </a:r>
            <a:r>
              <a:rPr lang="en-US" altLang="zh-CN" sz="1292" dirty="0"/>
              <a:t> Sun, Ying Ding, Ling Zhou, and </a:t>
            </a:r>
            <a:r>
              <a:rPr lang="en-US" altLang="zh-CN" sz="1292" dirty="0" err="1"/>
              <a:t>Jarder</a:t>
            </a:r>
            <a:r>
              <a:rPr lang="en-US" altLang="zh-CN" sz="1292" dirty="0"/>
              <a:t> </a:t>
            </a:r>
            <a:r>
              <a:rPr lang="en-US" altLang="zh-CN" sz="1292" dirty="0" err="1"/>
              <a:t>Luo</a:t>
            </a:r>
            <a:r>
              <a:rPr lang="en-US" altLang="zh-CN" sz="1292" dirty="0"/>
              <a:t>. Modeling Paying Behavior in Online Social Networks. In </a:t>
            </a:r>
            <a:r>
              <a:rPr lang="en-US" altLang="zh-CN" sz="1292" dirty="0"/>
              <a:t>CIKM</a:t>
            </a:r>
            <a:r>
              <a:rPr lang="en-US" altLang="zh-CN" sz="1292" dirty="0"/>
              <a:t>'</a:t>
            </a:r>
            <a:r>
              <a:rPr lang="en-US" altLang="zh-CN" sz="1292" dirty="0"/>
              <a:t>14.</a:t>
            </a:r>
            <a:endParaRPr lang="en-US" altLang="zh-CN" sz="1292" dirty="0"/>
          </a:p>
        </p:txBody>
      </p:sp>
    </p:spTree>
    <p:extLst>
      <p:ext uri="{BB962C8B-B14F-4D97-AF65-F5344CB8AC3E}">
        <p14:creationId xmlns:p14="http://schemas.microsoft.com/office/powerpoint/2010/main" val="408661470"/>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2" y="438151"/>
            <a:ext cx="8401049" cy="731226"/>
          </a:xfrm>
        </p:spPr>
        <p:txBody>
          <a:bodyPr/>
          <a:lstStyle/>
          <a:p>
            <a:r>
              <a:rPr lang="en-US" altLang="zh-CN" dirty="0" smtClean="0"/>
              <a:t>Online Test</a:t>
            </a:r>
            <a:endParaRPr lang="zh-CN" altLang="en-US" dirty="0"/>
          </a:p>
        </p:txBody>
      </p:sp>
      <p:pic>
        <p:nvPicPr>
          <p:cNvPr id="4" name="内容占位符 3"/>
          <p:cNvPicPr>
            <a:picLocks noGrp="1" noChangeAspect="1"/>
          </p:cNvPicPr>
          <p:nvPr>
            <p:ph idx="1"/>
          </p:nvPr>
        </p:nvPicPr>
        <p:blipFill>
          <a:blip r:embed="rId2"/>
          <a:stretch>
            <a:fillRect/>
          </a:stretch>
        </p:blipFill>
        <p:spPr>
          <a:xfrm>
            <a:off x="0" y="3569677"/>
            <a:ext cx="9153284" cy="2378625"/>
          </a:xfrm>
          <a:prstGeom prst="rect">
            <a:avLst/>
          </a:prstGeom>
        </p:spPr>
      </p:pic>
      <p:sp>
        <p:nvSpPr>
          <p:cNvPr id="3" name="椭圆 2"/>
          <p:cNvSpPr/>
          <p:nvPr/>
        </p:nvSpPr>
        <p:spPr>
          <a:xfrm>
            <a:off x="2438400" y="5526272"/>
            <a:ext cx="1143000" cy="49236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5257800" y="5526272"/>
            <a:ext cx="1143000" cy="492369"/>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内容占位符 2"/>
          <p:cNvSpPr txBox="1">
            <a:spLocks/>
          </p:cNvSpPr>
          <p:nvPr/>
        </p:nvSpPr>
        <p:spPr bwMode="auto">
          <a:xfrm>
            <a:off x="323861" y="1368670"/>
            <a:ext cx="5303217" cy="4550020"/>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altLang="zh-CN" sz="2585" dirty="0"/>
              <a:t>Test setting</a:t>
            </a:r>
          </a:p>
          <a:p>
            <a:pPr lvl="1"/>
            <a:r>
              <a:rPr lang="en-US" altLang="zh-CN" sz="2215" dirty="0"/>
              <a:t>Two groups: </a:t>
            </a:r>
            <a:r>
              <a:rPr lang="en-US" altLang="zh-CN" sz="2215" i="1" dirty="0">
                <a:solidFill>
                  <a:srgbClr val="000090"/>
                </a:solidFill>
              </a:rPr>
              <a:t>test group</a:t>
            </a:r>
            <a:r>
              <a:rPr lang="en-US" altLang="zh-CN" sz="2215" dirty="0">
                <a:solidFill>
                  <a:srgbClr val="000090"/>
                </a:solidFill>
              </a:rPr>
              <a:t> </a:t>
            </a:r>
            <a:r>
              <a:rPr lang="en-US" altLang="zh-CN" sz="2215" dirty="0"/>
              <a:t>and </a:t>
            </a:r>
            <a:r>
              <a:rPr lang="en-US" altLang="zh-CN" sz="2215" i="1" dirty="0">
                <a:solidFill>
                  <a:srgbClr val="000090"/>
                </a:solidFill>
              </a:rPr>
              <a:t>control </a:t>
            </a:r>
            <a:r>
              <a:rPr lang="en-US" altLang="zh-CN" sz="2215" i="1" dirty="0">
                <a:solidFill>
                  <a:srgbClr val="000090"/>
                </a:solidFill>
              </a:rPr>
              <a:t>group</a:t>
            </a:r>
            <a:endParaRPr lang="en-US" altLang="zh-CN" sz="2215" dirty="0"/>
          </a:p>
          <a:p>
            <a:pPr lvl="1"/>
            <a:r>
              <a:rPr lang="en-US" altLang="zh-CN" sz="2215" dirty="0"/>
              <a:t>Send </a:t>
            </a:r>
            <a:r>
              <a:rPr lang="en-US" altLang="zh-CN" sz="2215" dirty="0" err="1"/>
              <a:t>msgs</a:t>
            </a:r>
            <a:r>
              <a:rPr lang="en-US" altLang="zh-CN" sz="2215" dirty="0"/>
              <a:t> to </a:t>
            </a:r>
            <a:r>
              <a:rPr lang="en-US" altLang="zh-CN" sz="2215" dirty="0"/>
              <a:t>invite the user to attend a promotion activity</a:t>
            </a:r>
            <a:r>
              <a:rPr lang="en-US" altLang="zh-CN" sz="2215" dirty="0"/>
              <a:t>.</a:t>
            </a:r>
            <a:endParaRPr lang="en-US" altLang="zh-CN" sz="2215" dirty="0"/>
          </a:p>
        </p:txBody>
      </p:sp>
      <p:pic>
        <p:nvPicPr>
          <p:cNvPr id="7" name="图片 6"/>
          <p:cNvPicPr>
            <a:picLocks noChangeAspect="1"/>
          </p:cNvPicPr>
          <p:nvPr/>
        </p:nvPicPr>
        <p:blipFill>
          <a:blip r:embed="rId3"/>
          <a:stretch>
            <a:fillRect/>
          </a:stretch>
        </p:blipFill>
        <p:spPr>
          <a:xfrm>
            <a:off x="5908431" y="404446"/>
            <a:ext cx="3249607" cy="2956385"/>
          </a:xfrm>
          <a:prstGeom prst="rect">
            <a:avLst/>
          </a:prstGeom>
        </p:spPr>
      </p:pic>
      <p:sp>
        <p:nvSpPr>
          <p:cNvPr id="8" name="矩形 7"/>
          <p:cNvSpPr/>
          <p:nvPr/>
        </p:nvSpPr>
        <p:spPr>
          <a:xfrm>
            <a:off x="8088923" y="4132385"/>
            <a:ext cx="1055077" cy="2110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solidFill>
                  <a:schemeClr val="tx1"/>
                </a:solidFill>
              </a:rPr>
              <a:t>c</a:t>
            </a:r>
            <a:r>
              <a:rPr kumimoji="1" lang="en-US" altLang="zh-CN" sz="1108" dirty="0">
                <a:solidFill>
                  <a:schemeClr val="tx1"/>
                </a:solidFill>
              </a:rPr>
              <a:t>ontrol group</a:t>
            </a:r>
            <a:endParaRPr kumimoji="1" lang="zh-CN" altLang="en-US" sz="1108" dirty="0">
              <a:solidFill>
                <a:schemeClr val="tx1"/>
              </a:solidFill>
            </a:endParaRPr>
          </a:p>
        </p:txBody>
      </p:sp>
      <p:sp>
        <p:nvSpPr>
          <p:cNvPr id="9" name="矩形 8"/>
          <p:cNvSpPr/>
          <p:nvPr/>
        </p:nvSpPr>
        <p:spPr>
          <a:xfrm>
            <a:off x="6579292" y="4132385"/>
            <a:ext cx="1406769" cy="21932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92" dirty="0">
                <a:solidFill>
                  <a:schemeClr val="tx1"/>
                </a:solidFill>
              </a:rPr>
              <a:t>test group2</a:t>
            </a:r>
            <a:endParaRPr kumimoji="1" lang="zh-CN" altLang="en-US" sz="1292" dirty="0">
              <a:solidFill>
                <a:schemeClr val="tx1"/>
              </a:solidFill>
            </a:endParaRPr>
          </a:p>
        </p:txBody>
      </p:sp>
    </p:spTree>
    <p:extLst>
      <p:ext uri="{BB962C8B-B14F-4D97-AF65-F5344CB8AC3E}">
        <p14:creationId xmlns:p14="http://schemas.microsoft.com/office/powerpoint/2010/main" val="720623184"/>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smtClean="0">
                <a:solidFill>
                  <a:srgbClr val="C00000"/>
                </a:solidFill>
              </a:rPr>
              <a:t>Structure</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a:t>
            </a:r>
            <a:r>
              <a:rPr kumimoji="1" lang="en-US" altLang="zh-CN" sz="1662" dirty="0" smtClean="0">
                <a:solidFill>
                  <a:schemeClr val="tx1"/>
                </a:solidFill>
              </a:rPr>
              <a:t>Modeling</a:t>
            </a:r>
            <a:endParaRPr kumimoji="1" lang="en-US" altLang="zh-CN" sz="1662" dirty="0">
              <a:solidFill>
                <a:schemeClr val="tx1"/>
              </a:solidFill>
            </a:endParaRP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BIG Network</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
        <p:nvSpPr>
          <p:cNvPr id="59" name="椭圆 40"/>
          <p:cNvSpPr/>
          <p:nvPr/>
        </p:nvSpPr>
        <p:spPr>
          <a:xfrm>
            <a:off x="6473270" y="1866981"/>
            <a:ext cx="1832530" cy="3106284"/>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25584242"/>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Information Diffusion: </a:t>
            </a:r>
            <a:br>
              <a:rPr lang="en-US" altLang="zh-CN" dirty="0" smtClean="0"/>
            </a:br>
            <a:r>
              <a:rPr lang="en-US" altLang="zh-CN" sz="2585" dirty="0"/>
              <a:t>Opinion leader vs. Structural hole spanner</a:t>
            </a:r>
            <a:endParaRPr lang="zh-CN" altLang="en-US" dirty="0"/>
          </a:p>
        </p:txBody>
      </p:sp>
      <p:pic>
        <p:nvPicPr>
          <p:cNvPr id="38914" name="Picture 2" descr="C:\JieTang\Fundings\Awards\优秀基金\figures\diffusion.emf"/>
          <p:cNvPicPr>
            <a:picLocks noChangeAspect="1" noChangeArrowheads="1"/>
          </p:cNvPicPr>
          <p:nvPr/>
        </p:nvPicPr>
        <p:blipFill>
          <a:blip r:embed="rId2" cstate="print"/>
          <a:srcRect/>
          <a:stretch>
            <a:fillRect/>
          </a:stretch>
        </p:blipFill>
        <p:spPr bwMode="auto">
          <a:xfrm>
            <a:off x="907576" y="1937305"/>
            <a:ext cx="4590970" cy="3094892"/>
          </a:xfrm>
          <a:prstGeom prst="rect">
            <a:avLst/>
          </a:prstGeom>
          <a:noFill/>
        </p:spPr>
      </p:pic>
      <p:sp>
        <p:nvSpPr>
          <p:cNvPr id="4" name="Rectangle 8"/>
          <p:cNvSpPr/>
          <p:nvPr/>
        </p:nvSpPr>
        <p:spPr>
          <a:xfrm>
            <a:off x="3320572" y="2721430"/>
            <a:ext cx="609600" cy="564724"/>
          </a:xfrm>
          <a:prstGeom prst="rect">
            <a:avLst/>
          </a:prstGeom>
          <a:noFill/>
          <a:ln w="28575">
            <a:solidFill>
              <a:srgbClr val="000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10"/>
          <p:cNvCxnSpPr>
            <a:stCxn id="4" idx="2"/>
            <a:endCxn id="16" idx="1"/>
          </p:cNvCxnSpPr>
          <p:nvPr/>
        </p:nvCxnSpPr>
        <p:spPr>
          <a:xfrm>
            <a:off x="3625372" y="3286154"/>
            <a:ext cx="2223133" cy="450316"/>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0"/>
          <p:cNvSpPr txBox="1">
            <a:spLocks noChangeArrowheads="1"/>
          </p:cNvSpPr>
          <p:nvPr/>
        </p:nvSpPr>
        <p:spPr bwMode="auto">
          <a:xfrm>
            <a:off x="384458" y="4512531"/>
            <a:ext cx="2209800" cy="546945"/>
          </a:xfrm>
          <a:prstGeom prst="rect">
            <a:avLst/>
          </a:prstGeom>
          <a:noFill/>
          <a:ln w="9525">
            <a:noFill/>
            <a:miter lim="800000"/>
            <a:headEnd/>
            <a:tailEnd/>
          </a:ln>
        </p:spPr>
        <p:txBody>
          <a:bodyPr wrap="square">
            <a:spAutoFit/>
          </a:bodyPr>
          <a:lstStyle/>
          <a:p>
            <a:pPr>
              <a:spcBef>
                <a:spcPct val="50000"/>
              </a:spcBef>
            </a:pPr>
            <a:r>
              <a:rPr lang="en-US" altLang="zh-CN" sz="1477" dirty="0"/>
              <a:t>Information diffusion across communities</a:t>
            </a:r>
          </a:p>
        </p:txBody>
      </p:sp>
      <p:cxnSp>
        <p:nvCxnSpPr>
          <p:cNvPr id="14" name="Straight Arrow Connector 10"/>
          <p:cNvCxnSpPr>
            <a:stCxn id="13" idx="0"/>
          </p:cNvCxnSpPr>
          <p:nvPr/>
        </p:nvCxnSpPr>
        <p:spPr>
          <a:xfrm flipV="1">
            <a:off x="1489358" y="3110301"/>
            <a:ext cx="1628018" cy="1402230"/>
          </a:xfrm>
          <a:prstGeom prst="straightConnector1">
            <a:avLst/>
          </a:prstGeom>
          <a:ln w="19050">
            <a:solidFill>
              <a:srgbClr val="0000DC"/>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0"/>
          <p:cNvSpPr txBox="1">
            <a:spLocks noChangeArrowheads="1"/>
          </p:cNvSpPr>
          <p:nvPr/>
        </p:nvSpPr>
        <p:spPr bwMode="auto">
          <a:xfrm>
            <a:off x="1288572" y="2077983"/>
            <a:ext cx="1447800" cy="319639"/>
          </a:xfrm>
          <a:prstGeom prst="rect">
            <a:avLst/>
          </a:prstGeom>
          <a:noFill/>
          <a:ln w="9525">
            <a:noFill/>
            <a:miter lim="800000"/>
            <a:headEnd/>
            <a:tailEnd/>
          </a:ln>
        </p:spPr>
        <p:txBody>
          <a:bodyPr wrap="square">
            <a:spAutoFit/>
          </a:bodyPr>
          <a:lstStyle/>
          <a:p>
            <a:pPr>
              <a:spcBef>
                <a:spcPct val="50000"/>
              </a:spcBef>
            </a:pPr>
            <a:r>
              <a:rPr lang="en-US" altLang="zh-CN" sz="1477" dirty="0"/>
              <a:t>Community 1</a:t>
            </a:r>
          </a:p>
        </p:txBody>
      </p:sp>
      <p:sp>
        <p:nvSpPr>
          <p:cNvPr id="19" name="Text Box 10"/>
          <p:cNvSpPr txBox="1">
            <a:spLocks noChangeArrowheads="1"/>
          </p:cNvSpPr>
          <p:nvPr/>
        </p:nvSpPr>
        <p:spPr bwMode="auto">
          <a:xfrm>
            <a:off x="3320572" y="1765471"/>
            <a:ext cx="1447800" cy="319639"/>
          </a:xfrm>
          <a:prstGeom prst="rect">
            <a:avLst/>
          </a:prstGeom>
          <a:noFill/>
          <a:ln w="9525">
            <a:noFill/>
            <a:miter lim="800000"/>
            <a:headEnd/>
            <a:tailEnd/>
          </a:ln>
        </p:spPr>
        <p:txBody>
          <a:bodyPr wrap="square">
            <a:spAutoFit/>
          </a:bodyPr>
          <a:lstStyle/>
          <a:p>
            <a:pPr>
              <a:spcBef>
                <a:spcPct val="50000"/>
              </a:spcBef>
            </a:pPr>
            <a:r>
              <a:rPr lang="en-US" altLang="zh-CN" sz="1477" dirty="0"/>
              <a:t>Community 2</a:t>
            </a:r>
          </a:p>
        </p:txBody>
      </p:sp>
      <p:sp>
        <p:nvSpPr>
          <p:cNvPr id="21" name="Text Box 10"/>
          <p:cNvSpPr txBox="1">
            <a:spLocks noChangeArrowheads="1"/>
          </p:cNvSpPr>
          <p:nvPr/>
        </p:nvSpPr>
        <p:spPr bwMode="auto">
          <a:xfrm>
            <a:off x="3460272" y="4844681"/>
            <a:ext cx="1447800" cy="319639"/>
          </a:xfrm>
          <a:prstGeom prst="rect">
            <a:avLst/>
          </a:prstGeom>
          <a:noFill/>
          <a:ln w="9525">
            <a:noFill/>
            <a:miter lim="800000"/>
            <a:headEnd/>
            <a:tailEnd/>
          </a:ln>
        </p:spPr>
        <p:txBody>
          <a:bodyPr wrap="square">
            <a:spAutoFit/>
          </a:bodyPr>
          <a:lstStyle/>
          <a:p>
            <a:pPr>
              <a:spcBef>
                <a:spcPct val="50000"/>
              </a:spcBef>
            </a:pPr>
            <a:r>
              <a:rPr lang="en-US" altLang="zh-CN" sz="1477" dirty="0"/>
              <a:t>Community 3</a:t>
            </a:r>
          </a:p>
        </p:txBody>
      </p:sp>
      <p:sp>
        <p:nvSpPr>
          <p:cNvPr id="16" name="Text Box 10"/>
          <p:cNvSpPr txBox="1">
            <a:spLocks noChangeArrowheads="1"/>
          </p:cNvSpPr>
          <p:nvPr/>
        </p:nvSpPr>
        <p:spPr bwMode="auto">
          <a:xfrm>
            <a:off x="5848505" y="3548277"/>
            <a:ext cx="2747940" cy="376385"/>
          </a:xfrm>
          <a:prstGeom prst="rect">
            <a:avLst/>
          </a:prstGeom>
          <a:noFill/>
          <a:ln w="9525">
            <a:noFill/>
            <a:miter lim="800000"/>
            <a:headEnd/>
            <a:tailEnd/>
          </a:ln>
        </p:spPr>
        <p:txBody>
          <a:bodyPr wrap="square">
            <a:spAutoFit/>
          </a:bodyPr>
          <a:lstStyle/>
          <a:p>
            <a:pPr>
              <a:spcBef>
                <a:spcPct val="50000"/>
              </a:spcBef>
            </a:pPr>
            <a:r>
              <a:rPr lang="en-US" altLang="zh-CN" sz="1846" b="1" dirty="0">
                <a:solidFill>
                  <a:srgbClr val="FF0000"/>
                </a:solidFill>
                <a:latin typeface="Times New Roman" pitchFamily="18" charset="0"/>
                <a:cs typeface="Times New Roman" pitchFamily="18" charset="0"/>
              </a:rPr>
              <a:t>Structural hole spanners</a:t>
            </a:r>
          </a:p>
        </p:txBody>
      </p:sp>
      <p:sp>
        <p:nvSpPr>
          <p:cNvPr id="15" name="矩形 15"/>
          <p:cNvSpPr/>
          <p:nvPr/>
        </p:nvSpPr>
        <p:spPr>
          <a:xfrm>
            <a:off x="5803346" y="3908797"/>
            <a:ext cx="3071446" cy="935883"/>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1846" b="1" dirty="0">
                <a:solidFill>
                  <a:srgbClr val="FF0000"/>
                </a:solidFill>
              </a:rPr>
              <a:t>1%</a:t>
            </a:r>
            <a:r>
              <a:rPr lang="en-US" altLang="zh-CN" sz="1846" dirty="0"/>
              <a:t> twitter users control </a:t>
            </a:r>
            <a:r>
              <a:rPr lang="en-US" altLang="zh-CN" sz="1846" b="1" dirty="0">
                <a:solidFill>
                  <a:srgbClr val="FF0000"/>
                </a:solidFill>
              </a:rPr>
              <a:t>25% retweeting </a:t>
            </a:r>
            <a:r>
              <a:rPr lang="en-US" altLang="zh-CN" sz="1846" dirty="0"/>
              <a:t>behaviors between communities.</a:t>
            </a:r>
            <a:endParaRPr lang="zh-CN" altLang="en-US" sz="1477" dirty="0"/>
          </a:p>
        </p:txBody>
      </p:sp>
      <p:pic>
        <p:nvPicPr>
          <p:cNvPr id="17" name="Picture 3"/>
          <p:cNvPicPr>
            <a:picLocks noChangeAspect="1" noChangeArrowheads="1"/>
          </p:cNvPicPr>
          <p:nvPr/>
        </p:nvPicPr>
        <p:blipFill>
          <a:blip r:embed="rId3" cstate="print"/>
          <a:srcRect/>
          <a:stretch>
            <a:fillRect/>
          </a:stretch>
        </p:blipFill>
        <p:spPr bwMode="auto">
          <a:xfrm>
            <a:off x="7769662" y="1007070"/>
            <a:ext cx="1125415" cy="373318"/>
          </a:xfrm>
          <a:prstGeom prst="rect">
            <a:avLst/>
          </a:prstGeom>
          <a:noFill/>
          <a:ln w="9525">
            <a:noFill/>
            <a:miter lim="800000"/>
            <a:headEnd/>
            <a:tailEnd/>
          </a:ln>
        </p:spPr>
      </p:pic>
      <p:sp>
        <p:nvSpPr>
          <p:cNvPr id="20" name="副标题 4"/>
          <p:cNvSpPr txBox="1">
            <a:spLocks/>
          </p:cNvSpPr>
          <p:nvPr/>
        </p:nvSpPr>
        <p:spPr bwMode="auto">
          <a:xfrm>
            <a:off x="0" y="6324600"/>
            <a:ext cx="9144000" cy="539708"/>
          </a:xfrm>
          <a:prstGeom prst="rect">
            <a:avLst/>
          </a:prstGeom>
          <a:solidFill>
            <a:schemeClr val="bg1"/>
          </a:solidFill>
          <a:ln w="9525">
            <a:solidFill>
              <a:schemeClr val="bg1"/>
            </a:solidFill>
            <a:miter lim="800000"/>
            <a:headEnd/>
            <a:tailEnd/>
          </a:ln>
        </p:spPr>
        <p:txBody>
          <a:bodyPr vert="horz" wrap="square" lIns="166154" tIns="42203" rIns="66462" bIns="42203" numCol="1" anchor="ctr" anchorCtr="0" compatLnSpc="1">
            <a:prstTxWarp prst="textNoShape">
              <a:avLst/>
            </a:prstTxWarp>
          </a:bodyPr>
          <a:lstStyle/>
          <a:p>
            <a:r>
              <a:rPr lang="en-US" altLang="zh-CN" sz="1108" dirty="0"/>
              <a:t>[1] S. Wu, J. M. </a:t>
            </a:r>
            <a:r>
              <a:rPr lang="en-US" altLang="zh-CN" sz="1108" dirty="0" err="1"/>
              <a:t>Hofman</a:t>
            </a:r>
            <a:r>
              <a:rPr lang="en-US" altLang="zh-CN" sz="1108" dirty="0"/>
              <a:t>, W. A. Mason, and D. J. Watts. Who says what to whom on twitter. In </a:t>
            </a:r>
            <a:r>
              <a:rPr lang="en-US" altLang="zh-CN" sz="1108" b="1" dirty="0"/>
              <a:t>WWW’11</a:t>
            </a:r>
            <a:r>
              <a:rPr lang="en-US" altLang="zh-CN" sz="1108" dirty="0"/>
              <a:t>, pages 705–714, 2011.</a:t>
            </a:r>
          </a:p>
          <a:p>
            <a:r>
              <a:rPr lang="en-US" altLang="zh-CN" sz="1108" dirty="0"/>
              <a:t>[2] T. Lou and J. Tang. Mining Structural Hole Spanners Through Information Diffusion in Social Networks. In </a:t>
            </a:r>
            <a:r>
              <a:rPr lang="en-US" altLang="zh-CN" sz="1108" b="1" dirty="0"/>
              <a:t>WWW'13</a:t>
            </a:r>
            <a:r>
              <a:rPr lang="en-US" altLang="zh-CN" sz="1108" dirty="0"/>
              <a:t>. pp. 837-848.</a:t>
            </a:r>
          </a:p>
        </p:txBody>
      </p:sp>
      <p:sp>
        <p:nvSpPr>
          <p:cNvPr id="22" name="Rectangle 8"/>
          <p:cNvSpPr/>
          <p:nvPr/>
        </p:nvSpPr>
        <p:spPr>
          <a:xfrm>
            <a:off x="1489358" y="2494678"/>
            <a:ext cx="609600" cy="564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8"/>
          <p:cNvSpPr/>
          <p:nvPr/>
        </p:nvSpPr>
        <p:spPr>
          <a:xfrm>
            <a:off x="4195243" y="2701303"/>
            <a:ext cx="609600" cy="5647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10"/>
          <p:cNvCxnSpPr>
            <a:stCxn id="22" idx="0"/>
            <a:endCxn id="28" idx="1"/>
          </p:cNvCxnSpPr>
          <p:nvPr/>
        </p:nvCxnSpPr>
        <p:spPr>
          <a:xfrm flipV="1">
            <a:off x="1794158" y="1878147"/>
            <a:ext cx="3969460" cy="61653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14"/>
          <p:cNvCxnSpPr>
            <a:stCxn id="25" idx="0"/>
            <a:endCxn id="28" idx="1"/>
          </p:cNvCxnSpPr>
          <p:nvPr/>
        </p:nvCxnSpPr>
        <p:spPr>
          <a:xfrm flipV="1">
            <a:off x="4500043" y="1878147"/>
            <a:ext cx="1263575" cy="8231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 Box 10"/>
          <p:cNvSpPr txBox="1">
            <a:spLocks noChangeArrowheads="1"/>
          </p:cNvSpPr>
          <p:nvPr/>
        </p:nvSpPr>
        <p:spPr bwMode="auto">
          <a:xfrm>
            <a:off x="5763618" y="1689954"/>
            <a:ext cx="2057399" cy="376385"/>
          </a:xfrm>
          <a:prstGeom prst="rect">
            <a:avLst/>
          </a:prstGeom>
          <a:noFill/>
          <a:ln w="9525">
            <a:noFill/>
            <a:miter lim="800000"/>
            <a:headEnd/>
            <a:tailEnd/>
          </a:ln>
        </p:spPr>
        <p:txBody>
          <a:bodyPr wrap="square">
            <a:spAutoFit/>
          </a:bodyPr>
          <a:lstStyle/>
          <a:p>
            <a:pPr>
              <a:spcBef>
                <a:spcPct val="50000"/>
              </a:spcBef>
            </a:pPr>
            <a:r>
              <a:rPr lang="en-US" altLang="zh-CN" sz="1846" b="1" dirty="0">
                <a:solidFill>
                  <a:srgbClr val="0000CC"/>
                </a:solidFill>
                <a:latin typeface="Times New Roman" pitchFamily="18" charset="0"/>
                <a:cs typeface="Times New Roman" pitchFamily="18" charset="0"/>
              </a:rPr>
              <a:t>Opinion leader</a:t>
            </a:r>
          </a:p>
        </p:txBody>
      </p:sp>
      <p:sp>
        <p:nvSpPr>
          <p:cNvPr id="33" name="矩形 15"/>
          <p:cNvSpPr/>
          <p:nvPr/>
        </p:nvSpPr>
        <p:spPr>
          <a:xfrm>
            <a:off x="5763618" y="2059931"/>
            <a:ext cx="3071446" cy="683420"/>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1846" b="1" dirty="0">
                <a:solidFill>
                  <a:srgbClr val="FF0000"/>
                </a:solidFill>
              </a:rPr>
              <a:t>1%</a:t>
            </a:r>
            <a:r>
              <a:rPr lang="en-US" altLang="zh-CN" sz="1846" dirty="0"/>
              <a:t> twitter users generated </a:t>
            </a:r>
            <a:r>
              <a:rPr lang="en-US" altLang="zh-CN" b="1" dirty="0" smtClean="0">
                <a:solidFill>
                  <a:srgbClr val="FF0000"/>
                </a:solidFill>
              </a:rPr>
              <a:t>50</a:t>
            </a:r>
            <a:r>
              <a:rPr lang="en-US" altLang="zh-CN" sz="1846" b="1" dirty="0">
                <a:solidFill>
                  <a:srgbClr val="FF0000"/>
                </a:solidFill>
              </a:rPr>
              <a:t>% </a:t>
            </a:r>
            <a:r>
              <a:rPr lang="en-US" altLang="zh-CN" sz="1846" dirty="0">
                <a:solidFill>
                  <a:schemeClr val="tx1"/>
                </a:solidFill>
              </a:rPr>
              <a:t>original tweets</a:t>
            </a:r>
            <a:r>
              <a:rPr lang="en-US" altLang="zh-CN" sz="1846" dirty="0"/>
              <a:t>.</a:t>
            </a:r>
            <a:endParaRPr lang="zh-CN" altLang="en-US" sz="1477" dirty="0"/>
          </a:p>
        </p:txBody>
      </p:sp>
    </p:spTree>
    <p:extLst>
      <p:ext uri="{BB962C8B-B14F-4D97-AF65-F5344CB8AC3E}">
        <p14:creationId xmlns:p14="http://schemas.microsoft.com/office/powerpoint/2010/main" val="1089657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par>
                                <p:cTn id="24" presetID="3" presetClass="entr" presetSubtype="1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par>
                                <p:cTn id="27" presetID="3" presetClass="entr" presetSubtype="1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linds(horizontal)">
                                      <p:cBhvr>
                                        <p:cTn id="29" dur="500"/>
                                        <p:tgtEl>
                                          <p:spTgt spid="2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5" grpId="0" animBg="1"/>
      <p:bldP spid="22" grpId="0" animBg="1"/>
      <p:bldP spid="25" grpId="0" animBg="1"/>
      <p:bldP spid="28" grpId="0"/>
      <p:bldP spid="3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Problem Definition</a:t>
            </a:r>
            <a:endParaRPr lang="zh-CN" altLang="en-US" sz="3692" dirty="0"/>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259" y="2083618"/>
            <a:ext cx="4875458" cy="2755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484162" y="1435947"/>
            <a:ext cx="3350600" cy="666912"/>
          </a:xfrm>
          <a:prstGeom prst="rect">
            <a:avLst/>
          </a:prstGeom>
          <a:solidFill>
            <a:schemeClr val="bg1"/>
          </a:solidFill>
          <a:ln w="1270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lIns="99692" tIns="43200" anchor="ctr"/>
          <a:lstStyle/>
          <a:p>
            <a:pPr algn="ctr">
              <a:spcBef>
                <a:spcPts val="554"/>
              </a:spcBef>
              <a:defRPr/>
            </a:pPr>
            <a:r>
              <a:rPr lang="en-US" sz="1846" dirty="0">
                <a:solidFill>
                  <a:schemeClr val="tx1"/>
                </a:solidFill>
              </a:rPr>
              <a:t>Which node is the best structural hole spanner?</a:t>
            </a:r>
            <a:endParaRPr lang="en-US" dirty="0">
              <a:solidFill>
                <a:schemeClr val="tx1"/>
              </a:solidFill>
            </a:endParaRPr>
          </a:p>
        </p:txBody>
      </p:sp>
      <p:cxnSp>
        <p:nvCxnSpPr>
          <p:cNvPr id="16" name="Straight Arrow Connector 15"/>
          <p:cNvCxnSpPr>
            <a:stCxn id="15" idx="2"/>
            <a:endCxn id="19" idx="0"/>
          </p:cNvCxnSpPr>
          <p:nvPr/>
        </p:nvCxnSpPr>
        <p:spPr>
          <a:xfrm>
            <a:off x="3159462" y="2102860"/>
            <a:ext cx="1461696" cy="1064652"/>
          </a:xfrm>
          <a:prstGeom prst="straightConnector1">
            <a:avLst/>
          </a:prstGeom>
          <a:ln>
            <a:solidFill>
              <a:srgbClr val="000090"/>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16358" y="3167512"/>
            <a:ext cx="609600" cy="507599"/>
          </a:xfrm>
          <a:prstGeom prst="rect">
            <a:avLst/>
          </a:prstGeom>
          <a:noFill/>
          <a:ln w="1270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lIns="99692" tIns="43200" anchor="ctr"/>
          <a:lstStyle/>
          <a:p>
            <a:pPr algn="ctr">
              <a:spcBef>
                <a:spcPts val="554"/>
              </a:spcBef>
              <a:defRPr/>
            </a:pPr>
            <a:endParaRPr lang="en-US" dirty="0">
              <a:solidFill>
                <a:schemeClr val="tx1"/>
              </a:solidFill>
            </a:endParaRPr>
          </a:p>
        </p:txBody>
      </p:sp>
      <p:sp>
        <p:nvSpPr>
          <p:cNvPr id="20" name="Rectangle 19"/>
          <p:cNvSpPr/>
          <p:nvPr/>
        </p:nvSpPr>
        <p:spPr>
          <a:xfrm>
            <a:off x="4254544" y="4113152"/>
            <a:ext cx="609600" cy="507599"/>
          </a:xfrm>
          <a:prstGeom prst="rect">
            <a:avLst/>
          </a:prstGeom>
          <a:noFill/>
          <a:ln w="1270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lIns="99692" tIns="43200" anchor="ctr"/>
          <a:lstStyle/>
          <a:p>
            <a:pPr algn="ctr">
              <a:spcBef>
                <a:spcPts val="554"/>
              </a:spcBef>
              <a:defRPr/>
            </a:pPr>
            <a:endParaRPr lang="en-US" dirty="0">
              <a:solidFill>
                <a:schemeClr val="tx1"/>
              </a:solidFill>
            </a:endParaRPr>
          </a:p>
        </p:txBody>
      </p:sp>
      <p:cxnSp>
        <p:nvCxnSpPr>
          <p:cNvPr id="21" name="Straight Arrow Connector 20"/>
          <p:cNvCxnSpPr>
            <a:stCxn id="15" idx="2"/>
            <a:endCxn id="20" idx="0"/>
          </p:cNvCxnSpPr>
          <p:nvPr/>
        </p:nvCxnSpPr>
        <p:spPr>
          <a:xfrm>
            <a:off x="3159462" y="2102859"/>
            <a:ext cx="1399882" cy="2010292"/>
          </a:xfrm>
          <a:prstGeom prst="straightConnector1">
            <a:avLst/>
          </a:prstGeom>
          <a:ln>
            <a:solidFill>
              <a:srgbClr val="000090"/>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79923" y="5313630"/>
            <a:ext cx="7664896" cy="666912"/>
          </a:xfrm>
          <a:prstGeom prst="rect">
            <a:avLst/>
          </a:prstGeom>
          <a:solidFill>
            <a:schemeClr val="bg1"/>
          </a:solidFill>
          <a:ln w="12700" cmpd="sng">
            <a:solidFill>
              <a:srgbClr val="000090"/>
            </a:solidFill>
          </a:ln>
          <a:effectLst/>
        </p:spPr>
        <p:style>
          <a:lnRef idx="1">
            <a:schemeClr val="accent1"/>
          </a:lnRef>
          <a:fillRef idx="3">
            <a:schemeClr val="accent1"/>
          </a:fillRef>
          <a:effectRef idx="2">
            <a:schemeClr val="accent1"/>
          </a:effectRef>
          <a:fontRef idx="minor">
            <a:schemeClr val="lt1"/>
          </a:fontRef>
        </p:style>
        <p:txBody>
          <a:bodyPr lIns="99692" tIns="43200" anchor="ctr"/>
          <a:lstStyle/>
          <a:p>
            <a:pPr algn="ctr">
              <a:spcBef>
                <a:spcPts val="554"/>
              </a:spcBef>
              <a:defRPr/>
            </a:pPr>
            <a:r>
              <a:rPr lang="en-US" sz="1846" dirty="0">
                <a:solidFill>
                  <a:schemeClr val="tx1"/>
                </a:solidFill>
              </a:rPr>
              <a:t>Well, </a:t>
            </a:r>
            <a:r>
              <a:rPr lang="en-US" sz="1846" dirty="0">
                <a:solidFill>
                  <a:srgbClr val="FF0000"/>
                </a:solidFill>
              </a:rPr>
              <a:t>mining top-k structural hole spanners </a:t>
            </a:r>
            <a:r>
              <a:rPr lang="en-US" sz="1846" dirty="0">
                <a:solidFill>
                  <a:schemeClr val="tx1"/>
                </a:solidFill>
              </a:rPr>
              <a:t>is more complex…</a:t>
            </a:r>
            <a:endParaRPr lang="en-US" dirty="0">
              <a:solidFill>
                <a:schemeClr val="tx1"/>
              </a:solidFill>
            </a:endParaRPr>
          </a:p>
        </p:txBody>
      </p:sp>
      <p:sp>
        <p:nvSpPr>
          <p:cNvPr id="40" name="Text Box 10"/>
          <p:cNvSpPr txBox="1">
            <a:spLocks noChangeArrowheads="1"/>
          </p:cNvSpPr>
          <p:nvPr/>
        </p:nvSpPr>
        <p:spPr bwMode="auto">
          <a:xfrm>
            <a:off x="1453356" y="2654476"/>
            <a:ext cx="1447800" cy="291170"/>
          </a:xfrm>
          <a:prstGeom prst="rect">
            <a:avLst/>
          </a:prstGeom>
          <a:noFill/>
          <a:ln w="9525">
            <a:noFill/>
            <a:miter lim="800000"/>
            <a:headEnd/>
            <a:tailEnd/>
          </a:ln>
        </p:spPr>
        <p:txBody>
          <a:bodyPr wrap="square">
            <a:spAutoFit/>
          </a:bodyPr>
          <a:lstStyle/>
          <a:p>
            <a:pPr>
              <a:spcBef>
                <a:spcPct val="50000"/>
              </a:spcBef>
            </a:pPr>
            <a:r>
              <a:rPr lang="en-US" altLang="zh-CN" sz="1292" dirty="0"/>
              <a:t>Community 1</a:t>
            </a:r>
          </a:p>
        </p:txBody>
      </p:sp>
      <p:sp>
        <p:nvSpPr>
          <p:cNvPr id="41" name="Text Box 10"/>
          <p:cNvSpPr txBox="1">
            <a:spLocks noChangeArrowheads="1"/>
          </p:cNvSpPr>
          <p:nvPr/>
        </p:nvSpPr>
        <p:spPr bwMode="auto">
          <a:xfrm>
            <a:off x="6514924" y="2370374"/>
            <a:ext cx="1447800" cy="291170"/>
          </a:xfrm>
          <a:prstGeom prst="rect">
            <a:avLst/>
          </a:prstGeom>
          <a:noFill/>
          <a:ln w="9525">
            <a:noFill/>
            <a:miter lim="800000"/>
            <a:headEnd/>
            <a:tailEnd/>
          </a:ln>
        </p:spPr>
        <p:txBody>
          <a:bodyPr wrap="square">
            <a:spAutoFit/>
          </a:bodyPr>
          <a:lstStyle/>
          <a:p>
            <a:pPr>
              <a:spcBef>
                <a:spcPct val="50000"/>
              </a:spcBef>
            </a:pPr>
            <a:r>
              <a:rPr lang="en-US" altLang="zh-CN" sz="1292" dirty="0"/>
              <a:t>Community 2</a:t>
            </a:r>
          </a:p>
        </p:txBody>
      </p:sp>
    </p:spTree>
    <p:extLst>
      <p:ext uri="{BB962C8B-B14F-4D97-AF65-F5344CB8AC3E}">
        <p14:creationId xmlns:p14="http://schemas.microsoft.com/office/powerpoint/2010/main" val="2131257148"/>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2" y="350838"/>
            <a:ext cx="8642838" cy="792162"/>
          </a:xfrm>
        </p:spPr>
        <p:txBody>
          <a:bodyPr>
            <a:normAutofit fontScale="90000"/>
          </a:bodyPr>
          <a:lstStyle/>
          <a:p>
            <a:r>
              <a:rPr lang="en-US" altLang="zh-CN" sz="4431" dirty="0"/>
              <a:t>Structural hole spanners </a:t>
            </a:r>
            <a:r>
              <a:rPr lang="en-US" altLang="zh-CN" sz="4431" b="1" dirty="0" smtClean="0">
                <a:solidFill>
                  <a:srgbClr val="FF0000"/>
                </a:solidFill>
              </a:rPr>
              <a:t>control</a:t>
            </a:r>
            <a:r>
              <a:rPr lang="en-US" altLang="zh-CN" sz="4431" dirty="0" smtClean="0"/>
              <a:t> information diffusion?</a:t>
            </a:r>
            <a:endParaRPr lang="zh-CN" altLang="en-US" dirty="0"/>
          </a:p>
        </p:txBody>
      </p:sp>
      <p:sp>
        <p:nvSpPr>
          <p:cNvPr id="3" name="内容占位符 2"/>
          <p:cNvSpPr>
            <a:spLocks noGrp="1"/>
          </p:cNvSpPr>
          <p:nvPr>
            <p:ph idx="1"/>
          </p:nvPr>
        </p:nvSpPr>
        <p:spPr>
          <a:xfrm>
            <a:off x="1043608" y="4691909"/>
            <a:ext cx="6048672" cy="1620532"/>
          </a:xfrm>
        </p:spPr>
        <p:txBody>
          <a:bodyPr>
            <a:noAutofit/>
          </a:bodyPr>
          <a:lstStyle/>
          <a:p>
            <a:pPr marL="109731" indent="0">
              <a:buNone/>
            </a:pPr>
            <a:r>
              <a:rPr lang="en-US" altLang="zh-CN" sz="2215" dirty="0"/>
              <a:t>In the </a:t>
            </a:r>
            <a:r>
              <a:rPr lang="en-US" altLang="zh-CN" sz="2215" b="1" dirty="0">
                <a:solidFill>
                  <a:srgbClr val="FF0000"/>
                </a:solidFill>
              </a:rPr>
              <a:t>Coauthor</a:t>
            </a:r>
            <a:r>
              <a:rPr lang="en-US" altLang="zh-CN" sz="2215" dirty="0"/>
              <a:t> network :</a:t>
            </a:r>
            <a:endParaRPr lang="en-US" altLang="zh-CN" sz="1846" dirty="0"/>
          </a:p>
          <a:p>
            <a:pPr marL="422041" lvl="1" indent="0">
              <a:buNone/>
            </a:pPr>
            <a:r>
              <a:rPr lang="en-US" altLang="zh-CN" sz="2215" dirty="0"/>
              <a:t>Structural hole spanners almost </a:t>
            </a:r>
            <a:r>
              <a:rPr lang="en-US" altLang="zh-CN" sz="2215" b="1" dirty="0"/>
              <a:t>double</a:t>
            </a:r>
            <a:r>
              <a:rPr lang="en-US" altLang="zh-CN" sz="2215" dirty="0"/>
              <a:t> opinion leaders on number of </a:t>
            </a:r>
            <a:r>
              <a:rPr lang="en-US" altLang="zh-CN" sz="2215" b="1" dirty="0"/>
              <a:t>cross</a:t>
            </a:r>
            <a:r>
              <a:rPr lang="en-US" altLang="zh-CN" sz="2215" dirty="0"/>
              <a:t> domain (and </a:t>
            </a:r>
            <a:r>
              <a:rPr lang="en-US" altLang="zh-CN" sz="2215" b="1" dirty="0"/>
              <a:t>outer</a:t>
            </a:r>
            <a:r>
              <a:rPr lang="en-US" altLang="zh-CN" sz="2215" dirty="0"/>
              <a:t> domain) citations.</a:t>
            </a:r>
            <a:endParaRPr lang="en-US" altLang="zh-CN" sz="1846" dirty="0"/>
          </a:p>
          <a:p>
            <a:endParaRPr lang="zh-CN" altLang="en-US" sz="1846"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67278"/>
            <a:ext cx="7473639" cy="23965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椭圆 4"/>
          <p:cNvSpPr/>
          <p:nvPr/>
        </p:nvSpPr>
        <p:spPr>
          <a:xfrm>
            <a:off x="2191239" y="2702836"/>
            <a:ext cx="617479" cy="319183"/>
          </a:xfrm>
          <a:prstGeom prst="ellipse">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07663" y="2636367"/>
            <a:ext cx="617479" cy="319183"/>
          </a:xfrm>
          <a:prstGeom prst="ellipse">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3" idx="0"/>
          </p:cNvCxnSpPr>
          <p:nvPr/>
        </p:nvCxnSpPr>
        <p:spPr>
          <a:xfrm flipH="1" flipV="1">
            <a:off x="2699793" y="2965531"/>
            <a:ext cx="3371581" cy="2142296"/>
          </a:xfrm>
          <a:prstGeom prst="straightConnector1">
            <a:avLst/>
          </a:prstGeom>
          <a:ln w="2540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3" idx="0"/>
          </p:cNvCxnSpPr>
          <p:nvPr/>
        </p:nvCxnSpPr>
        <p:spPr>
          <a:xfrm flipV="1">
            <a:off x="6071374" y="2965531"/>
            <a:ext cx="228818" cy="2142296"/>
          </a:xfrm>
          <a:prstGeom prst="straightConnector1">
            <a:avLst/>
          </a:prstGeom>
          <a:ln w="2540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486401" y="5107827"/>
            <a:ext cx="1169947" cy="38968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9692" tIns="0" bIns="0" anchor="ctr"/>
          <a:lstStyle/>
          <a:p>
            <a:pPr algn="ctr">
              <a:spcBef>
                <a:spcPts val="554"/>
              </a:spcBef>
              <a:defRPr/>
            </a:pPr>
            <a:endParaRPr lang="en-US" dirty="0">
              <a:solidFill>
                <a:schemeClr val="tx1"/>
              </a:solidFill>
            </a:endParaRPr>
          </a:p>
        </p:txBody>
      </p:sp>
      <p:pic>
        <p:nvPicPr>
          <p:cNvPr id="4" name="Picture 3"/>
          <p:cNvPicPr>
            <a:picLocks noChangeAspect="1"/>
          </p:cNvPicPr>
          <p:nvPr/>
        </p:nvPicPr>
        <p:blipFill>
          <a:blip r:embed="rId4"/>
          <a:stretch>
            <a:fillRect/>
          </a:stretch>
        </p:blipFill>
        <p:spPr>
          <a:xfrm>
            <a:off x="304800" y="1066800"/>
            <a:ext cx="1193301" cy="556874"/>
          </a:xfrm>
          <a:prstGeom prst="rect">
            <a:avLst/>
          </a:prstGeom>
        </p:spPr>
      </p:pic>
    </p:spTree>
    <p:extLst>
      <p:ext uri="{BB962C8B-B14F-4D97-AF65-F5344CB8AC3E}">
        <p14:creationId xmlns:p14="http://schemas.microsoft.com/office/powerpoint/2010/main" val="1260340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3"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7" y="438151"/>
            <a:ext cx="8118822" cy="731226"/>
          </a:xfrm>
        </p:spPr>
        <p:txBody>
          <a:bodyPr>
            <a:normAutofit fontScale="90000"/>
          </a:bodyPr>
          <a:lstStyle/>
          <a:p>
            <a:r>
              <a:rPr lang="en-US" altLang="zh-CN" sz="4431" dirty="0"/>
              <a:t>Structural hole spanners control the information diffusion</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20" y="1686256"/>
            <a:ext cx="8388424" cy="26624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矩形 4"/>
          <p:cNvSpPr/>
          <p:nvPr/>
        </p:nvSpPr>
        <p:spPr>
          <a:xfrm>
            <a:off x="500809" y="5285518"/>
            <a:ext cx="8395635" cy="660437"/>
          </a:xfrm>
          <a:prstGeom prst="rect">
            <a:avLst/>
          </a:prstGeom>
        </p:spPr>
        <p:txBody>
          <a:bodyPr wrap="square">
            <a:spAutoFit/>
          </a:bodyPr>
          <a:lstStyle/>
          <a:p>
            <a:pPr marL="0" lvl="1"/>
            <a:r>
              <a:rPr lang="en-US" altLang="zh-CN" sz="1846" b="1" dirty="0">
                <a:solidFill>
                  <a:srgbClr val="FF0000"/>
                </a:solidFill>
              </a:rPr>
              <a:t>Results: </a:t>
            </a:r>
            <a:r>
              <a:rPr lang="en-US" altLang="zh-CN" sz="1846" b="1" dirty="0"/>
              <a:t>Opinion leaders</a:t>
            </a:r>
            <a:r>
              <a:rPr lang="en-US" altLang="zh-CN" sz="1846" dirty="0"/>
              <a:t> controls information flows within communities, while </a:t>
            </a:r>
            <a:r>
              <a:rPr lang="en-US" altLang="zh-CN" sz="1846" b="1" dirty="0"/>
              <a:t>Structural hole spanners</a:t>
            </a:r>
            <a:r>
              <a:rPr lang="en-US" altLang="zh-CN" sz="1846" dirty="0"/>
              <a:t> dominate information spread across</a:t>
            </a:r>
            <a:r>
              <a:rPr lang="en-US" altLang="zh-CN" sz="1846" b="1" dirty="0"/>
              <a:t> communities</a:t>
            </a:r>
            <a:r>
              <a:rPr lang="en-US" altLang="zh-CN" sz="1846" dirty="0"/>
              <a:t>.</a:t>
            </a:r>
            <a:endParaRPr lang="zh-CN" altLang="en-US" sz="1846" dirty="0"/>
          </a:p>
        </p:txBody>
      </p:sp>
      <p:grpSp>
        <p:nvGrpSpPr>
          <p:cNvPr id="18" name="组合 17"/>
          <p:cNvGrpSpPr/>
          <p:nvPr/>
        </p:nvGrpSpPr>
        <p:grpSpPr>
          <a:xfrm>
            <a:off x="507657" y="2944486"/>
            <a:ext cx="3557384" cy="2195576"/>
            <a:chOff x="507656" y="2904110"/>
            <a:chExt cx="3557383" cy="2378541"/>
          </a:xfrm>
        </p:grpSpPr>
        <p:sp>
          <p:nvSpPr>
            <p:cNvPr id="8" name="椭圆 7"/>
            <p:cNvSpPr/>
            <p:nvPr/>
          </p:nvSpPr>
          <p:spPr>
            <a:xfrm>
              <a:off x="1709936" y="2904110"/>
              <a:ext cx="125760" cy="124374"/>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0" name="椭圆 9"/>
            <p:cNvSpPr/>
            <p:nvPr/>
          </p:nvSpPr>
          <p:spPr>
            <a:xfrm>
              <a:off x="1725702" y="3288860"/>
              <a:ext cx="125760" cy="124374"/>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cxnSp>
          <p:nvCxnSpPr>
            <p:cNvPr id="15" name="直接箭头连接符 14"/>
            <p:cNvCxnSpPr>
              <a:stCxn id="10" idx="4"/>
            </p:cNvCxnSpPr>
            <p:nvPr/>
          </p:nvCxnSpPr>
          <p:spPr>
            <a:xfrm>
              <a:off x="1788582" y="3413234"/>
              <a:ext cx="239581" cy="1599942"/>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7656" y="4882541"/>
              <a:ext cx="3557383" cy="400110"/>
            </a:xfrm>
            <a:prstGeom prst="rect">
              <a:avLst/>
            </a:prstGeom>
            <a:noFill/>
          </p:spPr>
          <p:txBody>
            <a:bodyPr wrap="none" rtlCol="0">
              <a:spAutoFit/>
            </a:bodyPr>
            <a:lstStyle/>
            <a:p>
              <a:r>
                <a:rPr lang="en-US" altLang="zh-CN" b="1" dirty="0" smtClean="0">
                  <a:solidFill>
                    <a:srgbClr val="FF0000"/>
                  </a:solidFill>
                </a:rPr>
                <a:t>Opinion leaders 5 times higher</a:t>
              </a:r>
              <a:endParaRPr lang="zh-CN" altLang="en-US" b="1" dirty="0">
                <a:solidFill>
                  <a:srgbClr val="FF0000"/>
                </a:solidFill>
              </a:endParaRPr>
            </a:p>
          </p:txBody>
        </p:sp>
      </p:grpSp>
      <p:grpSp>
        <p:nvGrpSpPr>
          <p:cNvPr id="23" name="组合 22"/>
          <p:cNvGrpSpPr/>
          <p:nvPr/>
        </p:nvGrpSpPr>
        <p:grpSpPr>
          <a:xfrm>
            <a:off x="4536547" y="2830779"/>
            <a:ext cx="4532010" cy="2326412"/>
            <a:chOff x="4536546" y="2780928"/>
            <a:chExt cx="4532010" cy="2520280"/>
          </a:xfrm>
        </p:grpSpPr>
        <p:sp>
          <p:nvSpPr>
            <p:cNvPr id="19" name="椭圆 18"/>
            <p:cNvSpPr/>
            <p:nvPr/>
          </p:nvSpPr>
          <p:spPr>
            <a:xfrm>
              <a:off x="5699786" y="2780928"/>
              <a:ext cx="125760" cy="124374"/>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sp>
          <p:nvSpPr>
            <p:cNvPr id="20" name="椭圆 19"/>
            <p:cNvSpPr/>
            <p:nvPr/>
          </p:nvSpPr>
          <p:spPr>
            <a:xfrm>
              <a:off x="5715552" y="3165678"/>
              <a:ext cx="125760" cy="124374"/>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cxnSp>
          <p:nvCxnSpPr>
            <p:cNvPr id="21" name="直接箭头连接符 20"/>
            <p:cNvCxnSpPr>
              <a:stCxn id="20" idx="4"/>
            </p:cNvCxnSpPr>
            <p:nvPr/>
          </p:nvCxnSpPr>
          <p:spPr>
            <a:xfrm>
              <a:off x="5778432" y="3290052"/>
              <a:ext cx="239581" cy="1599942"/>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36546" y="4901098"/>
              <a:ext cx="4532010" cy="400110"/>
            </a:xfrm>
            <a:prstGeom prst="rect">
              <a:avLst/>
            </a:prstGeom>
            <a:noFill/>
          </p:spPr>
          <p:txBody>
            <a:bodyPr wrap="none" rtlCol="0">
              <a:spAutoFit/>
            </a:bodyPr>
            <a:lstStyle/>
            <a:p>
              <a:r>
                <a:rPr lang="en-US" altLang="zh-CN" b="1" dirty="0" smtClean="0">
                  <a:solidFill>
                    <a:srgbClr val="FF0000"/>
                  </a:solidFill>
                </a:rPr>
                <a:t>Structural hole spanners 3 times higher</a:t>
              </a:r>
              <a:endParaRPr lang="zh-CN" altLang="en-US" b="1" dirty="0">
                <a:solidFill>
                  <a:srgbClr val="FF0000"/>
                </a:solidFill>
              </a:endParaRPr>
            </a:p>
          </p:txBody>
        </p:sp>
      </p:grpSp>
      <p:pic>
        <p:nvPicPr>
          <p:cNvPr id="16" name="Picture 3"/>
          <p:cNvPicPr>
            <a:picLocks noChangeAspect="1" noChangeArrowheads="1"/>
          </p:cNvPicPr>
          <p:nvPr/>
        </p:nvPicPr>
        <p:blipFill>
          <a:blip r:embed="rId4" cstate="print"/>
          <a:srcRect/>
          <a:stretch>
            <a:fillRect/>
          </a:stretch>
        </p:blipFill>
        <p:spPr bwMode="auto">
          <a:xfrm>
            <a:off x="107105" y="1169378"/>
            <a:ext cx="1216599" cy="581224"/>
          </a:xfrm>
          <a:prstGeom prst="rect">
            <a:avLst/>
          </a:prstGeom>
          <a:noFill/>
          <a:ln w="9525">
            <a:noFill/>
            <a:miter lim="800000"/>
            <a:headEnd/>
            <a:tailEnd/>
          </a:ln>
        </p:spPr>
      </p:pic>
    </p:spTree>
    <p:extLst>
      <p:ext uri="{BB962C8B-B14F-4D97-AF65-F5344CB8AC3E}">
        <p14:creationId xmlns:p14="http://schemas.microsoft.com/office/powerpoint/2010/main" val="829003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Problem definition</a:t>
            </a:r>
            <a:endParaRPr lang="zh-CN" altLang="en-US" sz="3692" dirty="0"/>
          </a:p>
        </p:txBody>
      </p:sp>
      <p:sp>
        <p:nvSpPr>
          <p:cNvPr id="15362" name="Content Placeholder 2"/>
          <p:cNvSpPr>
            <a:spLocks noGrp="1"/>
          </p:cNvSpPr>
          <p:nvPr>
            <p:ph idx="1"/>
          </p:nvPr>
        </p:nvSpPr>
        <p:spPr>
          <a:xfrm>
            <a:off x="457199" y="1393580"/>
            <a:ext cx="8554833" cy="4846029"/>
          </a:xfrm>
        </p:spPr>
        <p:txBody>
          <a:bodyPr>
            <a:normAutofit/>
          </a:bodyPr>
          <a:lstStyle/>
          <a:p>
            <a:r>
              <a:rPr lang="en-US" altLang="zh-CN" sz="2031" dirty="0"/>
              <a:t>INPUT :</a:t>
            </a:r>
          </a:p>
          <a:p>
            <a:pPr lvl="1"/>
            <a:r>
              <a:rPr lang="en-US" altLang="zh-CN" sz="1846" dirty="0"/>
              <a:t>A social network, </a:t>
            </a:r>
            <a:r>
              <a:rPr lang="en-US" altLang="zh-CN" sz="1846" b="1" i="1" dirty="0">
                <a:latin typeface="Times New Roman" pitchFamily="18" charset="0"/>
                <a:cs typeface="Times New Roman" pitchFamily="18" charset="0"/>
              </a:rPr>
              <a:t>G</a:t>
            </a:r>
            <a:r>
              <a:rPr lang="en-US" altLang="zh-CN" sz="1846" b="1" dirty="0">
                <a:latin typeface="Times New Roman" pitchFamily="18" charset="0"/>
                <a:cs typeface="Times New Roman" pitchFamily="18" charset="0"/>
              </a:rPr>
              <a:t> = (</a:t>
            </a:r>
            <a:r>
              <a:rPr lang="en-US" altLang="zh-CN" sz="1846" b="1" i="1" dirty="0">
                <a:latin typeface="Times New Roman" pitchFamily="18" charset="0"/>
                <a:cs typeface="Times New Roman" pitchFamily="18" charset="0"/>
              </a:rPr>
              <a:t>V</a:t>
            </a:r>
            <a:r>
              <a:rPr lang="en-US" altLang="zh-CN" sz="1846" b="1" dirty="0">
                <a:latin typeface="Times New Roman" pitchFamily="18" charset="0"/>
                <a:cs typeface="Times New Roman" pitchFamily="18" charset="0"/>
              </a:rPr>
              <a:t>, </a:t>
            </a:r>
            <a:r>
              <a:rPr lang="en-US" altLang="zh-CN" sz="1846" b="1" i="1" dirty="0">
                <a:latin typeface="Times New Roman" pitchFamily="18" charset="0"/>
                <a:cs typeface="Times New Roman" pitchFamily="18" charset="0"/>
              </a:rPr>
              <a:t>E</a:t>
            </a:r>
            <a:r>
              <a:rPr lang="en-US" altLang="zh-CN" sz="1846" b="1" dirty="0">
                <a:latin typeface="Times New Roman" pitchFamily="18" charset="0"/>
                <a:cs typeface="Times New Roman" pitchFamily="18" charset="0"/>
              </a:rPr>
              <a:t>)</a:t>
            </a:r>
            <a:r>
              <a:rPr lang="en-US" altLang="zh-CN" sz="1846" dirty="0"/>
              <a:t> and </a:t>
            </a:r>
            <a:r>
              <a:rPr lang="en-US" altLang="zh-CN" sz="1846" b="1" i="1" dirty="0"/>
              <a:t>L</a:t>
            </a:r>
            <a:r>
              <a:rPr lang="en-US" altLang="zh-CN" sz="1846" dirty="0"/>
              <a:t> communities </a:t>
            </a:r>
            <a:r>
              <a:rPr lang="en-US" altLang="zh-CN" sz="1846" b="1" i="1" dirty="0"/>
              <a:t>C = </a:t>
            </a:r>
            <a:r>
              <a:rPr lang="en-US" altLang="zh-CN" sz="1846" b="1" dirty="0"/>
              <a:t>(</a:t>
            </a:r>
            <a:r>
              <a:rPr lang="en-US" altLang="zh-CN" sz="1846" b="1" i="1" dirty="0"/>
              <a:t>C</a:t>
            </a:r>
            <a:r>
              <a:rPr lang="en-US" altLang="zh-CN" sz="1846" b="1" i="1" baseline="-25000" dirty="0"/>
              <a:t>1</a:t>
            </a:r>
            <a:r>
              <a:rPr lang="en-US" altLang="zh-CN" sz="1846" b="1" dirty="0"/>
              <a:t>,</a:t>
            </a:r>
            <a:r>
              <a:rPr lang="en-US" altLang="zh-CN" sz="1846" b="1" i="1" dirty="0"/>
              <a:t> C</a:t>
            </a:r>
            <a:r>
              <a:rPr lang="en-US" altLang="zh-CN" sz="1846" b="1" i="1" baseline="-25000" dirty="0"/>
              <a:t>2</a:t>
            </a:r>
            <a:r>
              <a:rPr lang="en-US" altLang="zh-CN" sz="1846" b="1" dirty="0"/>
              <a:t>,</a:t>
            </a:r>
            <a:r>
              <a:rPr lang="en-US" altLang="zh-CN" sz="1846" b="1" i="1" dirty="0"/>
              <a:t> …</a:t>
            </a:r>
            <a:r>
              <a:rPr lang="en-US" altLang="zh-CN" sz="1846" b="1" dirty="0"/>
              <a:t>,</a:t>
            </a:r>
            <a:r>
              <a:rPr lang="en-US" altLang="zh-CN" sz="1846" b="1" i="1" dirty="0"/>
              <a:t> C</a:t>
            </a:r>
            <a:r>
              <a:rPr lang="en-US" altLang="zh-CN" sz="1846" b="1" i="1" baseline="-25000" dirty="0"/>
              <a:t>L</a:t>
            </a:r>
            <a:r>
              <a:rPr lang="en-US" altLang="zh-CN" sz="1846" b="1" dirty="0"/>
              <a:t>)</a:t>
            </a:r>
          </a:p>
          <a:p>
            <a:pPr marL="109731" indent="0">
              <a:lnSpc>
                <a:spcPct val="90000"/>
              </a:lnSpc>
              <a:buNone/>
            </a:pPr>
            <a:endParaRPr lang="en-US" altLang="zh-CN" sz="1846" dirty="0"/>
          </a:p>
          <a:p>
            <a:pPr>
              <a:lnSpc>
                <a:spcPct val="90000"/>
              </a:lnSpc>
            </a:pPr>
            <a:r>
              <a:rPr lang="en-US" altLang="zh-CN" sz="2031" dirty="0"/>
              <a:t>Identifying top-k structural hole spanners. </a:t>
            </a:r>
          </a:p>
          <a:p>
            <a:pPr>
              <a:lnSpc>
                <a:spcPct val="90000"/>
              </a:lnSpc>
            </a:pPr>
            <a:endParaRPr lang="en-US" altLang="zh-CN" sz="1846" dirty="0"/>
          </a:p>
          <a:p>
            <a:pPr marL="109731" indent="0" algn="ctr">
              <a:lnSpc>
                <a:spcPct val="90000"/>
              </a:lnSpc>
              <a:buNone/>
            </a:pPr>
            <a:r>
              <a:rPr lang="en-US" altLang="zh-CN" sz="2585" b="1" dirty="0"/>
              <a:t>max Q(V</a:t>
            </a:r>
            <a:r>
              <a:rPr lang="en-US" altLang="zh-CN" sz="2585" b="1" baseline="-25000" dirty="0"/>
              <a:t>SH</a:t>
            </a:r>
            <a:r>
              <a:rPr lang="en-US" altLang="zh-CN" sz="2585" b="1" dirty="0"/>
              <a:t>, C)</a:t>
            </a:r>
            <a:r>
              <a:rPr lang="en-US" altLang="zh-CN" sz="2585" dirty="0"/>
              <a:t>, with </a:t>
            </a:r>
            <a:r>
              <a:rPr lang="en-US" altLang="zh-CN" sz="2585" b="1" dirty="0"/>
              <a:t>|V</a:t>
            </a:r>
            <a:r>
              <a:rPr lang="en-US" altLang="zh-CN" sz="2585" b="1" baseline="-25000" dirty="0"/>
              <a:t>SH</a:t>
            </a:r>
            <a:r>
              <a:rPr lang="en-US" altLang="zh-CN" sz="2585" b="1" dirty="0"/>
              <a:t>| =  k</a:t>
            </a:r>
          </a:p>
          <a:p>
            <a:pPr marL="0" indent="0">
              <a:lnSpc>
                <a:spcPct val="90000"/>
              </a:lnSpc>
              <a:buNone/>
            </a:pPr>
            <a:endParaRPr lang="zh-CN" altLang="en-US" sz="1846" dirty="0"/>
          </a:p>
        </p:txBody>
      </p:sp>
      <p:sp>
        <p:nvSpPr>
          <p:cNvPr id="3" name="圆角矩形 2"/>
          <p:cNvSpPr/>
          <p:nvPr/>
        </p:nvSpPr>
        <p:spPr>
          <a:xfrm>
            <a:off x="1120114" y="4455975"/>
            <a:ext cx="3384376" cy="112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lvl="1" algn="ctr"/>
            <a:r>
              <a:rPr lang="en-US" altLang="zh-CN" b="1" dirty="0"/>
              <a:t>Utility function Q(V</a:t>
            </a:r>
            <a:r>
              <a:rPr lang="en-US" altLang="zh-CN" b="1" baseline="30000" dirty="0"/>
              <a:t>*</a:t>
            </a:r>
            <a:r>
              <a:rPr lang="en-US" altLang="zh-CN" b="1" dirty="0"/>
              <a:t>, C)</a:t>
            </a:r>
            <a:r>
              <a:rPr lang="en-US" altLang="zh-CN" dirty="0"/>
              <a:t> :  measure V</a:t>
            </a:r>
            <a:r>
              <a:rPr lang="en-US" altLang="zh-CN" baseline="30000" dirty="0"/>
              <a:t>*</a:t>
            </a:r>
            <a:r>
              <a:rPr lang="en-US" altLang="zh-CN" dirty="0"/>
              <a:t>’s degree to span structural holes</a:t>
            </a:r>
            <a:r>
              <a:rPr lang="en-US" altLang="zh-CN" dirty="0" smtClean="0"/>
              <a:t>.</a:t>
            </a:r>
            <a:endParaRPr lang="zh-CN" altLang="en-US" dirty="0"/>
          </a:p>
        </p:txBody>
      </p:sp>
      <p:cxnSp>
        <p:nvCxnSpPr>
          <p:cNvPr id="5" name="直接连接符 4"/>
          <p:cNvCxnSpPr/>
          <p:nvPr/>
        </p:nvCxnSpPr>
        <p:spPr>
          <a:xfrm>
            <a:off x="3280354" y="3591879"/>
            <a:ext cx="1440160" cy="0"/>
          </a:xfrm>
          <a:prstGeom prst="line">
            <a:avLst/>
          </a:prstGeom>
          <a:ln w="508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3" idx="0"/>
          </p:cNvCxnSpPr>
          <p:nvPr/>
        </p:nvCxnSpPr>
        <p:spPr>
          <a:xfrm flipV="1">
            <a:off x="2812301" y="3591879"/>
            <a:ext cx="1188132" cy="864096"/>
          </a:xfrm>
          <a:prstGeom prst="straightConnector1">
            <a:avLst/>
          </a:prstGeom>
          <a:ln w="254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5463983" y="4455975"/>
            <a:ext cx="3384376" cy="1129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V</a:t>
            </a:r>
            <a:r>
              <a:rPr lang="en-US" altLang="zh-CN" baseline="-25000" dirty="0"/>
              <a:t>SH</a:t>
            </a:r>
            <a:r>
              <a:rPr lang="en-US" altLang="zh-CN" baseline="30000" dirty="0"/>
              <a:t> </a:t>
            </a:r>
            <a:r>
              <a:rPr lang="en-US" altLang="zh-CN" dirty="0"/>
              <a:t>: Top-k structural holes spanners as a subset of k nodes</a:t>
            </a:r>
            <a:endParaRPr lang="zh-CN" altLang="en-US" dirty="0">
              <a:solidFill>
                <a:schemeClr val="tx1"/>
              </a:solidFill>
            </a:endParaRPr>
          </a:p>
        </p:txBody>
      </p:sp>
      <p:cxnSp>
        <p:nvCxnSpPr>
          <p:cNvPr id="12" name="直接连接符 11"/>
          <p:cNvCxnSpPr/>
          <p:nvPr/>
        </p:nvCxnSpPr>
        <p:spPr>
          <a:xfrm>
            <a:off x="5716011" y="3591879"/>
            <a:ext cx="1440160" cy="0"/>
          </a:xfrm>
          <a:prstGeom prst="line">
            <a:avLst/>
          </a:prstGeom>
          <a:ln w="508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0"/>
          </p:cNvCxnSpPr>
          <p:nvPr/>
        </p:nvCxnSpPr>
        <p:spPr>
          <a:xfrm flipH="1" flipV="1">
            <a:off x="6436092" y="3591879"/>
            <a:ext cx="720080" cy="864096"/>
          </a:xfrm>
          <a:prstGeom prst="straightConnector1">
            <a:avLst/>
          </a:prstGeom>
          <a:ln w="25400">
            <a:solidFill>
              <a:srgbClr val="FF5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66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7000">
                  <a:srgbClr val="115CB3"/>
                </a:gs>
                <a:gs pos="28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133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4727448" y="1981200"/>
            <a:ext cx="1444752" cy="535531"/>
          </a:xfrm>
          <a:prstGeom prst="rect">
            <a:avLst/>
          </a:prstGeom>
          <a:noFill/>
        </p:spPr>
        <p:txBody>
          <a:bodyPr wrap="square" rtlCol="0">
            <a:spAutoFit/>
          </a:bodyPr>
          <a:lstStyle/>
          <a:p>
            <a:pPr>
              <a:lnSpc>
                <a:spcPct val="80000"/>
              </a:lnSpc>
            </a:pPr>
            <a:r>
              <a:rPr lang="en-US" altLang="zh-CN" dirty="0" smtClean="0">
                <a:solidFill>
                  <a:srgbClr val="115CB3"/>
                </a:solidFill>
                <a:latin typeface="Times New Roman" charset="0"/>
                <a:ea typeface="Times New Roman" charset="0"/>
                <a:cs typeface="Times New Roman" charset="0"/>
              </a:rPr>
              <a:t>2008</a:t>
            </a:r>
          </a:p>
          <a:p>
            <a:pPr>
              <a:lnSpc>
                <a:spcPct val="80000"/>
              </a:lnSpc>
            </a:pPr>
            <a:r>
              <a:rPr lang="en-US" dirty="0" smtClean="0">
                <a:solidFill>
                  <a:srgbClr val="115CB3"/>
                </a:solidFill>
                <a:latin typeface="Times New Roman" charset="0"/>
                <a:ea typeface="Times New Roman" charset="0"/>
                <a:cs typeface="Times New Roman" charset="0"/>
              </a:rPr>
              <a:t>2007</a:t>
            </a:r>
            <a:endParaRPr lang="en-US" dirty="0">
              <a:solidFill>
                <a:srgbClr val="115CB3"/>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2743200"/>
            <a:ext cx="1007862" cy="914400"/>
          </a:xfrm>
          <a:prstGeom prst="rect">
            <a:avLst/>
          </a:prstGeom>
          <a:ln w="28575">
            <a:solidFill>
              <a:srgbClr val="C00000"/>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530352" y="1929825"/>
            <a:ext cx="4149545" cy="584775"/>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Spread</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of</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Obesity,</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Smoking,</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Happiness</a:t>
            </a:r>
            <a:endParaRPr lang="zh-CN" altLang="en-US" sz="1600" dirty="0" smtClean="0">
              <a:solidFill>
                <a:srgbClr val="115CB3"/>
              </a:solidFill>
              <a:latin typeface="Times New Roman" charset="0"/>
              <a:ea typeface="Times New Roman" charset="0"/>
              <a:cs typeface="Times New Roman" charset="0"/>
            </a:endParaRPr>
          </a:p>
          <a:p>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sz="1600" dirty="0" smtClean="0">
                <a:solidFill>
                  <a:srgbClr val="115CB3"/>
                </a:solidFill>
                <a:latin typeface="Times New Roman" charset="0"/>
                <a:ea typeface="Times New Roman" charset="0"/>
                <a:cs typeface="Times New Roman" charset="0"/>
              </a:rPr>
              <a:t>Christakis</a:t>
            </a:r>
            <a:r>
              <a:rPr lang="en-US" altLang="zh-CN" sz="1600" dirty="0" smtClean="0">
                <a:solidFill>
                  <a:srgbClr val="115CB3"/>
                </a:solidFill>
                <a:latin typeface="Times New Roman" charset="0"/>
                <a:ea typeface="Times New Roman" charset="0"/>
                <a:cs typeface="Times New Roman" charset="0"/>
              </a:rPr>
              <a:t>,</a:t>
            </a:r>
            <a:r>
              <a:rPr lang="zh-CN" altLang="en-US" sz="1600" dirty="0" smtClean="0">
                <a:solidFill>
                  <a:srgbClr val="115CB3"/>
                </a:solidFill>
                <a:latin typeface="Times New Roman" charset="0"/>
                <a:ea typeface="Times New Roman" charset="0"/>
                <a:cs typeface="Times New Roman" charset="0"/>
              </a:rPr>
              <a:t> </a:t>
            </a:r>
            <a:r>
              <a:rPr lang="en-US" sz="1600" dirty="0" smtClean="0">
                <a:solidFill>
                  <a:srgbClr val="115CB3"/>
                </a:solidFill>
                <a:latin typeface="Times New Roman" charset="0"/>
                <a:ea typeface="Times New Roman" charset="0"/>
                <a:cs typeface="Times New Roman" charset="0"/>
              </a:rPr>
              <a:t>Fowler</a:t>
            </a:r>
            <a:r>
              <a:rPr lang="en-US" altLang="zh-CN"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6"/>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7"/>
          <a:stretch>
            <a:fillRect/>
          </a:stretch>
        </p:blipFill>
        <p:spPr>
          <a:xfrm>
            <a:off x="1295400" y="6096000"/>
            <a:ext cx="1524000" cy="585788"/>
          </a:xfrm>
          <a:prstGeom prst="rect">
            <a:avLst/>
          </a:prstGeom>
          <a:ln w="25400">
            <a:solidFill>
              <a:srgbClr val="C00000"/>
            </a:solidFill>
          </a:ln>
        </p:spPr>
      </p:pic>
      <p:pic>
        <p:nvPicPr>
          <p:cNvPr id="65" name="Picture 64"/>
          <p:cNvPicPr>
            <a:picLocks noChangeAspect="1"/>
          </p:cNvPicPr>
          <p:nvPr/>
        </p:nvPicPr>
        <p:blipFill>
          <a:blip r:embed="rId8"/>
          <a:stretch>
            <a:fillRect/>
          </a:stretch>
        </p:blipFill>
        <p:spPr>
          <a:xfrm>
            <a:off x="2209800" y="27432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9"/>
          <a:stretch>
            <a:fillRect/>
          </a:stretch>
        </p:blipFill>
        <p:spPr>
          <a:xfrm>
            <a:off x="5486400" y="1524000"/>
            <a:ext cx="1136073" cy="740819"/>
          </a:xfrm>
          <a:prstGeom prst="rect">
            <a:avLst/>
          </a:prstGeom>
          <a:ln w="25400">
            <a:solidFill>
              <a:srgbClr val="115CB3"/>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857999" y="1487714"/>
            <a:ext cx="1676401" cy="798286"/>
          </a:xfrm>
          <a:prstGeom prst="rect">
            <a:avLst/>
          </a:prstGeom>
          <a:noFill/>
          <a:ln w="25400">
            <a:solidFill>
              <a:srgbClr val="115CB3"/>
            </a:solidFill>
          </a:ln>
        </p:spPr>
      </p:pic>
      <p:sp>
        <p:nvSpPr>
          <p:cNvPr id="5" name="Rectangle 4"/>
          <p:cNvSpPr/>
          <p:nvPr/>
        </p:nvSpPr>
        <p:spPr>
          <a:xfrm>
            <a:off x="76200" y="76200"/>
            <a:ext cx="9006840" cy="3886200"/>
          </a:xfrm>
          <a:prstGeom prst="rect">
            <a:avLst/>
          </a:prstGeom>
          <a:solidFill>
            <a:schemeClr val="bg1">
              <a:alpha val="95000"/>
            </a:scheme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 name="TextBox 5"/>
          <p:cNvSpPr txBox="1"/>
          <p:nvPr/>
        </p:nvSpPr>
        <p:spPr>
          <a:xfrm>
            <a:off x="-3748" y="228600"/>
            <a:ext cx="9144000" cy="4031873"/>
          </a:xfrm>
          <a:prstGeom prst="rect">
            <a:avLst/>
          </a:prstGeom>
          <a:noFill/>
        </p:spPr>
        <p:txBody>
          <a:bodyPr wrap="square" rtlCol="0">
            <a:spAutoFit/>
          </a:bodyPr>
          <a:lstStyle/>
          <a:p>
            <a:pPr algn="ctr"/>
            <a:endParaRPr lang="zh-CN" altLang="en-US" sz="3200" b="1" dirty="0" smtClean="0">
              <a:solidFill>
                <a:srgbClr val="115CB3"/>
              </a:solidFill>
            </a:endParaRPr>
          </a:p>
          <a:p>
            <a:pPr algn="ctr"/>
            <a:endParaRPr lang="zh-CN" altLang="en-US" sz="3200" b="1" dirty="0" smtClean="0">
              <a:solidFill>
                <a:srgbClr val="115CB3"/>
              </a:solidFill>
            </a:endParaRPr>
          </a:p>
          <a:p>
            <a:pPr algn="ctr"/>
            <a:r>
              <a:rPr lang="en-US" sz="3200" b="1" dirty="0" smtClean="0">
                <a:solidFill>
                  <a:srgbClr val="115CB3"/>
                </a:solidFill>
              </a:rPr>
              <a:t>The Late 20</a:t>
            </a:r>
            <a:r>
              <a:rPr lang="en-US" sz="3200" b="1" baseline="30000" dirty="0" smtClean="0">
                <a:solidFill>
                  <a:srgbClr val="115CB3"/>
                </a:solidFill>
              </a:rPr>
              <a:t>th</a:t>
            </a:r>
            <a:r>
              <a:rPr lang="en-US" sz="3200" b="1" dirty="0" smtClean="0">
                <a:solidFill>
                  <a:srgbClr val="115CB3"/>
                </a:solidFill>
              </a:rPr>
              <a:t> Century:</a:t>
            </a:r>
            <a:r>
              <a:rPr lang="en-US" sz="3200" dirty="0" smtClean="0"/>
              <a:t> </a:t>
            </a:r>
            <a:endParaRPr lang="zh-CN" altLang="en-US" sz="3200" dirty="0" smtClean="0"/>
          </a:p>
          <a:p>
            <a:pPr algn="ctr"/>
            <a:endParaRPr lang="en-US" sz="3200" dirty="0" smtClean="0"/>
          </a:p>
          <a:p>
            <a:pPr algn="ctr"/>
            <a:r>
              <a:rPr lang="en-US" sz="3200" b="1" dirty="0" smtClean="0">
                <a:solidFill>
                  <a:srgbClr val="115CB3"/>
                </a:solidFill>
              </a:rPr>
              <a:t>Computer Science</a:t>
            </a:r>
            <a:r>
              <a:rPr lang="zh-CN" altLang="en-US" sz="3200" b="1" dirty="0" smtClean="0">
                <a:solidFill>
                  <a:srgbClr val="115CB3"/>
                </a:solidFill>
              </a:rPr>
              <a:t> </a:t>
            </a:r>
            <a:r>
              <a:rPr lang="en-US" altLang="zh-CN" sz="3200" b="1" dirty="0" smtClean="0">
                <a:solidFill>
                  <a:srgbClr val="115CB3"/>
                </a:solidFill>
              </a:rPr>
              <a:t>&amp;</a:t>
            </a:r>
            <a:r>
              <a:rPr lang="zh-CN" altLang="en-US" sz="3200" b="1" dirty="0" smtClean="0">
                <a:solidFill>
                  <a:srgbClr val="115CB3"/>
                </a:solidFill>
              </a:rPr>
              <a:t> </a:t>
            </a:r>
            <a:r>
              <a:rPr lang="en-US" sz="3200" b="1" dirty="0" smtClean="0">
                <a:solidFill>
                  <a:srgbClr val="115CB3"/>
                </a:solidFill>
              </a:rPr>
              <a:t>Physics</a:t>
            </a:r>
            <a:r>
              <a:rPr lang="zh-CN" altLang="en-US" sz="3200" b="1" dirty="0" smtClean="0">
                <a:solidFill>
                  <a:srgbClr val="115CB3"/>
                </a:solidFill>
              </a:rPr>
              <a:t> </a:t>
            </a:r>
            <a:r>
              <a:rPr lang="en-US" altLang="zh-CN" sz="3200" b="1" dirty="0" smtClean="0">
                <a:solidFill>
                  <a:srgbClr val="115CB3"/>
                </a:solidFill>
              </a:rPr>
              <a:t>&amp;</a:t>
            </a:r>
            <a:r>
              <a:rPr lang="zh-CN" altLang="en-US" sz="3200" b="1" dirty="0" smtClean="0">
                <a:solidFill>
                  <a:srgbClr val="115CB3"/>
                </a:solidFill>
              </a:rPr>
              <a:t> </a:t>
            </a:r>
            <a:r>
              <a:rPr lang="en-US" sz="3200" b="1" dirty="0" smtClean="0">
                <a:solidFill>
                  <a:srgbClr val="115CB3"/>
                </a:solidFill>
              </a:rPr>
              <a:t>Mathematics</a:t>
            </a:r>
            <a:endParaRPr lang="zh-CN" altLang="en-US" sz="3200" b="1" dirty="0" smtClean="0">
              <a:solidFill>
                <a:srgbClr val="115CB3"/>
              </a:solidFill>
            </a:endParaRPr>
          </a:p>
          <a:p>
            <a:pPr algn="ctr"/>
            <a:endParaRPr lang="zh-CN" altLang="en-US" sz="3200" dirty="0" smtClean="0">
              <a:solidFill>
                <a:srgbClr val="115CB3"/>
              </a:solidFill>
            </a:endParaRPr>
          </a:p>
          <a:p>
            <a:pPr algn="ctr"/>
            <a:endParaRPr lang="en-US" sz="3200" dirty="0" smtClean="0">
              <a:solidFill>
                <a:srgbClr val="115CB3"/>
              </a:solidFill>
            </a:endParaRPr>
          </a:p>
          <a:p>
            <a:pPr algn="ctr"/>
            <a:endParaRPr lang="en-US" sz="3200" dirty="0"/>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74" name="Picture 73"/>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75" name="Picture 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grpSp>
        <p:nvGrpSpPr>
          <p:cNvPr id="11" name="Group 10"/>
          <p:cNvGrpSpPr/>
          <p:nvPr/>
        </p:nvGrpSpPr>
        <p:grpSpPr>
          <a:xfrm>
            <a:off x="0" y="7086600"/>
            <a:ext cx="9150246" cy="1676400"/>
            <a:chOff x="-6246" y="5105400"/>
            <a:chExt cx="9150246" cy="1676400"/>
          </a:xfrm>
        </p:grpSpPr>
        <p:sp>
          <p:nvSpPr>
            <p:cNvPr id="76" name="Rectangle 75"/>
            <p:cNvSpPr/>
            <p:nvPr/>
          </p:nvSpPr>
          <p:spPr>
            <a:xfrm>
              <a:off x="76200" y="5105400"/>
              <a:ext cx="9006840" cy="1676400"/>
            </a:xfrm>
            <a:prstGeom prst="rect">
              <a:avLst/>
            </a:prstGeom>
            <a:solidFill>
              <a:schemeClr val="bg1">
                <a:alpha val="94000"/>
              </a:scheme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Stanley Milgram. </a:t>
              </a:r>
              <a:r>
                <a:rPr lang="en-US" dirty="0" smtClean="0"/>
                <a:t>The small world problem. Psychology Today, 2(1):60–67, 1967. </a:t>
              </a:r>
              <a:endParaRPr lang="en-US" dirty="0"/>
            </a:p>
          </p:txBody>
        </p:sp>
        <p:sp>
          <p:nvSpPr>
            <p:cNvPr id="4" name="Rectangle 3"/>
            <p:cNvSpPr/>
            <p:nvPr/>
          </p:nvSpPr>
          <p:spPr>
            <a:xfrm>
              <a:off x="-6246" y="5562600"/>
              <a:ext cx="9150246" cy="523220"/>
            </a:xfrm>
            <a:prstGeom prst="rect">
              <a:avLst/>
            </a:prstGeom>
          </p:spPr>
          <p:txBody>
            <a:bodyPr wrap="square">
              <a:spAutoFit/>
            </a:bodyPr>
            <a:lstStyle/>
            <a:p>
              <a:pPr algn="ctr"/>
              <a:r>
                <a:rPr lang="en-US" altLang="zh-CN" sz="2800" dirty="0">
                  <a:solidFill>
                    <a:srgbClr val="C00000"/>
                  </a:solidFill>
                </a:rPr>
                <a:t>The</a:t>
              </a:r>
              <a:r>
                <a:rPr lang="zh-CN" altLang="en-US" sz="2800" dirty="0">
                  <a:solidFill>
                    <a:srgbClr val="C00000"/>
                  </a:solidFill>
                </a:rPr>
                <a:t> </a:t>
              </a:r>
              <a:r>
                <a:rPr lang="en-US" altLang="zh-CN" sz="2800" dirty="0">
                  <a:solidFill>
                    <a:srgbClr val="C00000"/>
                  </a:solidFill>
                </a:rPr>
                <a:t>20</a:t>
              </a:r>
              <a:r>
                <a:rPr lang="en-US" altLang="zh-CN" sz="2800" baseline="30000" dirty="0">
                  <a:solidFill>
                    <a:srgbClr val="C00000"/>
                  </a:solidFill>
                </a:rPr>
                <a:t>th</a:t>
              </a:r>
              <a:r>
                <a:rPr lang="zh-CN" altLang="en-US" sz="2800" dirty="0">
                  <a:solidFill>
                    <a:srgbClr val="C00000"/>
                  </a:solidFill>
                </a:rPr>
                <a:t> </a:t>
              </a:r>
              <a:r>
                <a:rPr lang="en-US" altLang="zh-CN" sz="2800" dirty="0">
                  <a:solidFill>
                    <a:srgbClr val="C00000"/>
                  </a:solidFill>
                </a:rPr>
                <a:t>Century:</a:t>
              </a:r>
              <a:r>
                <a:rPr lang="zh-CN" altLang="en-US" sz="2800" dirty="0">
                  <a:solidFill>
                    <a:srgbClr val="C00000"/>
                  </a:solidFill>
                </a:rPr>
                <a:t> </a:t>
              </a:r>
              <a:r>
                <a:rPr lang="en-US" altLang="zh-CN" sz="2800" dirty="0">
                  <a:solidFill>
                    <a:srgbClr val="C00000"/>
                  </a:solidFill>
                </a:rPr>
                <a:t>Sociology</a:t>
              </a:r>
              <a:r>
                <a:rPr lang="zh-CN" altLang="en-US" sz="2800" dirty="0">
                  <a:solidFill>
                    <a:srgbClr val="C00000"/>
                  </a:solidFill>
                </a:rPr>
                <a:t> </a:t>
              </a:r>
              <a:r>
                <a:rPr lang="en-US" altLang="zh-CN" sz="2800" dirty="0">
                  <a:solidFill>
                    <a:srgbClr val="C00000"/>
                  </a:solidFill>
                </a:rPr>
                <a:t>&amp;</a:t>
              </a:r>
              <a:r>
                <a:rPr lang="zh-CN" altLang="en-US" sz="2800" dirty="0">
                  <a:solidFill>
                    <a:srgbClr val="C00000"/>
                  </a:solidFill>
                </a:rPr>
                <a:t> </a:t>
              </a:r>
              <a:r>
                <a:rPr lang="en-US" altLang="zh-CN" sz="2800" dirty="0">
                  <a:solidFill>
                    <a:srgbClr val="C00000"/>
                  </a:solidFill>
                </a:rPr>
                <a:t>Anthropology</a:t>
              </a:r>
              <a:endParaRPr lang="en-US" sz="2800" dirty="0">
                <a:solidFill>
                  <a:srgbClr val="C00000"/>
                </a:solidFill>
              </a:endParaRPr>
            </a:p>
          </p:txBody>
        </p:sp>
      </p:grpSp>
    </p:spTree>
    <p:extLst>
      <p:ext uri="{BB962C8B-B14F-4D97-AF65-F5344CB8AC3E}">
        <p14:creationId xmlns:p14="http://schemas.microsoft.com/office/powerpoint/2010/main" val="312684026"/>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151"/>
            <a:ext cx="9143999" cy="731226"/>
          </a:xfrm>
        </p:spPr>
        <p:txBody>
          <a:bodyPr/>
          <a:lstStyle/>
          <a:p>
            <a:pPr>
              <a:defRPr/>
            </a:pPr>
            <a:r>
              <a:rPr lang="en-US" altLang="zh-CN" dirty="0"/>
              <a:t>Structural hole </a:t>
            </a:r>
            <a:r>
              <a:rPr lang="en-US" altLang="zh-CN"/>
              <a:t>spanners </a:t>
            </a:r>
            <a:r>
              <a:rPr lang="en-US" altLang="zh-CN" smtClean="0"/>
              <a:t>vs. </a:t>
            </a:r>
            <a:r>
              <a:rPr lang="en-US" altLang="zh-CN" dirty="0" smtClean="0"/>
              <a:t>Opinion </a:t>
            </a:r>
            <a:r>
              <a:rPr lang="en-US" altLang="zh-CN" dirty="0"/>
              <a:t>leaders</a:t>
            </a:r>
            <a:endParaRPr lang="en-US" dirty="0"/>
          </a:p>
        </p:txBody>
      </p:sp>
      <p:pic>
        <p:nvPicPr>
          <p:cNvPr id="1229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4" y="1670539"/>
            <a:ext cx="4300537" cy="2321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p:nvSpPr>
        <p:spPr>
          <a:xfrm>
            <a:off x="550630" y="4249616"/>
            <a:ext cx="3722260" cy="1406769"/>
          </a:xfrm>
          <a:prstGeom prst="rect">
            <a:avLst/>
          </a:prstGeom>
          <a:solidFill>
            <a:schemeClr val="bg1"/>
          </a:solid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9692" tIns="172800"/>
          <a:lstStyle/>
          <a:p>
            <a:pPr algn="ctr">
              <a:spcBef>
                <a:spcPts val="554"/>
              </a:spcBef>
              <a:defRPr/>
            </a:pPr>
            <a:r>
              <a:rPr lang="en-US" sz="1846" dirty="0">
                <a:solidFill>
                  <a:schemeClr val="tx1"/>
                </a:solidFill>
              </a:rPr>
              <a:t>The two-step information flow theory</a:t>
            </a:r>
            <a:r>
              <a:rPr lang="en-US" sz="1846" baseline="30000" dirty="0">
                <a:solidFill>
                  <a:schemeClr val="tx1"/>
                </a:solidFill>
              </a:rPr>
              <a:t>[1]</a:t>
            </a:r>
            <a:r>
              <a:rPr lang="en-US" sz="1846" dirty="0">
                <a:solidFill>
                  <a:schemeClr val="tx1"/>
                </a:solidFill>
              </a:rPr>
              <a:t> suggests structural hole spanners are connected with many “opinion leaders”</a:t>
            </a:r>
            <a:endParaRPr lang="en-US" dirty="0">
              <a:solidFill>
                <a:schemeClr val="tx1"/>
              </a:solidFill>
            </a:endParaRPr>
          </a:p>
        </p:txBody>
      </p:sp>
      <p:sp>
        <p:nvSpPr>
          <p:cNvPr id="11"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lIns="166154" rIns="166154" anchor="ctr"/>
          <a:lstStyle/>
          <a:p>
            <a:pPr>
              <a:defRPr/>
            </a:pPr>
            <a:r>
              <a:rPr lang="en-US" altLang="zh-CN" sz="1292" kern="0" dirty="0">
                <a:latin typeface="+mn-lt"/>
                <a:ea typeface="+mn-ea"/>
              </a:rPr>
              <a:t>[1] </a:t>
            </a:r>
            <a:r>
              <a:rPr lang="en-US" sz="1292" dirty="0"/>
              <a:t>E. Katz. The two-step flow of communication: an up-to-date report of an hypothesis. In </a:t>
            </a:r>
            <a:r>
              <a:rPr lang="en-US" sz="1292" dirty="0" err="1"/>
              <a:t>Enis</a:t>
            </a:r>
            <a:r>
              <a:rPr lang="en-US" sz="1292" dirty="0"/>
              <a:t> and Cox(eds.), Marketing Classics, pages 175–193, 1973.</a:t>
            </a:r>
            <a:endParaRPr lang="zh-CN" altLang="en-US" sz="1292" kern="0" dirty="0">
              <a:latin typeface="+mn-lt"/>
              <a:ea typeface="+mn-ea"/>
            </a:endParaRPr>
          </a:p>
        </p:txBody>
      </p:sp>
      <p:sp>
        <p:nvSpPr>
          <p:cNvPr id="12" name="Rectangle 11"/>
          <p:cNvSpPr/>
          <p:nvPr/>
        </p:nvSpPr>
        <p:spPr>
          <a:xfrm>
            <a:off x="533401" y="1458699"/>
            <a:ext cx="3714750" cy="1813187"/>
          </a:xfrm>
          <a:prstGeom prst="rect">
            <a:avLst/>
          </a:prstGeom>
          <a:solidFill>
            <a:srgbClr val="FFFFFF"/>
          </a:solidFill>
          <a:ln w="127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46" b="1" dirty="0">
                <a:solidFill>
                  <a:schemeClr val="tx2">
                    <a:lumMod val="75000"/>
                  </a:schemeClr>
                </a:solidFill>
              </a:rPr>
              <a:t>Structural hole vs. </a:t>
            </a:r>
            <a:br>
              <a:rPr lang="en-US" sz="1846" b="1" dirty="0">
                <a:solidFill>
                  <a:schemeClr val="tx2">
                    <a:lumMod val="75000"/>
                  </a:schemeClr>
                </a:solidFill>
              </a:rPr>
            </a:br>
            <a:r>
              <a:rPr lang="en-US" sz="1846" b="1" dirty="0">
                <a:solidFill>
                  <a:schemeClr val="tx2">
                    <a:lumMod val="75000"/>
                  </a:schemeClr>
                </a:solidFill>
              </a:rPr>
              <a:t>Opinion leader vs. Random</a:t>
            </a:r>
            <a:endParaRPr lang="en-US" sz="1846" dirty="0">
              <a:solidFill>
                <a:srgbClr val="000000"/>
              </a:solidFill>
            </a:endParaRPr>
          </a:p>
          <a:p>
            <a:pPr algn="ctr">
              <a:defRPr/>
            </a:pPr>
            <a:endParaRPr lang="en-US" sz="1477" b="1" dirty="0">
              <a:solidFill>
                <a:srgbClr val="000000"/>
              </a:solidFill>
            </a:endParaRPr>
          </a:p>
          <a:p>
            <a:pPr algn="ctr">
              <a:defRPr/>
            </a:pPr>
            <a:r>
              <a:rPr lang="en-US" sz="1846" b="1" dirty="0">
                <a:solidFill>
                  <a:srgbClr val="000000"/>
                </a:solidFill>
              </a:rPr>
              <a:t>Result: </a:t>
            </a:r>
            <a:r>
              <a:rPr lang="en-US" sz="1846" dirty="0">
                <a:solidFill>
                  <a:schemeClr val="tx1"/>
                </a:solidFill>
              </a:rPr>
              <a:t>Structural hole spanners are more likely to connect important nodes</a:t>
            </a:r>
            <a:endParaRPr lang="en-US" sz="1846" dirty="0">
              <a:solidFill>
                <a:srgbClr val="000000"/>
              </a:solidFill>
            </a:endParaRPr>
          </a:p>
        </p:txBody>
      </p:sp>
      <p:pic>
        <p:nvPicPr>
          <p:cNvPr id="12300"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249615"/>
            <a:ext cx="3276600" cy="1630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Arrow Connector 36"/>
          <p:cNvCxnSpPr>
            <a:stCxn id="10" idx="3"/>
            <a:endCxn id="12300" idx="1"/>
          </p:cNvCxnSpPr>
          <p:nvPr/>
        </p:nvCxnSpPr>
        <p:spPr>
          <a:xfrm>
            <a:off x="4272890" y="4953000"/>
            <a:ext cx="908710" cy="112102"/>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42" name="椭圆 20"/>
          <p:cNvSpPr/>
          <p:nvPr/>
        </p:nvSpPr>
        <p:spPr>
          <a:xfrm>
            <a:off x="5867400" y="4953000"/>
            <a:ext cx="304800" cy="288681"/>
          </a:xfrm>
          <a:prstGeom prst="ellipse">
            <a:avLst/>
          </a:prstGeom>
          <a:noFill/>
          <a:ln w="38100" cmpd="sng">
            <a:solidFill>
              <a:srgbClr val="9D1E2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20"/>
          <p:cNvSpPr/>
          <p:nvPr/>
        </p:nvSpPr>
        <p:spPr>
          <a:xfrm>
            <a:off x="7467600" y="4945675"/>
            <a:ext cx="304800" cy="288680"/>
          </a:xfrm>
          <a:prstGeom prst="ellipse">
            <a:avLst/>
          </a:prstGeom>
          <a:noFill/>
          <a:ln w="38100" cmpd="sng">
            <a:solidFill>
              <a:srgbClr val="9D1E2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20"/>
          <p:cNvSpPr/>
          <p:nvPr/>
        </p:nvSpPr>
        <p:spPr>
          <a:xfrm>
            <a:off x="6477000" y="4875337"/>
            <a:ext cx="304800" cy="288680"/>
          </a:xfrm>
          <a:prstGeom prst="ellipse">
            <a:avLst/>
          </a:prstGeom>
          <a:noFill/>
          <a:ln w="38100" cmpd="sng">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20"/>
          <p:cNvSpPr/>
          <p:nvPr/>
        </p:nvSpPr>
        <p:spPr>
          <a:xfrm>
            <a:off x="6477000" y="5586046"/>
            <a:ext cx="228600" cy="218343"/>
          </a:xfrm>
          <a:prstGeom prst="ellipse">
            <a:avLst/>
          </a:prstGeom>
          <a:noFill/>
          <a:ln w="38100"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6"/>
          <p:cNvSpPr/>
          <p:nvPr/>
        </p:nvSpPr>
        <p:spPr>
          <a:xfrm>
            <a:off x="5704149" y="3307380"/>
            <a:ext cx="936104" cy="398814"/>
          </a:xfrm>
          <a:prstGeom prst="ellipse">
            <a:avLst/>
          </a:prstGeom>
          <a:noFill/>
          <a:ln w="28575">
            <a:solidFill>
              <a:srgbClr val="008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椭圆 8"/>
          <p:cNvSpPr/>
          <p:nvPr/>
        </p:nvSpPr>
        <p:spPr>
          <a:xfrm>
            <a:off x="6795849" y="2963717"/>
            <a:ext cx="936104" cy="398814"/>
          </a:xfrm>
          <a:prstGeom prst="ellipse">
            <a:avLst/>
          </a:prstGeom>
          <a:noFill/>
          <a:ln w="28575">
            <a:solidFill>
              <a:srgbClr val="008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椭圆 9"/>
          <p:cNvSpPr/>
          <p:nvPr/>
        </p:nvSpPr>
        <p:spPr>
          <a:xfrm>
            <a:off x="7957322" y="2199351"/>
            <a:ext cx="936104" cy="398814"/>
          </a:xfrm>
          <a:prstGeom prst="ellipse">
            <a:avLst/>
          </a:prstGeom>
          <a:noFill/>
          <a:ln w="28575">
            <a:solidFill>
              <a:srgbClr val="008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箭头连接符 10"/>
          <p:cNvCxnSpPr>
            <a:stCxn id="15" idx="2"/>
            <a:endCxn id="22" idx="3"/>
          </p:cNvCxnSpPr>
          <p:nvPr/>
        </p:nvCxnSpPr>
        <p:spPr>
          <a:xfrm flipH="1">
            <a:off x="4295775" y="3506787"/>
            <a:ext cx="1408374" cy="174729"/>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2"/>
          <p:cNvCxnSpPr>
            <a:stCxn id="16" idx="1"/>
            <a:endCxn id="22" idx="3"/>
          </p:cNvCxnSpPr>
          <p:nvPr/>
        </p:nvCxnSpPr>
        <p:spPr>
          <a:xfrm flipH="1">
            <a:off x="4295775" y="3022124"/>
            <a:ext cx="2637163" cy="659394"/>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19"/>
          <p:cNvCxnSpPr>
            <a:endCxn id="22" idx="3"/>
          </p:cNvCxnSpPr>
          <p:nvPr/>
        </p:nvCxnSpPr>
        <p:spPr>
          <a:xfrm flipH="1">
            <a:off x="4295774" y="2432540"/>
            <a:ext cx="3709174" cy="1248978"/>
          </a:xfrm>
          <a:prstGeom prst="straightConnector1">
            <a:avLst/>
          </a:prstGeom>
          <a:ln w="19050">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22" name="内容占位符 2"/>
          <p:cNvSpPr>
            <a:spLocks noGrp="1"/>
          </p:cNvSpPr>
          <p:nvPr>
            <p:ph idx="1"/>
          </p:nvPr>
        </p:nvSpPr>
        <p:spPr>
          <a:xfrm>
            <a:off x="1905000" y="3435801"/>
            <a:ext cx="2390775" cy="491430"/>
          </a:xfrm>
        </p:spPr>
        <p:txBody>
          <a:bodyPr>
            <a:noAutofit/>
          </a:bodyPr>
          <a:lstStyle/>
          <a:p>
            <a:pPr marL="109731" indent="0">
              <a:buNone/>
            </a:pPr>
            <a:r>
              <a:rPr lang="en-US" altLang="zh-CN" sz="2585" b="1" dirty="0">
                <a:solidFill>
                  <a:srgbClr val="FF0000"/>
                </a:solidFill>
              </a:rPr>
              <a:t>+15% - 50%</a:t>
            </a:r>
            <a:endParaRPr lang="en-US" altLang="zh-CN" sz="1662" dirty="0">
              <a:solidFill>
                <a:srgbClr val="FF0000"/>
              </a:solidFill>
            </a:endParaRPr>
          </a:p>
        </p:txBody>
      </p:sp>
    </p:spTree>
    <p:extLst>
      <p:ext uri="{BB962C8B-B14F-4D97-AF65-F5344CB8AC3E}">
        <p14:creationId xmlns:p14="http://schemas.microsoft.com/office/powerpoint/2010/main" val="7529097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2"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250588" y="438151"/>
            <a:ext cx="8577839" cy="731226"/>
          </a:xfrm>
        </p:spPr>
        <p:txBody>
          <a:bodyPr/>
          <a:lstStyle/>
          <a:p>
            <a:pPr fontAlgn="auto">
              <a:spcAft>
                <a:spcPts val="0"/>
              </a:spcAft>
              <a:defRPr/>
            </a:pPr>
            <a:r>
              <a:rPr lang="en-US" altLang="zh-CN" sz="3692" dirty="0"/>
              <a:t>Model One : HIS</a:t>
            </a:r>
            <a:endParaRPr lang="zh-CN" altLang="en-US" sz="3692" dirty="0"/>
          </a:p>
        </p:txBody>
      </p:sp>
      <p:sp>
        <p:nvSpPr>
          <p:cNvPr id="16386" name="Content Placeholder 2"/>
          <p:cNvSpPr>
            <a:spLocks noGrp="1"/>
          </p:cNvSpPr>
          <p:nvPr>
            <p:ph idx="1"/>
          </p:nvPr>
        </p:nvSpPr>
        <p:spPr>
          <a:xfrm>
            <a:off x="457200" y="1330028"/>
            <a:ext cx="8218813" cy="5090073"/>
          </a:xfrm>
        </p:spPr>
        <p:txBody>
          <a:bodyPr>
            <a:normAutofit/>
          </a:bodyPr>
          <a:lstStyle/>
          <a:p>
            <a:r>
              <a:rPr lang="en-US" altLang="zh-CN" sz="2215" dirty="0"/>
              <a:t>Structural hole spanners are more likely to connect important nodes in different communities.</a:t>
            </a:r>
          </a:p>
          <a:p>
            <a:pPr lvl="1"/>
            <a:r>
              <a:rPr lang="en-US" altLang="zh-CN" sz="1846" dirty="0"/>
              <a:t>If a user is connected with many </a:t>
            </a:r>
            <a:r>
              <a:rPr lang="en-US" altLang="zh-CN" sz="1846" dirty="0">
                <a:solidFill>
                  <a:schemeClr val="tx2"/>
                </a:solidFill>
              </a:rPr>
              <a:t>opinion leaders</a:t>
            </a:r>
            <a:r>
              <a:rPr lang="en-US" altLang="zh-CN" sz="1846" dirty="0"/>
              <a:t> in different communities, more likely to span </a:t>
            </a:r>
            <a:r>
              <a:rPr lang="en-US" altLang="zh-CN" sz="1846" dirty="0">
                <a:solidFill>
                  <a:srgbClr val="FF0000"/>
                </a:solidFill>
              </a:rPr>
              <a:t>structural holes</a:t>
            </a:r>
            <a:r>
              <a:rPr lang="en-US" altLang="zh-CN" sz="1846" dirty="0"/>
              <a:t>.</a:t>
            </a:r>
          </a:p>
          <a:p>
            <a:pPr lvl="1"/>
            <a:r>
              <a:rPr lang="en-US" altLang="zh-CN" sz="1846" dirty="0"/>
              <a:t>If a user is connected with </a:t>
            </a:r>
            <a:r>
              <a:rPr lang="en-US" altLang="zh-CN" sz="1846" dirty="0">
                <a:solidFill>
                  <a:srgbClr val="FF0000"/>
                </a:solidFill>
              </a:rPr>
              <a:t>structural hole</a:t>
            </a:r>
            <a:r>
              <a:rPr lang="en-US" altLang="zh-CN" sz="1846" dirty="0"/>
              <a:t> </a:t>
            </a:r>
            <a:r>
              <a:rPr lang="en-US" altLang="zh-CN" sz="1846" dirty="0">
                <a:solidFill>
                  <a:srgbClr val="FF0000"/>
                </a:solidFill>
              </a:rPr>
              <a:t>spanners</a:t>
            </a:r>
            <a:r>
              <a:rPr lang="en-US" altLang="zh-CN" sz="1846" dirty="0"/>
              <a:t>, more likely to act as an </a:t>
            </a:r>
            <a:r>
              <a:rPr lang="en-US" altLang="zh-CN" sz="1846" dirty="0">
                <a:solidFill>
                  <a:schemeClr val="tx2"/>
                </a:solidFill>
              </a:rPr>
              <a:t>opinion leader</a:t>
            </a:r>
            <a:r>
              <a:rPr lang="en-US" altLang="zh-CN" sz="1846" dirty="0"/>
              <a: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548" y="3580614"/>
            <a:ext cx="4536504" cy="2564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7" name="组合 6"/>
          <p:cNvGrpSpPr/>
          <p:nvPr/>
        </p:nvGrpSpPr>
        <p:grpSpPr>
          <a:xfrm>
            <a:off x="3100777" y="4687577"/>
            <a:ext cx="2547797" cy="429857"/>
            <a:chOff x="3100776" y="4792459"/>
            <a:chExt cx="2547797" cy="465678"/>
          </a:xfrm>
        </p:grpSpPr>
        <p:sp>
          <p:nvSpPr>
            <p:cNvPr id="3" name="椭圆 2"/>
            <p:cNvSpPr/>
            <p:nvPr/>
          </p:nvSpPr>
          <p:spPr>
            <a:xfrm>
              <a:off x="3100776" y="4847052"/>
              <a:ext cx="411085" cy="411085"/>
            </a:xfrm>
            <a:prstGeom prst="ellipse">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椭圆 8"/>
            <p:cNvSpPr/>
            <p:nvPr/>
          </p:nvSpPr>
          <p:spPr>
            <a:xfrm>
              <a:off x="5269923" y="4792459"/>
              <a:ext cx="378650" cy="411085"/>
            </a:xfrm>
            <a:prstGeom prst="ellipse">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5" name="组合 4"/>
          <p:cNvGrpSpPr/>
          <p:nvPr/>
        </p:nvGrpSpPr>
        <p:grpSpPr>
          <a:xfrm>
            <a:off x="3893768" y="4628624"/>
            <a:ext cx="492973" cy="1271562"/>
            <a:chOff x="3893768" y="4728591"/>
            <a:chExt cx="492973" cy="1377525"/>
          </a:xfrm>
        </p:grpSpPr>
        <p:sp>
          <p:nvSpPr>
            <p:cNvPr id="11" name="椭圆 10"/>
            <p:cNvSpPr/>
            <p:nvPr/>
          </p:nvSpPr>
          <p:spPr>
            <a:xfrm>
              <a:off x="3975656" y="4728591"/>
              <a:ext cx="411085" cy="41108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椭圆 11"/>
            <p:cNvSpPr/>
            <p:nvPr/>
          </p:nvSpPr>
          <p:spPr>
            <a:xfrm>
              <a:off x="3893768" y="5695031"/>
              <a:ext cx="411085" cy="41108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787590399"/>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Model One : HIS</a:t>
            </a:r>
            <a:endParaRPr lang="zh-CN" altLang="en-US" sz="3692" dirty="0"/>
          </a:p>
        </p:txBody>
      </p:sp>
      <p:grpSp>
        <p:nvGrpSpPr>
          <p:cNvPr id="8" name="组合 7"/>
          <p:cNvGrpSpPr/>
          <p:nvPr/>
        </p:nvGrpSpPr>
        <p:grpSpPr>
          <a:xfrm>
            <a:off x="6660232" y="76200"/>
            <a:ext cx="2483768" cy="1403962"/>
            <a:chOff x="6080941" y="404664"/>
            <a:chExt cx="3057367" cy="1872208"/>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941" y="404664"/>
              <a:ext cx="3057367" cy="1872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8" name="组合 17"/>
            <p:cNvGrpSpPr/>
            <p:nvPr/>
          </p:nvGrpSpPr>
          <p:grpSpPr>
            <a:xfrm>
              <a:off x="6845166" y="1210820"/>
              <a:ext cx="1717078" cy="313842"/>
              <a:chOff x="3100776" y="4792459"/>
              <a:chExt cx="2547797" cy="465678"/>
            </a:xfrm>
          </p:grpSpPr>
          <p:sp>
            <p:nvSpPr>
              <p:cNvPr id="19" name="椭圆 18"/>
              <p:cNvSpPr/>
              <p:nvPr/>
            </p:nvSpPr>
            <p:spPr>
              <a:xfrm>
                <a:off x="3100776" y="4847052"/>
                <a:ext cx="411085" cy="411085"/>
              </a:xfrm>
              <a:prstGeom prst="ellipse">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椭圆 19"/>
              <p:cNvSpPr/>
              <p:nvPr/>
            </p:nvSpPr>
            <p:spPr>
              <a:xfrm>
                <a:off x="5237488" y="4792459"/>
                <a:ext cx="411085" cy="411085"/>
              </a:xfrm>
              <a:prstGeom prst="ellipse">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29" name="组合 28"/>
            <p:cNvGrpSpPr/>
            <p:nvPr/>
          </p:nvGrpSpPr>
          <p:grpSpPr>
            <a:xfrm>
              <a:off x="7376362" y="1175208"/>
              <a:ext cx="332238" cy="928380"/>
              <a:chOff x="3893768" y="4728591"/>
              <a:chExt cx="492973" cy="1377525"/>
            </a:xfrm>
          </p:grpSpPr>
          <p:sp>
            <p:nvSpPr>
              <p:cNvPr id="30" name="椭圆 29"/>
              <p:cNvSpPr/>
              <p:nvPr/>
            </p:nvSpPr>
            <p:spPr>
              <a:xfrm>
                <a:off x="3975656" y="4728591"/>
                <a:ext cx="411085" cy="41108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椭圆 30"/>
              <p:cNvSpPr/>
              <p:nvPr/>
            </p:nvSpPr>
            <p:spPr>
              <a:xfrm>
                <a:off x="3893768" y="5695031"/>
                <a:ext cx="411085" cy="41108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sp>
        <p:nvSpPr>
          <p:cNvPr id="4" name="矩形 3"/>
          <p:cNvSpPr/>
          <p:nvPr/>
        </p:nvSpPr>
        <p:spPr>
          <a:xfrm>
            <a:off x="1148851" y="3739505"/>
            <a:ext cx="797628" cy="66468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0630" y="4673021"/>
            <a:ext cx="4652825" cy="122502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5883" lvl="1"/>
            <a:r>
              <a:rPr lang="en-US" altLang="zh-CN" i="1" dirty="0">
                <a:solidFill>
                  <a:srgbClr val="FF0000"/>
                </a:solidFill>
              </a:rPr>
              <a:t>I</a:t>
            </a:r>
            <a:r>
              <a:rPr lang="en-US" altLang="zh-CN" dirty="0">
                <a:solidFill>
                  <a:srgbClr val="FF0000"/>
                </a:solidFill>
              </a:rPr>
              <a:t>(</a:t>
            </a:r>
            <a:r>
              <a:rPr lang="en-US" altLang="zh-CN" i="1" dirty="0">
                <a:solidFill>
                  <a:srgbClr val="FF0000"/>
                </a:solidFill>
              </a:rPr>
              <a:t>v, </a:t>
            </a:r>
            <a:r>
              <a:rPr lang="en-US" altLang="zh-CN" i="1" dirty="0" err="1">
                <a:solidFill>
                  <a:srgbClr val="FF0000"/>
                </a:solidFill>
              </a:rPr>
              <a:t>C</a:t>
            </a:r>
            <a:r>
              <a:rPr lang="en-US" altLang="zh-CN" i="1" baseline="-25000" dirty="0" err="1">
                <a:solidFill>
                  <a:srgbClr val="FF0000"/>
                </a:solidFill>
              </a:rPr>
              <a:t>i</a:t>
            </a:r>
            <a:r>
              <a:rPr lang="en-US" altLang="zh-CN" dirty="0">
                <a:solidFill>
                  <a:srgbClr val="FF0000"/>
                </a:solidFill>
              </a:rPr>
              <a:t>) : </a:t>
            </a:r>
            <a:r>
              <a:rPr lang="en-US" altLang="zh-CN" dirty="0">
                <a:solidFill>
                  <a:schemeClr val="tx1"/>
                </a:solidFill>
              </a:rPr>
              <a:t>importance of </a:t>
            </a:r>
            <a:r>
              <a:rPr lang="en-US" altLang="zh-CN" i="1" dirty="0">
                <a:solidFill>
                  <a:schemeClr val="tx1"/>
                </a:solidFill>
              </a:rPr>
              <a:t>v</a:t>
            </a:r>
            <a:r>
              <a:rPr lang="en-US" altLang="zh-CN" dirty="0">
                <a:solidFill>
                  <a:schemeClr val="tx1"/>
                </a:solidFill>
              </a:rPr>
              <a:t> in community </a:t>
            </a:r>
            <a:r>
              <a:rPr lang="en-US" altLang="zh-CN" i="1" dirty="0" err="1">
                <a:solidFill>
                  <a:schemeClr val="tx1"/>
                </a:solidFill>
              </a:rPr>
              <a:t>C</a:t>
            </a:r>
            <a:r>
              <a:rPr lang="en-US" altLang="zh-CN" i="1" baseline="-25000" dirty="0" err="1">
                <a:solidFill>
                  <a:schemeClr val="tx1"/>
                </a:solidFill>
              </a:rPr>
              <a:t>i</a:t>
            </a:r>
            <a:r>
              <a:rPr lang="en-US" altLang="zh-CN" dirty="0">
                <a:solidFill>
                  <a:schemeClr val="tx1"/>
                </a:solidFill>
              </a:rPr>
              <a:t>.</a:t>
            </a:r>
          </a:p>
          <a:p>
            <a:pPr marL="255883" lvl="1"/>
            <a:r>
              <a:rPr lang="en-US" altLang="zh-CN" i="1" dirty="0">
                <a:solidFill>
                  <a:srgbClr val="FF0000"/>
                </a:solidFill>
              </a:rPr>
              <a:t>H</a:t>
            </a:r>
            <a:r>
              <a:rPr lang="en-US" altLang="zh-CN" dirty="0">
                <a:solidFill>
                  <a:srgbClr val="FF0000"/>
                </a:solidFill>
              </a:rPr>
              <a:t>(</a:t>
            </a:r>
            <a:r>
              <a:rPr lang="en-US" altLang="zh-CN" i="1" dirty="0">
                <a:solidFill>
                  <a:srgbClr val="FF0000"/>
                </a:solidFill>
              </a:rPr>
              <a:t>v, S</a:t>
            </a:r>
            <a:r>
              <a:rPr lang="en-US" altLang="zh-CN" dirty="0">
                <a:solidFill>
                  <a:srgbClr val="FF0000"/>
                </a:solidFill>
              </a:rPr>
              <a:t>) : </a:t>
            </a:r>
            <a:r>
              <a:rPr lang="en-US" altLang="zh-CN" dirty="0">
                <a:solidFill>
                  <a:schemeClr val="tx1"/>
                </a:solidFill>
              </a:rPr>
              <a:t>likelihood of </a:t>
            </a:r>
            <a:r>
              <a:rPr lang="en-US" altLang="zh-CN" i="1" dirty="0">
                <a:solidFill>
                  <a:schemeClr val="tx1"/>
                </a:solidFill>
              </a:rPr>
              <a:t>v</a:t>
            </a:r>
            <a:r>
              <a:rPr lang="en-US" altLang="zh-CN" dirty="0">
                <a:solidFill>
                  <a:schemeClr val="tx1"/>
                </a:solidFill>
              </a:rPr>
              <a:t> spanning structural holes across </a:t>
            </a:r>
            <a:r>
              <a:rPr lang="en-US" altLang="zh-CN" i="1" dirty="0">
                <a:solidFill>
                  <a:schemeClr val="tx1"/>
                </a:solidFill>
              </a:rPr>
              <a:t>S</a:t>
            </a:r>
            <a:r>
              <a:rPr lang="en-US" altLang="zh-CN" dirty="0">
                <a:solidFill>
                  <a:schemeClr val="tx1"/>
                </a:solidFill>
              </a:rPr>
              <a:t> (subset of communities</a:t>
            </a:r>
            <a:r>
              <a:rPr lang="en-US" altLang="zh-CN" dirty="0" smtClean="0">
                <a:solidFill>
                  <a:schemeClr val="tx1"/>
                </a:solidFill>
              </a:rPr>
              <a:t>).</a:t>
            </a:r>
            <a:endParaRPr lang="en-US" altLang="zh-CN" dirty="0">
              <a:solidFill>
                <a:schemeClr val="tx1"/>
              </a:solidFill>
            </a:endParaRPr>
          </a:p>
        </p:txBody>
      </p:sp>
      <p:cxnSp>
        <p:nvCxnSpPr>
          <p:cNvPr id="16" name="直接箭头连接符 15"/>
          <p:cNvCxnSpPr>
            <a:stCxn id="14" idx="0"/>
            <a:endCxn id="4" idx="3"/>
          </p:cNvCxnSpPr>
          <p:nvPr/>
        </p:nvCxnSpPr>
        <p:spPr>
          <a:xfrm flipH="1" flipV="1">
            <a:off x="1946479" y="4071850"/>
            <a:ext cx="930564" cy="601171"/>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27" name="矩形 26"/>
          <p:cNvSpPr/>
          <p:nvPr/>
        </p:nvSpPr>
        <p:spPr>
          <a:xfrm>
            <a:off x="5460549" y="4673020"/>
            <a:ext cx="2303812" cy="122502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dirty="0">
                <a:solidFill>
                  <a:schemeClr val="tx1"/>
                </a:solidFill>
              </a:rPr>
              <a:t>α</a:t>
            </a:r>
            <a:r>
              <a:rPr lang="en-US" altLang="zh-CN" dirty="0">
                <a:solidFill>
                  <a:schemeClr val="tx1"/>
                </a:solidFill>
              </a:rPr>
              <a:t> and </a:t>
            </a:r>
            <a:r>
              <a:rPr lang="el-GR" altLang="zh-CN" dirty="0">
                <a:solidFill>
                  <a:schemeClr val="tx1"/>
                </a:solidFill>
              </a:rPr>
              <a:t>β</a:t>
            </a:r>
            <a:r>
              <a:rPr lang="en-US" altLang="zh-CN" dirty="0">
                <a:solidFill>
                  <a:schemeClr val="tx1"/>
                </a:solidFill>
              </a:rPr>
              <a:t> are two parameters</a:t>
            </a:r>
            <a:endParaRPr lang="zh-CN" altLang="en-US" dirty="0"/>
          </a:p>
        </p:txBody>
      </p:sp>
      <p:cxnSp>
        <p:nvCxnSpPr>
          <p:cNvPr id="37" name="直接箭头连接符 36"/>
          <p:cNvCxnSpPr>
            <a:endCxn id="41" idx="3"/>
          </p:cNvCxnSpPr>
          <p:nvPr/>
        </p:nvCxnSpPr>
        <p:spPr>
          <a:xfrm flipH="1" flipV="1">
            <a:off x="3807607" y="3941387"/>
            <a:ext cx="2341505" cy="708275"/>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a:endCxn id="42" idx="2"/>
          </p:cNvCxnSpPr>
          <p:nvPr/>
        </p:nvCxnSpPr>
        <p:spPr>
          <a:xfrm flipH="1" flipV="1">
            <a:off x="4871110" y="4103387"/>
            <a:ext cx="1309534" cy="56083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41" name="矩形 40"/>
          <p:cNvSpPr/>
          <p:nvPr/>
        </p:nvSpPr>
        <p:spPr>
          <a:xfrm>
            <a:off x="3541732" y="3779387"/>
            <a:ext cx="265876" cy="324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704938" y="3779386"/>
            <a:ext cx="332345" cy="32400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86" name="Content Placeholder 2"/>
          <p:cNvSpPr>
            <a:spLocks noGrp="1"/>
          </p:cNvSpPr>
          <p:nvPr>
            <p:ph idx="1"/>
          </p:nvPr>
        </p:nvSpPr>
        <p:spPr>
          <a:xfrm>
            <a:off x="462594" y="1411396"/>
            <a:ext cx="8218812" cy="4684604"/>
          </a:xfrm>
        </p:spPr>
        <p:txBody>
          <a:bodyPr>
            <a:normAutofit/>
          </a:bodyPr>
          <a:lstStyle/>
          <a:p>
            <a:r>
              <a:rPr lang="en-US" altLang="zh-CN" sz="2215" dirty="0"/>
              <a:t>Structural hole spanners are more likely to connect important nodes in different communities.</a:t>
            </a:r>
          </a:p>
          <a:p>
            <a:pPr lvl="1"/>
            <a:r>
              <a:rPr lang="en-US" altLang="zh-CN" sz="1846" dirty="0"/>
              <a:t>If a user is connected with many </a:t>
            </a:r>
            <a:r>
              <a:rPr lang="en-US" altLang="zh-CN" sz="1846" dirty="0">
                <a:solidFill>
                  <a:schemeClr val="tx2"/>
                </a:solidFill>
              </a:rPr>
              <a:t>opinion leaders</a:t>
            </a:r>
            <a:r>
              <a:rPr lang="en-US" altLang="zh-CN" sz="1846" dirty="0"/>
              <a:t> in different communities, more likely to span </a:t>
            </a:r>
            <a:r>
              <a:rPr lang="en-US" altLang="zh-CN" sz="1846" dirty="0">
                <a:solidFill>
                  <a:srgbClr val="FF0000"/>
                </a:solidFill>
              </a:rPr>
              <a:t>structural holes</a:t>
            </a:r>
            <a:r>
              <a:rPr lang="en-US" altLang="zh-CN" sz="1846" dirty="0"/>
              <a:t>.</a:t>
            </a:r>
          </a:p>
          <a:p>
            <a:pPr lvl="1"/>
            <a:r>
              <a:rPr lang="en-US" altLang="zh-CN" sz="1846" dirty="0"/>
              <a:t>If a user is connected with </a:t>
            </a:r>
            <a:r>
              <a:rPr lang="en-US" altLang="zh-CN" sz="1846" dirty="0">
                <a:solidFill>
                  <a:srgbClr val="FF0000"/>
                </a:solidFill>
              </a:rPr>
              <a:t>structural hole</a:t>
            </a:r>
            <a:r>
              <a:rPr lang="en-US" altLang="zh-CN" sz="1846" dirty="0"/>
              <a:t> </a:t>
            </a:r>
            <a:r>
              <a:rPr lang="en-US" altLang="zh-CN" sz="1846" dirty="0">
                <a:solidFill>
                  <a:srgbClr val="FF0000"/>
                </a:solidFill>
              </a:rPr>
              <a:t>spanners</a:t>
            </a:r>
            <a:r>
              <a:rPr lang="en-US" altLang="zh-CN" sz="1846" dirty="0"/>
              <a:t>, more likely to act as an </a:t>
            </a:r>
            <a:r>
              <a:rPr lang="en-US" altLang="zh-CN" sz="1846" dirty="0">
                <a:solidFill>
                  <a:schemeClr val="tx2"/>
                </a:solidFill>
              </a:rPr>
              <a:t>opinion leader</a:t>
            </a:r>
            <a:r>
              <a:rPr lang="en-US" altLang="zh-CN" sz="1846" dirty="0"/>
              <a:t>.</a:t>
            </a:r>
          </a:p>
          <a:p>
            <a:r>
              <a:rPr lang="en-US" altLang="zh-CN" sz="1846" dirty="0"/>
              <a:t>Model</a:t>
            </a:r>
          </a:p>
          <a:p>
            <a:pPr lvl="1"/>
            <a:r>
              <a:rPr lang="en-US" altLang="zh-CN" sz="1846" i="1" dirty="0">
                <a:solidFill>
                  <a:schemeClr val="tx2"/>
                </a:solidFill>
                <a:latin typeface="Times New Roman" pitchFamily="18" charset="0"/>
                <a:cs typeface="Times New Roman" pitchFamily="18" charset="0"/>
              </a:rPr>
              <a:t>I</a:t>
            </a:r>
            <a:r>
              <a:rPr lang="en-US" altLang="zh-CN" sz="1846" dirty="0">
                <a:solidFill>
                  <a:schemeClr val="tx2"/>
                </a:solidFill>
                <a:latin typeface="Times New Roman" pitchFamily="18" charset="0"/>
                <a:cs typeface="Times New Roman" pitchFamily="18" charset="0"/>
              </a:rPr>
              <a:t>(</a:t>
            </a:r>
            <a:r>
              <a:rPr lang="en-US" altLang="zh-CN" sz="1846" i="1" dirty="0">
                <a:solidFill>
                  <a:schemeClr val="tx2"/>
                </a:solidFill>
                <a:latin typeface="Times New Roman" pitchFamily="18" charset="0"/>
                <a:cs typeface="Times New Roman" pitchFamily="18" charset="0"/>
              </a:rPr>
              <a:t>v, </a:t>
            </a:r>
            <a:r>
              <a:rPr lang="en-US" altLang="zh-CN" sz="1846" i="1" dirty="0" err="1">
                <a:solidFill>
                  <a:schemeClr val="tx2"/>
                </a:solidFill>
                <a:latin typeface="Times New Roman" pitchFamily="18" charset="0"/>
                <a:cs typeface="Times New Roman" pitchFamily="18" charset="0"/>
              </a:rPr>
              <a:t>C</a:t>
            </a:r>
            <a:r>
              <a:rPr lang="en-US" altLang="zh-CN" sz="1846" i="1" baseline="-25000" dirty="0" err="1">
                <a:solidFill>
                  <a:schemeClr val="tx2"/>
                </a:solidFill>
                <a:latin typeface="Times New Roman" pitchFamily="18" charset="0"/>
                <a:cs typeface="Times New Roman" pitchFamily="18" charset="0"/>
              </a:rPr>
              <a:t>i</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 = max </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  I</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v, </a:t>
            </a:r>
            <a:r>
              <a:rPr lang="en-US" altLang="zh-CN" sz="1846" i="1" dirty="0" err="1">
                <a:latin typeface="Times New Roman" pitchFamily="18" charset="0"/>
                <a:cs typeface="Times New Roman" pitchFamily="18" charset="0"/>
              </a:rPr>
              <a:t>C</a:t>
            </a:r>
            <a:r>
              <a:rPr lang="en-US" altLang="zh-CN" sz="1846" i="1" baseline="-25000" dirty="0" err="1">
                <a:latin typeface="Times New Roman" pitchFamily="18" charset="0"/>
                <a:cs typeface="Times New Roman" pitchFamily="18" charset="0"/>
              </a:rPr>
              <a:t>i</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 </a:t>
            </a:r>
            <a:r>
              <a:rPr lang="el-GR" altLang="zh-CN" sz="1846" i="1" dirty="0">
                <a:latin typeface="Times New Roman" pitchFamily="18" charset="0"/>
                <a:cs typeface="Times New Roman" pitchFamily="18" charset="0"/>
              </a:rPr>
              <a:t>α</a:t>
            </a:r>
            <a:r>
              <a:rPr lang="en-US" altLang="zh-CN" sz="1846" i="1" baseline="-25000" dirty="0">
                <a:latin typeface="Times New Roman" pitchFamily="18" charset="0"/>
                <a:cs typeface="Times New Roman" pitchFamily="18" charset="0"/>
              </a:rPr>
              <a:t>i</a:t>
            </a:r>
            <a:r>
              <a:rPr lang="en-US" altLang="zh-CN" sz="1846" i="1" dirty="0">
                <a:latin typeface="Times New Roman" pitchFamily="18" charset="0"/>
                <a:cs typeface="Times New Roman" pitchFamily="18" charset="0"/>
              </a:rPr>
              <a:t> I</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u, </a:t>
            </a:r>
            <a:r>
              <a:rPr lang="en-US" altLang="zh-CN" sz="1846" i="1" dirty="0" err="1">
                <a:latin typeface="Times New Roman" pitchFamily="18" charset="0"/>
                <a:cs typeface="Times New Roman" pitchFamily="18" charset="0"/>
              </a:rPr>
              <a:t>C</a:t>
            </a:r>
            <a:r>
              <a:rPr lang="en-US" altLang="zh-CN" sz="1846" i="1" baseline="-25000" dirty="0" err="1">
                <a:latin typeface="Times New Roman" pitchFamily="18" charset="0"/>
                <a:cs typeface="Times New Roman" pitchFamily="18" charset="0"/>
              </a:rPr>
              <a:t>i</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 + </a:t>
            </a:r>
            <a:r>
              <a:rPr lang="el-GR" altLang="zh-CN" sz="1846" i="1" dirty="0">
                <a:latin typeface="Times New Roman" pitchFamily="18" charset="0"/>
                <a:cs typeface="Times New Roman" pitchFamily="18" charset="0"/>
              </a:rPr>
              <a:t>β</a:t>
            </a:r>
            <a:r>
              <a:rPr lang="en-US" altLang="zh-CN" sz="1846" i="1" baseline="-25000" dirty="0">
                <a:latin typeface="Times New Roman" pitchFamily="18" charset="0"/>
                <a:cs typeface="Times New Roman" pitchFamily="18" charset="0"/>
              </a:rPr>
              <a:t>S</a:t>
            </a:r>
            <a:r>
              <a:rPr lang="en-US" altLang="zh-CN" sz="1846" i="1" dirty="0">
                <a:latin typeface="Times New Roman" pitchFamily="18" charset="0"/>
                <a:cs typeface="Times New Roman" pitchFamily="18" charset="0"/>
              </a:rPr>
              <a:t> H</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u, S</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  </a:t>
            </a:r>
            <a:r>
              <a:rPr lang="en-US" altLang="zh-CN" sz="1846" dirty="0">
                <a:latin typeface="Times New Roman" pitchFamily="18" charset="0"/>
                <a:cs typeface="Times New Roman" pitchFamily="18" charset="0"/>
              </a:rPr>
              <a:t>}</a:t>
            </a:r>
          </a:p>
          <a:p>
            <a:pPr lvl="1"/>
            <a:r>
              <a:rPr lang="en-US" altLang="zh-CN" sz="1846" i="1" dirty="0">
                <a:latin typeface="Times New Roman" pitchFamily="18" charset="0"/>
                <a:cs typeface="Times New Roman" pitchFamily="18" charset="0"/>
              </a:rPr>
              <a:t>H</a:t>
            </a:r>
            <a:r>
              <a:rPr lang="en-US" altLang="zh-CN" sz="1846" dirty="0">
                <a:latin typeface="Times New Roman" pitchFamily="18" charset="0"/>
                <a:cs typeface="Times New Roman" pitchFamily="18" charset="0"/>
              </a:rPr>
              <a:t>(</a:t>
            </a:r>
            <a:r>
              <a:rPr lang="en-US" altLang="zh-CN" sz="1846" i="1" dirty="0">
                <a:latin typeface="Times New Roman" pitchFamily="18" charset="0"/>
                <a:cs typeface="Times New Roman" pitchFamily="18" charset="0"/>
              </a:rPr>
              <a:t>v, S</a:t>
            </a:r>
            <a:r>
              <a:rPr lang="en-US" altLang="zh-CN" sz="1846" dirty="0">
                <a:latin typeface="Times New Roman" pitchFamily="18" charset="0"/>
                <a:cs typeface="Times New Roman" pitchFamily="18" charset="0"/>
              </a:rPr>
              <a:t>)</a:t>
            </a:r>
            <a:r>
              <a:rPr lang="en-US" altLang="zh-CN" sz="1846" i="1" dirty="0">
                <a:solidFill>
                  <a:srgbClr val="FF0000"/>
                </a:solidFill>
                <a:latin typeface="Times New Roman" pitchFamily="18" charset="0"/>
                <a:cs typeface="Times New Roman" pitchFamily="18" charset="0"/>
              </a:rPr>
              <a:t> </a:t>
            </a:r>
            <a:r>
              <a:rPr lang="en-US" altLang="zh-CN" sz="1846" i="1" dirty="0">
                <a:latin typeface="Times New Roman" pitchFamily="18" charset="0"/>
                <a:cs typeface="Times New Roman" pitchFamily="18" charset="0"/>
              </a:rPr>
              <a:t>= min </a:t>
            </a:r>
            <a:r>
              <a:rPr lang="en-US" altLang="zh-CN" sz="1846" dirty="0">
                <a:latin typeface="Times New Roman" pitchFamily="18" charset="0"/>
                <a:cs typeface="Times New Roman" pitchFamily="18" charset="0"/>
              </a:rPr>
              <a:t>{ </a:t>
            </a:r>
            <a:r>
              <a:rPr lang="en-US" altLang="zh-CN" sz="1846" i="1" dirty="0">
                <a:latin typeface="Times New Roman" pitchFamily="18" charset="0"/>
                <a:cs typeface="Times New Roman" pitchFamily="18" charset="0"/>
              </a:rPr>
              <a:t>I</a:t>
            </a:r>
            <a:r>
              <a:rPr lang="en-US" altLang="zh-CN" sz="1846" dirty="0">
                <a:latin typeface="Times New Roman" pitchFamily="18" charset="0"/>
                <a:cs typeface="Times New Roman" pitchFamily="18" charset="0"/>
              </a:rPr>
              <a:t>(v, </a:t>
            </a:r>
            <a:r>
              <a:rPr lang="en-US" altLang="zh-CN" sz="1846" dirty="0" err="1">
                <a:latin typeface="Times New Roman" pitchFamily="18" charset="0"/>
                <a:cs typeface="Times New Roman" pitchFamily="18" charset="0"/>
              </a:rPr>
              <a:t>C</a:t>
            </a:r>
            <a:r>
              <a:rPr lang="en-US" altLang="zh-CN" sz="1846" baseline="-25000" dirty="0" err="1">
                <a:latin typeface="Times New Roman" pitchFamily="18" charset="0"/>
                <a:cs typeface="Times New Roman" pitchFamily="18" charset="0"/>
              </a:rPr>
              <a:t>i</a:t>
            </a:r>
            <a:r>
              <a:rPr lang="en-US" altLang="zh-CN" sz="1846" dirty="0">
                <a:latin typeface="Times New Roman" pitchFamily="18" charset="0"/>
                <a:cs typeface="Times New Roman" pitchFamily="18" charset="0"/>
              </a:rPr>
              <a:t>) }</a:t>
            </a:r>
          </a:p>
          <a:p>
            <a:endParaRPr lang="en-US" altLang="zh-CN" sz="1846" dirty="0"/>
          </a:p>
        </p:txBody>
      </p:sp>
    </p:spTree>
    <p:extLst>
      <p:ext uri="{BB962C8B-B14F-4D97-AF65-F5344CB8AC3E}">
        <p14:creationId xmlns:p14="http://schemas.microsoft.com/office/powerpoint/2010/main" val="408923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6">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7" grpId="0" animBg="1"/>
      <p:bldP spid="41" grpId="0" animBg="1"/>
      <p:bldP spid="42" grpId="0" animBg="1"/>
      <p:bldP spid="16386"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HIS</a:t>
            </a:r>
            <a:endParaRPr lang="en-US" dirty="0"/>
          </a:p>
        </p:txBody>
      </p:sp>
      <p:pic>
        <p:nvPicPr>
          <p:cNvPr id="4" name="Picture 3" descr="Screen Shot 2013-08-11 at 11.4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4" y="1169378"/>
            <a:ext cx="5376252" cy="4821479"/>
          </a:xfrm>
          <a:prstGeom prst="rect">
            <a:avLst/>
          </a:prstGeom>
        </p:spPr>
      </p:pic>
      <p:pic>
        <p:nvPicPr>
          <p:cNvPr id="5" name="Picture 4" descr="Screen Shot 2013-08-11 at 11.49.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822" y="1212376"/>
            <a:ext cx="2439898" cy="669136"/>
          </a:xfrm>
          <a:prstGeom prst="rect">
            <a:avLst/>
          </a:prstGeom>
          <a:ln>
            <a:solidFill>
              <a:srgbClr val="800000"/>
            </a:solidFill>
          </a:ln>
        </p:spPr>
      </p:pic>
      <p:cxnSp>
        <p:nvCxnSpPr>
          <p:cNvPr id="6" name="直接箭头连接符 39"/>
          <p:cNvCxnSpPr>
            <a:stCxn id="5" idx="1"/>
            <a:endCxn id="9" idx="3"/>
          </p:cNvCxnSpPr>
          <p:nvPr/>
        </p:nvCxnSpPr>
        <p:spPr>
          <a:xfrm flipH="1">
            <a:off x="3473229" y="1546943"/>
            <a:ext cx="2842594" cy="270314"/>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9" name="矩形 41"/>
          <p:cNvSpPr/>
          <p:nvPr/>
        </p:nvSpPr>
        <p:spPr>
          <a:xfrm>
            <a:off x="2919598" y="1671026"/>
            <a:ext cx="553630" cy="292463"/>
          </a:xfrm>
          <a:prstGeom prst="rect">
            <a:avLst/>
          </a:prstGeom>
          <a:noFill/>
          <a:ln w="12700" cmpd="sng">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41"/>
          <p:cNvSpPr/>
          <p:nvPr/>
        </p:nvSpPr>
        <p:spPr>
          <a:xfrm>
            <a:off x="6599302" y="1966141"/>
            <a:ext cx="1881007" cy="299653"/>
          </a:xfrm>
          <a:prstGeom prst="rect">
            <a:avLst/>
          </a:prstGeom>
          <a:no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dirty="0">
                <a:solidFill>
                  <a:srgbClr val="000000"/>
                </a:solidFill>
              </a:rPr>
              <a:t>By PageRank or HITS</a:t>
            </a:r>
            <a:endParaRPr lang="zh-CN" altLang="en-US" sz="1477" dirty="0">
              <a:solidFill>
                <a:srgbClr val="000000"/>
              </a:solidFill>
            </a:endParaRPr>
          </a:p>
        </p:txBody>
      </p:sp>
      <p:cxnSp>
        <p:nvCxnSpPr>
          <p:cNvPr id="16" name="Straight Connector 15"/>
          <p:cNvCxnSpPr/>
          <p:nvPr/>
        </p:nvCxnSpPr>
        <p:spPr>
          <a:xfrm>
            <a:off x="7374873" y="1546943"/>
            <a:ext cx="413115"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直接箭头连接符 39"/>
          <p:cNvCxnSpPr>
            <a:stCxn id="21" idx="1"/>
            <a:endCxn id="19" idx="3"/>
          </p:cNvCxnSpPr>
          <p:nvPr/>
        </p:nvCxnSpPr>
        <p:spPr>
          <a:xfrm flipH="1">
            <a:off x="4914921" y="5049454"/>
            <a:ext cx="1400901" cy="119623"/>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19" name="矩形 41"/>
          <p:cNvSpPr/>
          <p:nvPr/>
        </p:nvSpPr>
        <p:spPr>
          <a:xfrm>
            <a:off x="4538174" y="5015240"/>
            <a:ext cx="376747" cy="307677"/>
          </a:xfrm>
          <a:prstGeom prst="rect">
            <a:avLst/>
          </a:prstGeom>
          <a:noFill/>
          <a:ln w="12700" cmpd="sng">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1"/>
          <p:cNvSpPr/>
          <p:nvPr/>
        </p:nvSpPr>
        <p:spPr>
          <a:xfrm>
            <a:off x="6315822" y="4607403"/>
            <a:ext cx="2577603" cy="884103"/>
          </a:xfrm>
          <a:prstGeom prst="rect">
            <a:avLst/>
          </a:prstGeom>
          <a:noFill/>
          <a:ln w="12700" cmpd="sng">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dirty="0">
                <a:solidFill>
                  <a:srgbClr val="000000"/>
                </a:solidFill>
              </a:rPr>
              <a:t>Parameter to control the convergence</a:t>
            </a:r>
            <a:endParaRPr lang="zh-CN" altLang="en-US" sz="1846" dirty="0">
              <a:solidFill>
                <a:srgbClr val="000000"/>
              </a:solidFill>
            </a:endParaRPr>
          </a:p>
        </p:txBody>
      </p:sp>
    </p:spTree>
    <p:extLst>
      <p:ext uri="{BB962C8B-B14F-4D97-AF65-F5344CB8AC3E}">
        <p14:creationId xmlns:p14="http://schemas.microsoft.com/office/powerpoint/2010/main" val="701027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9" grpId="0" animBg="1"/>
      <p:bldP spid="2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0" y="1368669"/>
            <a:ext cx="8668333" cy="4550020"/>
          </a:xfrm>
        </p:spPr>
        <p:txBody>
          <a:bodyPr/>
          <a:lstStyle/>
          <a:p>
            <a:r>
              <a:rPr lang="en-US" dirty="0" smtClean="0"/>
              <a:t>Given </a:t>
            </a:r>
            <a:r>
              <a:rPr lang="el-GR" altLang="zh-CN" i="1" dirty="0" smtClean="0">
                <a:latin typeface="Times New Roman" pitchFamily="18" charset="0"/>
                <a:cs typeface="Times New Roman" pitchFamily="18" charset="0"/>
              </a:rPr>
              <a:t>α</a:t>
            </a:r>
            <a:r>
              <a:rPr lang="en-US" altLang="zh-CN" baseline="-25000" dirty="0" err="1" smtClean="0">
                <a:latin typeface="Times New Roman" pitchFamily="18" charset="0"/>
                <a:cs typeface="Times New Roman" pitchFamily="18" charset="0"/>
              </a:rPr>
              <a:t>i</a:t>
            </a:r>
            <a:r>
              <a:rPr lang="en-US" altLang="zh-CN" baseline="-25000"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and </a:t>
            </a:r>
            <a:r>
              <a:rPr lang="el-GR" altLang="zh-CN" i="1" dirty="0" smtClean="0">
                <a:latin typeface="Times New Roman" pitchFamily="18" charset="0"/>
                <a:cs typeface="Times New Roman" pitchFamily="18" charset="0"/>
              </a:rPr>
              <a:t>β</a:t>
            </a:r>
            <a:r>
              <a:rPr lang="en-US" altLang="zh-CN" baseline="-25000" dirty="0" smtClean="0">
                <a:latin typeface="Times New Roman" pitchFamily="18" charset="0"/>
                <a:cs typeface="Times New Roman" pitchFamily="18" charset="0"/>
              </a:rPr>
              <a:t>S</a:t>
            </a:r>
            <a:r>
              <a:rPr lang="en-US" altLang="zh-CN" dirty="0" smtClean="0">
                <a:latin typeface="Times New Roman" pitchFamily="18" charset="0"/>
                <a:cs typeface="Times New Roman" pitchFamily="18" charset="0"/>
              </a:rPr>
              <a:t>, solution exists ( </a:t>
            </a:r>
            <a:r>
              <a:rPr lang="en-US" altLang="zh-CN" dirty="0" smtClean="0">
                <a:latin typeface="Times New Roman"/>
                <a:cs typeface="Times New Roman"/>
              </a:rPr>
              <a:t>I</a:t>
            </a:r>
            <a:r>
              <a:rPr lang="en-US" altLang="zh-CN" dirty="0">
                <a:latin typeface="Times New Roman"/>
                <a:cs typeface="Times New Roman"/>
              </a:rPr>
              <a:t>(v, C</a:t>
            </a:r>
            <a:r>
              <a:rPr lang="en-US" altLang="zh-CN" baseline="-25000" dirty="0">
                <a:latin typeface="Times New Roman"/>
                <a:cs typeface="Times New Roman"/>
              </a:rPr>
              <a:t>i</a:t>
            </a:r>
            <a:r>
              <a:rPr lang="en-US" altLang="zh-CN" dirty="0" smtClean="0">
                <a:latin typeface="Times New Roman"/>
                <a:cs typeface="Times New Roman"/>
              </a:rPr>
              <a:t>), </a:t>
            </a:r>
            <a:r>
              <a:rPr lang="en-US" altLang="zh-CN" dirty="0">
                <a:latin typeface="Times New Roman"/>
                <a:cs typeface="Times New Roman"/>
              </a:rPr>
              <a:t>H(v, S</a:t>
            </a:r>
            <a:r>
              <a:rPr lang="en-US" altLang="zh-CN" dirty="0" smtClean="0">
                <a:latin typeface="Times New Roman"/>
                <a:cs typeface="Times New Roman"/>
              </a:rPr>
              <a:t>) ≤ 1</a:t>
            </a:r>
            <a:r>
              <a:rPr lang="en-US" altLang="zh-CN" dirty="0" smtClean="0">
                <a:latin typeface="Times New Roman" pitchFamily="18" charset="0"/>
                <a:cs typeface="Times New Roman" pitchFamily="18" charset="0"/>
              </a:rPr>
              <a:t>) for any graph, </a:t>
            </a:r>
            <a:r>
              <a:rPr lang="en-US" altLang="zh-CN" dirty="0" smtClean="0">
                <a:solidFill>
                  <a:srgbClr val="FF0000"/>
                </a:solidFill>
                <a:latin typeface="Times New Roman" pitchFamily="18" charset="0"/>
                <a:cs typeface="Times New Roman" pitchFamily="18" charset="0"/>
              </a:rPr>
              <a:t>if and only if, </a:t>
            </a:r>
            <a:r>
              <a:rPr lang="el-GR" altLang="zh-CN" i="1" dirty="0" smtClean="0">
                <a:solidFill>
                  <a:srgbClr val="FF0000"/>
                </a:solidFill>
                <a:latin typeface="Times New Roman" pitchFamily="18" charset="0"/>
                <a:cs typeface="Times New Roman" pitchFamily="18" charset="0"/>
              </a:rPr>
              <a:t>α</a:t>
            </a:r>
            <a:r>
              <a:rPr lang="en-US" altLang="zh-CN" baseline="-25000" dirty="0" err="1" smtClean="0">
                <a:solidFill>
                  <a:srgbClr val="FF0000"/>
                </a:solidFill>
                <a:latin typeface="Times New Roman" pitchFamily="18" charset="0"/>
                <a:cs typeface="Times New Roman" pitchFamily="18" charset="0"/>
              </a:rPr>
              <a:t>i</a:t>
            </a:r>
            <a:r>
              <a:rPr lang="en-US" altLang="zh-CN" dirty="0" smtClean="0">
                <a:solidFill>
                  <a:srgbClr val="FF0000"/>
                </a:solidFill>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 </a:t>
            </a:r>
            <a:r>
              <a:rPr lang="el-GR" altLang="zh-CN" i="1" dirty="0" smtClean="0">
                <a:solidFill>
                  <a:srgbClr val="FF0000"/>
                </a:solidFill>
                <a:latin typeface="Times New Roman" pitchFamily="18" charset="0"/>
                <a:cs typeface="Times New Roman" pitchFamily="18" charset="0"/>
              </a:rPr>
              <a:t>β</a:t>
            </a:r>
            <a:r>
              <a:rPr lang="en-US" altLang="zh-CN" baseline="-25000" dirty="0" smtClean="0">
                <a:solidFill>
                  <a:srgbClr val="FF0000"/>
                </a:solidFill>
                <a:latin typeface="Times New Roman" pitchFamily="18" charset="0"/>
                <a:cs typeface="Times New Roman" pitchFamily="18" charset="0"/>
              </a:rPr>
              <a:t>S </a:t>
            </a:r>
            <a:r>
              <a:rPr lang="en-US" altLang="zh-CN" dirty="0" smtClean="0">
                <a:solidFill>
                  <a:srgbClr val="FF0000"/>
                </a:solidFill>
                <a:latin typeface="Times New Roman" pitchFamily="18" charset="0"/>
                <a:cs typeface="Times New Roman" pitchFamily="18" charset="0"/>
              </a:rPr>
              <a:t>≤ 1.</a:t>
            </a:r>
          </a:p>
          <a:p>
            <a:pPr marL="0" indent="0">
              <a:buNone/>
            </a:pPr>
            <a:endParaRPr lang="en-US" sz="1292" dirty="0"/>
          </a:p>
          <a:p>
            <a:pPr lvl="1"/>
            <a:r>
              <a:rPr lang="en-US" dirty="0" smtClean="0"/>
              <a:t>For the </a:t>
            </a:r>
            <a:r>
              <a:rPr lang="en-US" i="1" dirty="0" smtClean="0"/>
              <a:t>only if </a:t>
            </a:r>
            <a:r>
              <a:rPr lang="en-US" dirty="0" smtClean="0"/>
              <a:t>direction</a:t>
            </a:r>
          </a:p>
          <a:p>
            <a:pPr lvl="2">
              <a:lnSpc>
                <a:spcPct val="140000"/>
              </a:lnSpc>
            </a:pPr>
            <a:r>
              <a:rPr lang="en-US" i="1" dirty="0">
                <a:latin typeface="Times New Roman"/>
                <a:cs typeface="Times New Roman"/>
              </a:rPr>
              <a:t>Suppose </a:t>
            </a:r>
            <a:r>
              <a:rPr lang="el-GR" altLang="zh-CN" i="1" dirty="0">
                <a:latin typeface="Times New Roman" pitchFamily="18" charset="0"/>
                <a:cs typeface="Times New Roman" pitchFamily="18" charset="0"/>
              </a:rPr>
              <a:t>α</a:t>
            </a:r>
            <a:r>
              <a:rPr lang="en-US" altLang="zh-CN" i="1" baseline="-25000" dirty="0" err="1">
                <a:latin typeface="Times New Roman" pitchFamily="18" charset="0"/>
                <a:cs typeface="Times New Roman" pitchFamily="18" charset="0"/>
              </a:rPr>
              <a:t>i</a:t>
            </a:r>
            <a:r>
              <a:rPr lang="en-US" altLang="zh-CN" i="1" dirty="0">
                <a:latin typeface="Times New Roman" pitchFamily="18" charset="0"/>
                <a:cs typeface="Times New Roman" pitchFamily="18" charset="0"/>
              </a:rPr>
              <a:t> + </a:t>
            </a:r>
            <a:r>
              <a:rPr lang="el-GR" altLang="zh-CN" i="1" dirty="0">
                <a:latin typeface="Times New Roman" pitchFamily="18" charset="0"/>
                <a:cs typeface="Times New Roman" pitchFamily="18" charset="0"/>
              </a:rPr>
              <a:t>β</a:t>
            </a:r>
            <a:r>
              <a:rPr lang="en-US" altLang="zh-CN" i="1" baseline="-25000" dirty="0">
                <a:latin typeface="Times New Roman" pitchFamily="18" charset="0"/>
                <a:cs typeface="Times New Roman" pitchFamily="18" charset="0"/>
              </a:rPr>
              <a:t>S </a:t>
            </a:r>
            <a:r>
              <a:rPr lang="en-US" altLang="zh-CN" dirty="0">
                <a:latin typeface="Times New Roman" pitchFamily="18" charset="0"/>
                <a:cs typeface="Times New Roman" pitchFamily="18" charset="0"/>
              </a:rPr>
              <a:t>&gt; </a:t>
            </a:r>
            <a:r>
              <a:rPr lang="en-US" altLang="zh-CN" dirty="0" smtClean="0">
                <a:latin typeface="Times New Roman" pitchFamily="18" charset="0"/>
                <a:cs typeface="Times New Roman" pitchFamily="18" charset="0"/>
              </a:rPr>
              <a:t>1, </a:t>
            </a:r>
            <a:r>
              <a:rPr lang="en-US" i="1" dirty="0" smtClean="0">
                <a:latin typeface="Times New Roman"/>
                <a:cs typeface="Times New Roman"/>
              </a:rPr>
              <a:t>S</a:t>
            </a:r>
            <a:r>
              <a:rPr lang="en-US" dirty="0" smtClean="0">
                <a:latin typeface="Times New Roman"/>
                <a:cs typeface="Times New Roman"/>
              </a:rPr>
              <a:t> </a:t>
            </a:r>
            <a:r>
              <a:rPr lang="en-US" dirty="0">
                <a:latin typeface="Times New Roman"/>
                <a:cs typeface="Times New Roman"/>
              </a:rPr>
              <a:t>= {</a:t>
            </a:r>
            <a:r>
              <a:rPr lang="en-US" i="1" dirty="0" err="1">
                <a:latin typeface="Times New Roman"/>
                <a:cs typeface="Times New Roman"/>
              </a:rPr>
              <a:t>C</a:t>
            </a:r>
            <a:r>
              <a:rPr lang="en-US" baseline="-25000" dirty="0" err="1">
                <a:latin typeface="Times New Roman"/>
                <a:cs typeface="Times New Roman"/>
              </a:rPr>
              <a:t>blue</a:t>
            </a:r>
            <a:r>
              <a:rPr lang="en-US" dirty="0" smtClean="0">
                <a:latin typeface="Times New Roman"/>
                <a:cs typeface="Times New Roman"/>
              </a:rPr>
              <a:t>, </a:t>
            </a:r>
            <a:r>
              <a:rPr lang="en-US" i="1" dirty="0" err="1" smtClean="0">
                <a:latin typeface="Times New Roman"/>
                <a:cs typeface="Times New Roman"/>
              </a:rPr>
              <a:t>C</a:t>
            </a:r>
            <a:r>
              <a:rPr lang="en-US" baseline="-25000" dirty="0" err="1" smtClean="0">
                <a:latin typeface="Times New Roman"/>
                <a:cs typeface="Times New Roman"/>
              </a:rPr>
              <a:t>yellow</a:t>
            </a:r>
            <a:r>
              <a:rPr lang="en-US" dirty="0">
                <a:latin typeface="Times New Roman"/>
                <a:cs typeface="Times New Roman"/>
              </a:rPr>
              <a:t>}</a:t>
            </a:r>
            <a:endParaRPr lang="en-US" dirty="0" smtClean="0">
              <a:latin typeface="Times New Roman"/>
              <a:cs typeface="Times New Roman"/>
            </a:endParaRPr>
          </a:p>
          <a:p>
            <a:pPr lvl="2">
              <a:lnSpc>
                <a:spcPct val="140000"/>
              </a:lnSpc>
            </a:pPr>
            <a:r>
              <a:rPr lang="en-US" i="1" dirty="0" smtClean="0">
                <a:latin typeface="Times New Roman"/>
                <a:cs typeface="Times New Roman"/>
              </a:rPr>
              <a:t>r</a:t>
            </a:r>
            <a:r>
              <a:rPr lang="en-US" dirty="0" smtClean="0">
                <a:latin typeface="Times New Roman"/>
                <a:cs typeface="Times New Roman"/>
              </a:rPr>
              <a:t>(</a:t>
            </a:r>
            <a:r>
              <a:rPr lang="en-US" i="1" dirty="0" smtClean="0">
                <a:latin typeface="Times New Roman"/>
                <a:cs typeface="Times New Roman"/>
              </a:rPr>
              <a:t>u</a:t>
            </a:r>
            <a:r>
              <a:rPr lang="en-US" dirty="0" smtClean="0">
                <a:latin typeface="Times New Roman"/>
                <a:cs typeface="Times New Roman"/>
              </a:rPr>
              <a:t>)</a:t>
            </a:r>
            <a:r>
              <a:rPr lang="en-US" altLang="zh-CN" i="1" dirty="0">
                <a:latin typeface="Times New Roman"/>
                <a:cs typeface="Times New Roman"/>
              </a:rPr>
              <a:t> </a:t>
            </a:r>
            <a:r>
              <a:rPr lang="en-US" altLang="zh-CN" i="1" dirty="0" smtClean="0">
                <a:latin typeface="Times New Roman"/>
                <a:cs typeface="Times New Roman"/>
              </a:rPr>
              <a:t>= </a:t>
            </a:r>
            <a:r>
              <a:rPr lang="en-US" i="1" dirty="0" smtClean="0">
                <a:latin typeface="Times New Roman"/>
                <a:cs typeface="Times New Roman"/>
              </a:rPr>
              <a:t>r</a:t>
            </a:r>
            <a:r>
              <a:rPr lang="en-US" dirty="0" smtClean="0">
                <a:latin typeface="Times New Roman"/>
                <a:cs typeface="Times New Roman"/>
              </a:rPr>
              <a:t>(</a:t>
            </a:r>
            <a:r>
              <a:rPr lang="en-US" i="1" dirty="0" smtClean="0">
                <a:latin typeface="Times New Roman"/>
                <a:cs typeface="Times New Roman"/>
              </a:rPr>
              <a:t>v</a:t>
            </a:r>
            <a:r>
              <a:rPr lang="en-US" dirty="0" smtClean="0">
                <a:latin typeface="Times New Roman"/>
                <a:cs typeface="Times New Roman"/>
              </a:rPr>
              <a:t>)</a:t>
            </a:r>
            <a:r>
              <a:rPr lang="en-US" altLang="zh-CN" i="1" dirty="0">
                <a:latin typeface="Times New Roman"/>
                <a:cs typeface="Times New Roman"/>
              </a:rPr>
              <a:t> </a:t>
            </a:r>
            <a:r>
              <a:rPr lang="en-US" altLang="zh-CN" i="1" dirty="0" smtClean="0">
                <a:latin typeface="Times New Roman"/>
                <a:cs typeface="Times New Roman"/>
              </a:rPr>
              <a:t>= </a:t>
            </a:r>
            <a:r>
              <a:rPr lang="en-US" altLang="zh-CN" dirty="0" smtClean="0">
                <a:latin typeface="Times New Roman"/>
                <a:cs typeface="Times New Roman"/>
              </a:rPr>
              <a:t>1;</a:t>
            </a:r>
          </a:p>
          <a:p>
            <a:pPr lvl="2">
              <a:lnSpc>
                <a:spcPct val="140000"/>
              </a:lnSpc>
            </a:pPr>
            <a:r>
              <a:rPr lang="en-US" i="1" dirty="0" smtClean="0">
                <a:latin typeface="Times New Roman"/>
                <a:cs typeface="Times New Roman"/>
              </a:rPr>
              <a:t>I</a:t>
            </a:r>
            <a:r>
              <a:rPr lang="en-US" dirty="0" smtClean="0">
                <a:latin typeface="Times New Roman"/>
                <a:cs typeface="Times New Roman"/>
              </a:rPr>
              <a:t>(</a:t>
            </a:r>
            <a:r>
              <a:rPr lang="en-US" dirty="0" err="1" smtClean="0">
                <a:latin typeface="Times New Roman"/>
                <a:cs typeface="Times New Roman"/>
              </a:rPr>
              <a:t>u,C</a:t>
            </a:r>
            <a:r>
              <a:rPr lang="en-US" baseline="-25000" dirty="0" err="1" smtClean="0">
                <a:latin typeface="Times New Roman"/>
                <a:cs typeface="Times New Roman"/>
              </a:rPr>
              <a:t>blue</a:t>
            </a:r>
            <a:r>
              <a:rPr lang="en-US" dirty="0" smtClean="0">
                <a:latin typeface="Times New Roman"/>
                <a:cs typeface="Times New Roman"/>
              </a:rPr>
              <a:t>) = </a:t>
            </a:r>
            <a:r>
              <a:rPr lang="en-US" i="1" dirty="0">
                <a:latin typeface="Times New Roman"/>
                <a:cs typeface="Times New Roman"/>
              </a:rPr>
              <a:t>I</a:t>
            </a:r>
            <a:r>
              <a:rPr lang="en-US" dirty="0">
                <a:latin typeface="Times New Roman"/>
                <a:cs typeface="Times New Roman"/>
              </a:rPr>
              <a:t>(</a:t>
            </a:r>
            <a:r>
              <a:rPr lang="en-US" dirty="0" err="1">
                <a:latin typeface="Times New Roman"/>
                <a:cs typeface="Times New Roman"/>
              </a:rPr>
              <a:t>u,</a:t>
            </a:r>
            <a:r>
              <a:rPr lang="en-US" dirty="0" err="1" smtClean="0">
                <a:latin typeface="Times New Roman"/>
                <a:cs typeface="Times New Roman"/>
              </a:rPr>
              <a:t>C</a:t>
            </a:r>
            <a:r>
              <a:rPr lang="en-US" baseline="-25000" dirty="0" err="1" smtClean="0">
                <a:latin typeface="Times New Roman"/>
                <a:cs typeface="Times New Roman"/>
              </a:rPr>
              <a:t>yellow</a:t>
            </a:r>
            <a:r>
              <a:rPr lang="en-US" dirty="0" smtClean="0">
                <a:latin typeface="Times New Roman"/>
                <a:cs typeface="Times New Roman"/>
              </a:rPr>
              <a:t>) </a:t>
            </a:r>
            <a:r>
              <a:rPr lang="en-US" dirty="0">
                <a:latin typeface="Times New Roman"/>
                <a:cs typeface="Times New Roman"/>
              </a:rPr>
              <a:t>=</a:t>
            </a:r>
            <a:r>
              <a:rPr lang="en-US" dirty="0" smtClean="0">
                <a:latin typeface="Times New Roman"/>
                <a:cs typeface="Times New Roman"/>
              </a:rPr>
              <a:t> 1;</a:t>
            </a:r>
          </a:p>
          <a:p>
            <a:pPr lvl="2">
              <a:lnSpc>
                <a:spcPct val="140000"/>
              </a:lnSpc>
            </a:pPr>
            <a:r>
              <a:rPr lang="en-US" i="1" dirty="0" smtClean="0">
                <a:latin typeface="Times New Roman"/>
                <a:cs typeface="Times New Roman"/>
              </a:rPr>
              <a:t>H</a:t>
            </a:r>
            <a:r>
              <a:rPr lang="en-US" dirty="0" smtClean="0">
                <a:latin typeface="Times New Roman"/>
                <a:cs typeface="Times New Roman"/>
              </a:rPr>
              <a:t>(</a:t>
            </a:r>
            <a:r>
              <a:rPr lang="en-US" dirty="0" err="1" smtClean="0">
                <a:latin typeface="Times New Roman"/>
                <a:cs typeface="Times New Roman"/>
              </a:rPr>
              <a:t>u,S</a:t>
            </a:r>
            <a:r>
              <a:rPr lang="en-US" dirty="0" smtClean="0">
                <a:latin typeface="Times New Roman"/>
                <a:cs typeface="Times New Roman"/>
              </a:rPr>
              <a:t>) = </a:t>
            </a:r>
            <a:r>
              <a:rPr lang="en-US" altLang="zh-CN" i="1" dirty="0" smtClean="0">
                <a:latin typeface="Times New Roman"/>
                <a:cs typeface="Times New Roman"/>
              </a:rPr>
              <a:t>min </a:t>
            </a:r>
            <a:r>
              <a:rPr lang="en-US" altLang="zh-CN" dirty="0">
                <a:latin typeface="Times New Roman"/>
                <a:cs typeface="Times New Roman"/>
              </a:rPr>
              <a:t>{ </a:t>
            </a:r>
            <a:r>
              <a:rPr lang="en-US" altLang="zh-CN" i="1" dirty="0" smtClean="0">
                <a:latin typeface="Times New Roman"/>
                <a:cs typeface="Times New Roman"/>
              </a:rPr>
              <a:t>I</a:t>
            </a:r>
            <a:r>
              <a:rPr lang="en-US" altLang="zh-CN" dirty="0" smtClean="0">
                <a:latin typeface="Times New Roman"/>
                <a:cs typeface="Times New Roman"/>
              </a:rPr>
              <a:t>(u,</a:t>
            </a:r>
            <a:r>
              <a:rPr lang="en-US" dirty="0">
                <a:latin typeface="Times New Roman"/>
                <a:cs typeface="Times New Roman"/>
              </a:rPr>
              <a:t> </a:t>
            </a:r>
            <a:r>
              <a:rPr lang="en-US" dirty="0" err="1">
                <a:latin typeface="Times New Roman"/>
                <a:cs typeface="Times New Roman"/>
              </a:rPr>
              <a:t>C</a:t>
            </a:r>
            <a:r>
              <a:rPr lang="en-US" baseline="-25000" dirty="0" err="1">
                <a:latin typeface="Times New Roman"/>
                <a:cs typeface="Times New Roman"/>
              </a:rPr>
              <a:t>blue</a:t>
            </a:r>
            <a:r>
              <a:rPr lang="en-US" altLang="zh-CN" dirty="0" smtClean="0">
                <a:latin typeface="Times New Roman"/>
                <a:cs typeface="Times New Roman"/>
              </a:rPr>
              <a:t>), </a:t>
            </a:r>
            <a:r>
              <a:rPr lang="en-US" altLang="zh-CN" i="1" dirty="0">
                <a:latin typeface="Times New Roman"/>
                <a:cs typeface="Times New Roman"/>
              </a:rPr>
              <a:t>I</a:t>
            </a:r>
            <a:r>
              <a:rPr lang="en-US" altLang="zh-CN" dirty="0">
                <a:latin typeface="Times New Roman"/>
                <a:cs typeface="Times New Roman"/>
              </a:rPr>
              <a:t>(u,</a:t>
            </a:r>
            <a:r>
              <a:rPr lang="en-US" dirty="0">
                <a:latin typeface="Times New Roman"/>
                <a:cs typeface="Times New Roman"/>
              </a:rPr>
              <a:t> </a:t>
            </a:r>
            <a:r>
              <a:rPr lang="en-US" dirty="0" err="1" smtClean="0">
                <a:latin typeface="Times New Roman"/>
                <a:cs typeface="Times New Roman"/>
              </a:rPr>
              <a:t>C</a:t>
            </a:r>
            <a:r>
              <a:rPr lang="en-US" baseline="-25000" dirty="0" err="1" smtClean="0">
                <a:latin typeface="Times New Roman"/>
                <a:cs typeface="Times New Roman"/>
              </a:rPr>
              <a:t>yellow</a:t>
            </a:r>
            <a:r>
              <a:rPr lang="en-US" altLang="zh-CN" dirty="0" smtClean="0">
                <a:latin typeface="Times New Roman"/>
                <a:cs typeface="Times New Roman"/>
              </a:rPr>
              <a:t>)}=1;</a:t>
            </a:r>
          </a:p>
          <a:p>
            <a:pPr lvl="2">
              <a:lnSpc>
                <a:spcPct val="140000"/>
              </a:lnSpc>
            </a:pPr>
            <a:r>
              <a:rPr lang="en-US" i="1" dirty="0" smtClean="0">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v</a:t>
            </a:r>
            <a:r>
              <a:rPr lang="en-US" dirty="0" smtClean="0">
                <a:latin typeface="Times New Roman"/>
                <a:cs typeface="Times New Roman"/>
              </a:rPr>
              <a:t>, </a:t>
            </a:r>
            <a:r>
              <a:rPr lang="en-US" i="1" dirty="0" err="1" smtClean="0">
                <a:latin typeface="Times New Roman"/>
                <a:cs typeface="Times New Roman"/>
              </a:rPr>
              <a:t>C</a:t>
            </a:r>
            <a:r>
              <a:rPr lang="en-US" baseline="-25000" dirty="0" err="1" smtClean="0">
                <a:latin typeface="Times New Roman"/>
                <a:cs typeface="Times New Roman"/>
              </a:rPr>
              <a:t>yellow</a:t>
            </a:r>
            <a:r>
              <a:rPr lang="en-US" dirty="0" smtClean="0">
                <a:latin typeface="Times New Roman"/>
                <a:cs typeface="Times New Roman"/>
              </a:rPr>
              <a:t>) ≥ </a:t>
            </a:r>
            <a:r>
              <a:rPr lang="el-GR" altLang="zh-CN" i="1" dirty="0">
                <a:latin typeface="Times New Roman" pitchFamily="18" charset="0"/>
                <a:cs typeface="Times New Roman" pitchFamily="18" charset="0"/>
              </a:rPr>
              <a:t>α</a:t>
            </a:r>
            <a:r>
              <a:rPr lang="en-US" altLang="zh-CN" i="1" baseline="-25000" dirty="0" err="1">
                <a:latin typeface="Times New Roman" pitchFamily="18" charset="0"/>
                <a:cs typeface="Times New Roman" pitchFamily="18" charset="0"/>
              </a:rPr>
              <a:t>i</a:t>
            </a:r>
            <a:r>
              <a:rPr lang="en-US" altLang="zh-CN" i="1" dirty="0">
                <a:latin typeface="Times New Roman" pitchFamily="18" charset="0"/>
                <a:cs typeface="Times New Roman" pitchFamily="18" charset="0"/>
              </a:rPr>
              <a:t> I</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u, </a:t>
            </a:r>
            <a:r>
              <a:rPr lang="en-US" altLang="zh-CN" i="1" dirty="0" err="1">
                <a:latin typeface="Times New Roman" pitchFamily="18" charset="0"/>
                <a:cs typeface="Times New Roman" pitchFamily="18" charset="0"/>
              </a:rPr>
              <a:t>C</a:t>
            </a:r>
            <a:r>
              <a:rPr lang="en-US" altLang="zh-CN" i="1" baseline="-25000" dirty="0" err="1">
                <a:latin typeface="Times New Roman" pitchFamily="18" charset="0"/>
                <a:cs typeface="Times New Roman" pitchFamily="18" charset="0"/>
              </a:rPr>
              <a:t>i</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 + </a:t>
            </a:r>
            <a:r>
              <a:rPr lang="el-GR" altLang="zh-CN" i="1" dirty="0">
                <a:latin typeface="Times New Roman" pitchFamily="18" charset="0"/>
                <a:cs typeface="Times New Roman" pitchFamily="18" charset="0"/>
              </a:rPr>
              <a:t>β</a:t>
            </a:r>
            <a:r>
              <a:rPr lang="en-US" altLang="zh-CN" i="1" baseline="-25000" dirty="0">
                <a:latin typeface="Times New Roman" pitchFamily="18" charset="0"/>
                <a:cs typeface="Times New Roman" pitchFamily="18" charset="0"/>
              </a:rPr>
              <a:t>S</a:t>
            </a:r>
            <a:r>
              <a:rPr lang="en-US" altLang="zh-CN" i="1" dirty="0">
                <a:latin typeface="Times New Roman" pitchFamily="18" charset="0"/>
                <a:cs typeface="Times New Roman" pitchFamily="18" charset="0"/>
              </a:rPr>
              <a:t> H</a:t>
            </a:r>
            <a:r>
              <a:rPr lang="en-US" altLang="zh-CN" dirty="0">
                <a:latin typeface="Times New Roman" pitchFamily="18" charset="0"/>
                <a:cs typeface="Times New Roman" pitchFamily="18" charset="0"/>
              </a:rPr>
              <a:t>(</a:t>
            </a:r>
            <a:r>
              <a:rPr lang="en-US" altLang="zh-CN" i="1" dirty="0">
                <a:latin typeface="Times New Roman" pitchFamily="18" charset="0"/>
                <a:cs typeface="Times New Roman" pitchFamily="18" charset="0"/>
              </a:rPr>
              <a:t>u, S</a:t>
            </a:r>
            <a:r>
              <a:rPr lang="en-US" altLang="zh-CN" dirty="0" smtClean="0">
                <a:latin typeface="Times New Roman" pitchFamily="18" charset="0"/>
                <a:cs typeface="Times New Roman" pitchFamily="18" charset="0"/>
              </a:rPr>
              <a:t>) = </a:t>
            </a:r>
            <a:r>
              <a:rPr lang="el-GR" altLang="zh-CN" i="1" dirty="0">
                <a:latin typeface="Times New Roman" pitchFamily="18" charset="0"/>
                <a:cs typeface="Times New Roman" pitchFamily="18" charset="0"/>
              </a:rPr>
              <a:t>α</a:t>
            </a:r>
            <a:r>
              <a:rPr lang="en-US" altLang="zh-CN" i="1" baseline="-25000" dirty="0" err="1">
                <a:latin typeface="Times New Roman" pitchFamily="18" charset="0"/>
                <a:cs typeface="Times New Roman" pitchFamily="18" charset="0"/>
              </a:rPr>
              <a:t>i</a:t>
            </a:r>
            <a:r>
              <a:rPr lang="en-US" altLang="zh-CN" i="1" dirty="0">
                <a:latin typeface="Times New Roman" pitchFamily="18" charset="0"/>
                <a:cs typeface="Times New Roman" pitchFamily="18" charset="0"/>
              </a:rPr>
              <a:t> + </a:t>
            </a:r>
            <a:r>
              <a:rPr lang="el-GR" altLang="zh-CN" i="1" dirty="0" smtClean="0">
                <a:latin typeface="Times New Roman" pitchFamily="18" charset="0"/>
                <a:cs typeface="Times New Roman" pitchFamily="18" charset="0"/>
              </a:rPr>
              <a:t>β</a:t>
            </a:r>
            <a:r>
              <a:rPr lang="en-US" altLang="zh-CN" i="1" baseline="-25000" dirty="0" smtClean="0">
                <a:latin typeface="Times New Roman" pitchFamily="18" charset="0"/>
                <a:cs typeface="Times New Roman" pitchFamily="18" charset="0"/>
              </a:rPr>
              <a:t>S </a:t>
            </a:r>
            <a:r>
              <a:rPr lang="en-US" altLang="zh-CN" dirty="0">
                <a:latin typeface="Times New Roman" pitchFamily="18" charset="0"/>
                <a:cs typeface="Times New Roman" pitchFamily="18" charset="0"/>
              </a:rPr>
              <a:t>&gt; </a:t>
            </a:r>
            <a:r>
              <a:rPr lang="en-US" altLang="zh-CN" dirty="0" smtClean="0">
                <a:latin typeface="Times New Roman" pitchFamily="18" charset="0"/>
                <a:cs typeface="Times New Roman" pitchFamily="18" charset="0"/>
              </a:rPr>
              <a:t>1</a:t>
            </a:r>
            <a:endParaRPr lang="en-US" dirty="0" smtClean="0"/>
          </a:p>
        </p:txBody>
      </p:sp>
      <p:sp>
        <p:nvSpPr>
          <p:cNvPr id="2" name="Title 1"/>
          <p:cNvSpPr>
            <a:spLocks noGrp="1"/>
          </p:cNvSpPr>
          <p:nvPr>
            <p:ph type="title"/>
          </p:nvPr>
        </p:nvSpPr>
        <p:spPr/>
        <p:txBody>
          <a:bodyPr/>
          <a:lstStyle/>
          <a:p>
            <a:r>
              <a:rPr lang="en-US" altLang="zh-CN" dirty="0"/>
              <a:t>Theoretical </a:t>
            </a:r>
            <a:r>
              <a:rPr lang="en-US" altLang="zh-CN" dirty="0" smtClean="0"/>
              <a:t>Analysis</a:t>
            </a:r>
            <a:r>
              <a:rPr lang="zh-CN" altLang="en-US" dirty="0" smtClean="0"/>
              <a:t> </a:t>
            </a:r>
            <a:r>
              <a:rPr lang="en-US" altLang="zh-CN" sz="2954" dirty="0"/>
              <a:t>—</a:t>
            </a:r>
            <a:r>
              <a:rPr lang="zh-CN" altLang="en-US" sz="2954" dirty="0"/>
              <a:t> </a:t>
            </a:r>
            <a:r>
              <a:rPr lang="en-US" altLang="zh-CN" dirty="0" smtClean="0">
                <a:solidFill>
                  <a:srgbClr val="FF0000"/>
                </a:solidFill>
              </a:rPr>
              <a:t>Existence</a:t>
            </a:r>
            <a:endParaRPr lang="en-US" sz="4062" dirty="0">
              <a:solidFill>
                <a:srgbClr val="FF0000"/>
              </a:solidFill>
            </a:endParaRPr>
          </a:p>
        </p:txBody>
      </p:sp>
      <p:grpSp>
        <p:nvGrpSpPr>
          <p:cNvPr id="59" name="Group 58"/>
          <p:cNvGrpSpPr/>
          <p:nvPr/>
        </p:nvGrpSpPr>
        <p:grpSpPr>
          <a:xfrm>
            <a:off x="6388491" y="2616459"/>
            <a:ext cx="2627218" cy="1998235"/>
            <a:chOff x="5972010" y="2344954"/>
            <a:chExt cx="3082737" cy="2540090"/>
          </a:xfrm>
        </p:grpSpPr>
        <p:sp>
          <p:nvSpPr>
            <p:cNvPr id="17" name="Oval 16"/>
            <p:cNvSpPr/>
            <p:nvPr/>
          </p:nvSpPr>
          <p:spPr>
            <a:xfrm>
              <a:off x="7125612" y="2344954"/>
              <a:ext cx="1929135" cy="2540090"/>
            </a:xfrm>
            <a:prstGeom prst="ellipse">
              <a:avLst/>
            </a:prstGeom>
            <a:noFill/>
            <a:ln w="57150" cmpd="sng">
              <a:solidFill>
                <a:srgbClr val="FF66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p:cNvSpPr>
              <a:spLocks noChangeAspect="1"/>
            </p:cNvSpPr>
            <p:nvPr/>
          </p:nvSpPr>
          <p:spPr>
            <a:xfrm>
              <a:off x="8167987" y="3403234"/>
              <a:ext cx="359968" cy="360000"/>
            </a:xfrm>
            <a:prstGeom prst="ellipse">
              <a:avLst/>
            </a:prstGeom>
            <a:solidFill>
              <a:srgbClr val="FFC1D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5972010" y="2344954"/>
              <a:ext cx="1937972" cy="2540090"/>
            </a:xfrm>
            <a:prstGeom prst="ellipse">
              <a:avLst/>
            </a:prstGeom>
            <a:noFill/>
            <a:ln w="57150" cmpd="sng">
              <a:solidFill>
                <a:srgbClr val="3366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stCxn id="36" idx="6"/>
              <a:endCxn id="4" idx="2"/>
            </p:cNvCxnSpPr>
            <p:nvPr/>
          </p:nvCxnSpPr>
          <p:spPr>
            <a:xfrm>
              <a:off x="7722780" y="3350513"/>
              <a:ext cx="445207" cy="232721"/>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25" name="Straight Connector 24"/>
            <p:cNvCxnSpPr>
              <a:stCxn id="35" idx="0"/>
              <a:endCxn id="34" idx="4"/>
            </p:cNvCxnSpPr>
            <p:nvPr/>
          </p:nvCxnSpPr>
          <p:spPr>
            <a:xfrm flipH="1" flipV="1">
              <a:off x="6621477" y="3080289"/>
              <a:ext cx="52716" cy="537769"/>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28" name="Straight Connector 27"/>
            <p:cNvCxnSpPr>
              <a:endCxn id="35" idx="7"/>
            </p:cNvCxnSpPr>
            <p:nvPr/>
          </p:nvCxnSpPr>
          <p:spPr>
            <a:xfrm flipH="1">
              <a:off x="6801461" y="3350513"/>
              <a:ext cx="561352" cy="320266"/>
            </a:xfrm>
            <a:prstGeom prst="line">
              <a:avLst/>
            </a:prstGeom>
            <a:ln w="28575" cmpd="sng"/>
          </p:spPr>
          <p:style>
            <a:lnRef idx="1">
              <a:schemeClr val="dk1"/>
            </a:lnRef>
            <a:fillRef idx="0">
              <a:schemeClr val="dk1"/>
            </a:fillRef>
            <a:effectRef idx="0">
              <a:schemeClr val="dk1"/>
            </a:effectRef>
            <a:fontRef idx="minor">
              <a:schemeClr val="tx1"/>
            </a:fontRef>
          </p:style>
        </p:cxnSp>
        <p:sp>
          <p:nvSpPr>
            <p:cNvPr id="34" name="Oval 33"/>
            <p:cNvSpPr>
              <a:spLocks noChangeAspect="1"/>
            </p:cNvSpPr>
            <p:nvPr/>
          </p:nvSpPr>
          <p:spPr>
            <a:xfrm>
              <a:off x="6441493" y="2720289"/>
              <a:ext cx="359968"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46" dirty="0"/>
            </a:p>
          </p:txBody>
        </p:sp>
        <p:sp>
          <p:nvSpPr>
            <p:cNvPr id="35" name="Oval 34"/>
            <p:cNvSpPr>
              <a:spLocks noChangeAspect="1"/>
            </p:cNvSpPr>
            <p:nvPr/>
          </p:nvSpPr>
          <p:spPr>
            <a:xfrm>
              <a:off x="6494209" y="3618058"/>
              <a:ext cx="359968"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646" dirty="0"/>
            </a:p>
          </p:txBody>
        </p:sp>
        <p:sp>
          <p:nvSpPr>
            <p:cNvPr id="36" name="Oval 35"/>
            <p:cNvSpPr>
              <a:spLocks noChangeAspect="1"/>
            </p:cNvSpPr>
            <p:nvPr/>
          </p:nvSpPr>
          <p:spPr>
            <a:xfrm>
              <a:off x="7362812" y="3170513"/>
              <a:ext cx="359968" cy="360000"/>
            </a:xfrm>
            <a:prstGeom prst="ellipse">
              <a:avLst/>
            </a:prstGeom>
            <a:solidFill>
              <a:srgbClr val="FFC1D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646" dirty="0"/>
            </a:p>
          </p:txBody>
        </p:sp>
        <p:cxnSp>
          <p:nvCxnSpPr>
            <p:cNvPr id="41" name="Straight Connector 40"/>
            <p:cNvCxnSpPr/>
            <p:nvPr/>
          </p:nvCxnSpPr>
          <p:spPr>
            <a:xfrm flipH="1" flipV="1">
              <a:off x="6748745" y="3027568"/>
              <a:ext cx="614068" cy="322945"/>
            </a:xfrm>
            <a:prstGeom prst="line">
              <a:avLst/>
            </a:prstGeom>
            <a:ln w="28575" cmpd="sng"/>
          </p:spPr>
          <p:style>
            <a:lnRef idx="1">
              <a:schemeClr val="dk1"/>
            </a:lnRef>
            <a:fillRef idx="0">
              <a:schemeClr val="dk1"/>
            </a:fillRef>
            <a:effectRef idx="0">
              <a:schemeClr val="dk1"/>
            </a:effectRef>
            <a:fontRef idx="minor">
              <a:schemeClr val="tx1"/>
            </a:fontRef>
          </p:style>
        </p:cxnSp>
        <p:sp>
          <p:nvSpPr>
            <p:cNvPr id="43" name="Oval 42"/>
            <p:cNvSpPr>
              <a:spLocks noChangeAspect="1"/>
            </p:cNvSpPr>
            <p:nvPr/>
          </p:nvSpPr>
          <p:spPr>
            <a:xfrm>
              <a:off x="7999021" y="4181894"/>
              <a:ext cx="359968"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 name="Straight Connector 43"/>
            <p:cNvCxnSpPr>
              <a:stCxn id="43" idx="0"/>
              <a:endCxn id="4" idx="4"/>
            </p:cNvCxnSpPr>
            <p:nvPr/>
          </p:nvCxnSpPr>
          <p:spPr>
            <a:xfrm flipV="1">
              <a:off x="8179005" y="3763234"/>
              <a:ext cx="168966" cy="418660"/>
            </a:xfrm>
            <a:prstGeom prst="line">
              <a:avLst/>
            </a:prstGeom>
            <a:ln w="28575" cmpd="sng"/>
          </p:spPr>
          <p:style>
            <a:lnRef idx="1">
              <a:schemeClr val="dk1"/>
            </a:lnRef>
            <a:fillRef idx="0">
              <a:schemeClr val="dk1"/>
            </a:fillRef>
            <a:effectRef idx="0">
              <a:schemeClr val="dk1"/>
            </a:effectRef>
            <a:fontRef idx="minor">
              <a:schemeClr val="tx1"/>
            </a:fontRef>
          </p:style>
        </p:cxnSp>
        <p:sp>
          <p:nvSpPr>
            <p:cNvPr id="47" name="Oval 46"/>
            <p:cNvSpPr>
              <a:spLocks noChangeAspect="1"/>
            </p:cNvSpPr>
            <p:nvPr/>
          </p:nvSpPr>
          <p:spPr>
            <a:xfrm>
              <a:off x="7910878" y="2667568"/>
              <a:ext cx="359968"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47" idx="5"/>
              <a:endCxn id="4" idx="0"/>
            </p:cNvCxnSpPr>
            <p:nvPr/>
          </p:nvCxnSpPr>
          <p:spPr>
            <a:xfrm>
              <a:off x="8218130" y="2974847"/>
              <a:ext cx="129841" cy="428387"/>
            </a:xfrm>
            <a:prstGeom prst="line">
              <a:avLst/>
            </a:prstGeom>
            <a:ln w="28575" cmpd="sng"/>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7369145" y="3102213"/>
              <a:ext cx="359969" cy="469483"/>
            </a:xfrm>
            <a:prstGeom prst="rect">
              <a:avLst/>
            </a:prstGeom>
            <a:noFill/>
          </p:spPr>
          <p:txBody>
            <a:bodyPr wrap="square" rtlCol="0">
              <a:spAutoFit/>
            </a:bodyPr>
            <a:lstStyle/>
            <a:p>
              <a:r>
                <a:rPr lang="en-US" dirty="0"/>
                <a:t>u</a:t>
              </a:r>
            </a:p>
          </p:txBody>
        </p:sp>
        <p:sp>
          <p:nvSpPr>
            <p:cNvPr id="57" name="TextBox 56"/>
            <p:cNvSpPr txBox="1"/>
            <p:nvPr/>
          </p:nvSpPr>
          <p:spPr>
            <a:xfrm>
              <a:off x="8180737" y="3320798"/>
              <a:ext cx="359969" cy="469483"/>
            </a:xfrm>
            <a:prstGeom prst="rect">
              <a:avLst/>
            </a:prstGeom>
            <a:noFill/>
          </p:spPr>
          <p:txBody>
            <a:bodyPr wrap="square" rtlCol="0">
              <a:spAutoFit/>
            </a:bodyPr>
            <a:lstStyle/>
            <a:p>
              <a:r>
                <a:rPr lang="en-US" dirty="0" smtClean="0"/>
                <a:t>v</a:t>
              </a:r>
              <a:endParaRPr lang="en-US" dirty="0"/>
            </a:p>
          </p:txBody>
        </p:sp>
      </p:grpSp>
      <p:sp>
        <p:nvSpPr>
          <p:cNvPr id="58" name="Multiply 57"/>
          <p:cNvSpPr/>
          <p:nvPr/>
        </p:nvSpPr>
        <p:spPr>
          <a:xfrm>
            <a:off x="7496084" y="5180950"/>
            <a:ext cx="822960" cy="759655"/>
          </a:xfrm>
          <a:prstGeom prst="mathMultiply">
            <a:avLst/>
          </a:prstGeom>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矩形 1"/>
          <p:cNvSpPr/>
          <p:nvPr/>
        </p:nvSpPr>
        <p:spPr>
          <a:xfrm>
            <a:off x="5194654" y="6111259"/>
            <a:ext cx="3949346" cy="490006"/>
          </a:xfrm>
          <a:prstGeom prst="rect">
            <a:avLst/>
          </a:prstGeom>
          <a:solidFill>
            <a:schemeClr val="bg1"/>
          </a:solidFill>
          <a:ln>
            <a:solidFill>
              <a:schemeClr val="tx1"/>
            </a:solidFill>
          </a:ln>
        </p:spPr>
        <p:txBody>
          <a:bodyPr wrap="square">
            <a:spAutoFit/>
          </a:bodyPr>
          <a:lstStyle/>
          <a:p>
            <a:pPr marL="0" lvl="1"/>
            <a:r>
              <a:rPr lang="en-US" altLang="zh-CN" sz="1292" dirty="0"/>
              <a:t>I(v, </a:t>
            </a:r>
            <a:r>
              <a:rPr lang="en-US" altLang="zh-CN" sz="1292" dirty="0" err="1"/>
              <a:t>C</a:t>
            </a:r>
            <a:r>
              <a:rPr lang="en-US" altLang="zh-CN" sz="1292" baseline="-25000" dirty="0" err="1"/>
              <a:t>i</a:t>
            </a:r>
            <a:r>
              <a:rPr lang="en-US" altLang="zh-CN" sz="1292" dirty="0"/>
              <a:t>) = max {  I(v, </a:t>
            </a:r>
            <a:r>
              <a:rPr lang="en-US" altLang="zh-CN" sz="1292" dirty="0" err="1"/>
              <a:t>C</a:t>
            </a:r>
            <a:r>
              <a:rPr lang="en-US" altLang="zh-CN" sz="1292" baseline="-25000" dirty="0" err="1"/>
              <a:t>i</a:t>
            </a:r>
            <a:r>
              <a:rPr lang="en-US" altLang="zh-CN" sz="1292" dirty="0"/>
              <a:t>), </a:t>
            </a:r>
            <a:r>
              <a:rPr lang="el-GR" altLang="zh-CN" sz="1292" dirty="0"/>
              <a:t>α</a:t>
            </a:r>
            <a:r>
              <a:rPr lang="en-US" altLang="zh-CN" sz="1292" baseline="-25000" dirty="0"/>
              <a:t>i</a:t>
            </a:r>
            <a:r>
              <a:rPr lang="en-US" altLang="zh-CN" sz="1292" dirty="0"/>
              <a:t> I(u, </a:t>
            </a:r>
            <a:r>
              <a:rPr lang="en-US" altLang="zh-CN" sz="1292" dirty="0" err="1"/>
              <a:t>C</a:t>
            </a:r>
            <a:r>
              <a:rPr lang="en-US" altLang="zh-CN" sz="1292" baseline="-25000" dirty="0" err="1"/>
              <a:t>i</a:t>
            </a:r>
            <a:r>
              <a:rPr lang="en-US" altLang="zh-CN" sz="1292" dirty="0"/>
              <a:t>) + </a:t>
            </a:r>
            <a:r>
              <a:rPr lang="el-GR" altLang="zh-CN" sz="1292" dirty="0"/>
              <a:t>β</a:t>
            </a:r>
            <a:r>
              <a:rPr lang="en-US" altLang="zh-CN" sz="1292" baseline="-25000" dirty="0"/>
              <a:t>S</a:t>
            </a:r>
            <a:r>
              <a:rPr lang="en-US" altLang="zh-CN" sz="1292" dirty="0"/>
              <a:t> H(u, S)  }</a:t>
            </a:r>
          </a:p>
          <a:p>
            <a:pPr marL="0" lvl="1"/>
            <a:r>
              <a:rPr lang="en-US" altLang="zh-CN" sz="1292" dirty="0"/>
              <a:t>H(v, S) = min { I(v, </a:t>
            </a:r>
            <a:r>
              <a:rPr lang="en-US" altLang="zh-CN" sz="1292" dirty="0" err="1"/>
              <a:t>C</a:t>
            </a:r>
            <a:r>
              <a:rPr lang="en-US" altLang="zh-CN" sz="1292" baseline="-25000" dirty="0" err="1"/>
              <a:t>i</a:t>
            </a:r>
            <a:r>
              <a:rPr lang="en-US" altLang="zh-CN" sz="1292" dirty="0"/>
              <a:t>) }</a:t>
            </a:r>
            <a:endParaRPr lang="zh-CN" altLang="en-US" sz="1292" dirty="0"/>
          </a:p>
        </p:txBody>
      </p:sp>
    </p:spTree>
    <p:extLst>
      <p:ext uri="{BB962C8B-B14F-4D97-AF65-F5344CB8AC3E}">
        <p14:creationId xmlns:p14="http://schemas.microsoft.com/office/powerpoint/2010/main" val="1073199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linds(horizontal)">
                                      <p:cBhvr>
                                        <p:cTn id="11" dur="500"/>
                                        <p:tgtEl>
                                          <p:spTgt spid="59"/>
                                        </p:tgtEl>
                                      </p:cBhvr>
                                    </p:animEffect>
                                  </p:childTnLst>
                                </p:cTn>
                              </p:par>
                              <p:par>
                                <p:cTn id="12" presetID="1"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blinds(horizontal)">
                                      <p:cBhvr>
                                        <p:cTn id="3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1" y="1368669"/>
            <a:ext cx="8635098" cy="4550020"/>
          </a:xfrm>
        </p:spPr>
        <p:txBody>
          <a:bodyPr/>
          <a:lstStyle/>
          <a:p>
            <a:r>
              <a:rPr lang="en-US" dirty="0" smtClean="0"/>
              <a:t>Given </a:t>
            </a:r>
            <a:r>
              <a:rPr lang="el-GR" altLang="zh-CN" i="1" dirty="0" smtClean="0">
                <a:latin typeface="Times New Roman" pitchFamily="18" charset="0"/>
                <a:cs typeface="Times New Roman" pitchFamily="18" charset="0"/>
              </a:rPr>
              <a:t>α</a:t>
            </a:r>
            <a:r>
              <a:rPr lang="en-US" altLang="zh-CN" baseline="-25000" dirty="0" err="1" smtClean="0">
                <a:latin typeface="Times New Roman" pitchFamily="18" charset="0"/>
                <a:cs typeface="Times New Roman" pitchFamily="18" charset="0"/>
              </a:rPr>
              <a:t>i</a:t>
            </a:r>
            <a:r>
              <a:rPr lang="en-US" altLang="zh-CN" baseline="-25000"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and </a:t>
            </a:r>
            <a:r>
              <a:rPr lang="el-GR" altLang="zh-CN" i="1" dirty="0" smtClean="0">
                <a:latin typeface="Times New Roman" pitchFamily="18" charset="0"/>
                <a:cs typeface="Times New Roman" pitchFamily="18" charset="0"/>
              </a:rPr>
              <a:t>β</a:t>
            </a:r>
            <a:r>
              <a:rPr lang="en-US" altLang="zh-CN" baseline="-25000" dirty="0" smtClean="0">
                <a:latin typeface="Times New Roman" pitchFamily="18" charset="0"/>
                <a:cs typeface="Times New Roman" pitchFamily="18" charset="0"/>
              </a:rPr>
              <a:t>S</a:t>
            </a:r>
            <a:r>
              <a:rPr lang="en-US" altLang="zh-CN" dirty="0" smtClean="0">
                <a:latin typeface="Times New Roman" pitchFamily="18" charset="0"/>
                <a:cs typeface="Times New Roman" pitchFamily="18" charset="0"/>
              </a:rPr>
              <a:t>, solution exists ( </a:t>
            </a:r>
            <a:r>
              <a:rPr lang="en-US" altLang="zh-CN" dirty="0" smtClean="0">
                <a:latin typeface="Times New Roman"/>
                <a:cs typeface="Times New Roman"/>
              </a:rPr>
              <a:t>I</a:t>
            </a:r>
            <a:r>
              <a:rPr lang="en-US" altLang="zh-CN" dirty="0">
                <a:latin typeface="Times New Roman"/>
                <a:cs typeface="Times New Roman"/>
              </a:rPr>
              <a:t>(v, C</a:t>
            </a:r>
            <a:r>
              <a:rPr lang="en-US" altLang="zh-CN" baseline="-25000" dirty="0">
                <a:latin typeface="Times New Roman"/>
                <a:cs typeface="Times New Roman"/>
              </a:rPr>
              <a:t>i</a:t>
            </a:r>
            <a:r>
              <a:rPr lang="en-US" altLang="zh-CN" dirty="0" smtClean="0">
                <a:latin typeface="Times New Roman"/>
                <a:cs typeface="Times New Roman"/>
              </a:rPr>
              <a:t>), </a:t>
            </a:r>
            <a:r>
              <a:rPr lang="en-US" altLang="zh-CN" dirty="0">
                <a:latin typeface="Times New Roman"/>
                <a:cs typeface="Times New Roman"/>
              </a:rPr>
              <a:t>H(v, S</a:t>
            </a:r>
            <a:r>
              <a:rPr lang="en-US" altLang="zh-CN" dirty="0" smtClean="0">
                <a:latin typeface="Times New Roman"/>
                <a:cs typeface="Times New Roman"/>
              </a:rPr>
              <a:t>) ≤ 1</a:t>
            </a:r>
            <a:r>
              <a:rPr lang="en-US" altLang="zh-CN" dirty="0" smtClean="0">
                <a:latin typeface="Times New Roman" pitchFamily="18" charset="0"/>
                <a:cs typeface="Times New Roman" pitchFamily="18" charset="0"/>
              </a:rPr>
              <a:t>) for any graph, </a:t>
            </a:r>
            <a:r>
              <a:rPr lang="en-US" altLang="zh-CN" dirty="0" smtClean="0">
                <a:solidFill>
                  <a:srgbClr val="FF0000"/>
                </a:solidFill>
                <a:latin typeface="Times New Roman" pitchFamily="18" charset="0"/>
                <a:cs typeface="Times New Roman" pitchFamily="18" charset="0"/>
              </a:rPr>
              <a:t>if and only if, </a:t>
            </a:r>
            <a:r>
              <a:rPr lang="el-GR" altLang="zh-CN" i="1" dirty="0" smtClean="0">
                <a:solidFill>
                  <a:srgbClr val="FF0000"/>
                </a:solidFill>
                <a:latin typeface="Times New Roman" pitchFamily="18" charset="0"/>
                <a:cs typeface="Times New Roman" pitchFamily="18" charset="0"/>
              </a:rPr>
              <a:t>α</a:t>
            </a:r>
            <a:r>
              <a:rPr lang="en-US" altLang="zh-CN" baseline="-25000" dirty="0" err="1" smtClean="0">
                <a:solidFill>
                  <a:srgbClr val="FF0000"/>
                </a:solidFill>
                <a:latin typeface="Times New Roman" pitchFamily="18" charset="0"/>
                <a:cs typeface="Times New Roman" pitchFamily="18" charset="0"/>
              </a:rPr>
              <a:t>i</a:t>
            </a:r>
            <a:r>
              <a:rPr lang="en-US" altLang="zh-CN" dirty="0" smtClean="0">
                <a:solidFill>
                  <a:srgbClr val="FF0000"/>
                </a:solidFill>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 </a:t>
            </a:r>
            <a:r>
              <a:rPr lang="el-GR" altLang="zh-CN" i="1" dirty="0" smtClean="0">
                <a:solidFill>
                  <a:srgbClr val="FF0000"/>
                </a:solidFill>
                <a:latin typeface="Times New Roman" pitchFamily="18" charset="0"/>
                <a:cs typeface="Times New Roman" pitchFamily="18" charset="0"/>
              </a:rPr>
              <a:t>β</a:t>
            </a:r>
            <a:r>
              <a:rPr lang="en-US" altLang="zh-CN" baseline="-25000" dirty="0" smtClean="0">
                <a:solidFill>
                  <a:srgbClr val="FF0000"/>
                </a:solidFill>
                <a:latin typeface="Times New Roman" pitchFamily="18" charset="0"/>
                <a:cs typeface="Times New Roman" pitchFamily="18" charset="0"/>
              </a:rPr>
              <a:t>S </a:t>
            </a:r>
            <a:r>
              <a:rPr lang="en-US" altLang="zh-CN" dirty="0">
                <a:solidFill>
                  <a:srgbClr val="FF0000"/>
                </a:solidFill>
                <a:latin typeface="Times New Roman" pitchFamily="18" charset="0"/>
                <a:cs typeface="Times New Roman" pitchFamily="18" charset="0"/>
              </a:rPr>
              <a:t>≤</a:t>
            </a:r>
            <a:r>
              <a:rPr lang="en-US" altLang="zh-CN" dirty="0" smtClean="0">
                <a:solidFill>
                  <a:srgbClr val="FF0000"/>
                </a:solidFill>
                <a:latin typeface="Times New Roman" pitchFamily="18" charset="0"/>
                <a:cs typeface="Times New Roman" pitchFamily="18" charset="0"/>
              </a:rPr>
              <a:t> 1.</a:t>
            </a:r>
          </a:p>
          <a:p>
            <a:pPr marL="0" indent="0">
              <a:buNone/>
            </a:pPr>
            <a:r>
              <a:rPr lang="en-US" sz="1292" dirty="0"/>
              <a:t> </a:t>
            </a:r>
            <a:endParaRPr lang="en-US" sz="1846" dirty="0"/>
          </a:p>
          <a:p>
            <a:pPr lvl="1"/>
            <a:r>
              <a:rPr lang="en-US" dirty="0"/>
              <a:t>For the </a:t>
            </a:r>
            <a:r>
              <a:rPr lang="en-US" i="1" dirty="0"/>
              <a:t>if </a:t>
            </a:r>
            <a:r>
              <a:rPr lang="en-US" dirty="0" smtClean="0"/>
              <a:t>direction</a:t>
            </a:r>
            <a:endParaRPr lang="en-US" dirty="0"/>
          </a:p>
          <a:p>
            <a:pPr lvl="2">
              <a:spcBef>
                <a:spcPts val="1639"/>
              </a:spcBef>
            </a:pPr>
            <a:r>
              <a:rPr lang="en-US" i="1" dirty="0" smtClean="0">
                <a:latin typeface="Times New Roman"/>
                <a:cs typeface="Times New Roman"/>
              </a:rPr>
              <a:t>If </a:t>
            </a:r>
            <a:r>
              <a:rPr lang="el-GR" altLang="zh-CN" i="1" dirty="0" smtClean="0">
                <a:latin typeface="Times New Roman"/>
                <a:cs typeface="Times New Roman"/>
              </a:rPr>
              <a:t>α</a:t>
            </a:r>
            <a:r>
              <a:rPr lang="en-US" altLang="zh-CN" baseline="-25000" dirty="0" err="1" smtClean="0">
                <a:latin typeface="Times New Roman"/>
                <a:cs typeface="Times New Roman"/>
              </a:rPr>
              <a:t>i</a:t>
            </a:r>
            <a:r>
              <a:rPr lang="en-US" altLang="zh-CN" dirty="0" smtClean="0">
                <a:latin typeface="Times New Roman"/>
                <a:cs typeface="Times New Roman"/>
              </a:rPr>
              <a:t> </a:t>
            </a:r>
            <a:r>
              <a:rPr lang="en-US" altLang="zh-CN" dirty="0">
                <a:latin typeface="Times New Roman"/>
                <a:cs typeface="Times New Roman"/>
              </a:rPr>
              <a:t>+ </a:t>
            </a:r>
            <a:r>
              <a:rPr lang="el-GR" altLang="zh-CN" i="1" dirty="0">
                <a:latin typeface="Times New Roman"/>
                <a:cs typeface="Times New Roman"/>
              </a:rPr>
              <a:t>β</a:t>
            </a:r>
            <a:r>
              <a:rPr lang="en-US" altLang="zh-CN" baseline="-25000" dirty="0">
                <a:latin typeface="Times New Roman"/>
                <a:cs typeface="Times New Roman"/>
              </a:rPr>
              <a:t>S </a:t>
            </a:r>
            <a:r>
              <a:rPr lang="en-US" altLang="zh-CN" dirty="0">
                <a:latin typeface="Times New Roman" pitchFamily="18" charset="0"/>
                <a:cs typeface="Times New Roman" pitchFamily="18" charset="0"/>
              </a:rPr>
              <a:t>≤</a:t>
            </a:r>
            <a:r>
              <a:rPr lang="en-US" altLang="zh-CN" dirty="0" smtClean="0">
                <a:latin typeface="Times New Roman"/>
                <a:cs typeface="Times New Roman"/>
              </a:rPr>
              <a:t> 1, we use induction to prove </a:t>
            </a:r>
            <a:r>
              <a:rPr lang="en-US" i="1" dirty="0" smtClean="0">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v, </a:t>
            </a:r>
            <a:r>
              <a:rPr lang="en-US" i="1" dirty="0" err="1" smtClean="0">
                <a:latin typeface="Times New Roman"/>
                <a:cs typeface="Times New Roman"/>
              </a:rPr>
              <a:t>C</a:t>
            </a:r>
            <a:r>
              <a:rPr lang="en-US" i="1" baseline="-25000" dirty="0" err="1" smtClean="0">
                <a:latin typeface="Times New Roman"/>
                <a:cs typeface="Times New Roman"/>
              </a:rPr>
              <a:t>i</a:t>
            </a:r>
            <a:r>
              <a:rPr lang="en-US" dirty="0" smtClean="0">
                <a:latin typeface="Times New Roman"/>
                <a:cs typeface="Times New Roman"/>
              </a:rPr>
              <a:t>)</a:t>
            </a:r>
            <a:r>
              <a:rPr lang="en-US" altLang="zh-CN" dirty="0">
                <a:latin typeface="Times New Roman"/>
                <a:cs typeface="Times New Roman"/>
              </a:rPr>
              <a:t> </a:t>
            </a:r>
            <a:r>
              <a:rPr lang="en-US" altLang="zh-CN" dirty="0" smtClean="0">
                <a:latin typeface="Times New Roman"/>
                <a:cs typeface="Times New Roman"/>
              </a:rPr>
              <a:t>≤ 1;</a:t>
            </a:r>
          </a:p>
          <a:p>
            <a:pPr lvl="2">
              <a:spcBef>
                <a:spcPts val="1639"/>
              </a:spcBef>
            </a:pPr>
            <a:r>
              <a:rPr lang="en-US" dirty="0" smtClean="0">
                <a:latin typeface="Times New Roman"/>
                <a:cs typeface="Times New Roman"/>
              </a:rPr>
              <a:t>Obviously</a:t>
            </a:r>
            <a:r>
              <a:rPr lang="en-US" i="1" dirty="0" smtClean="0">
                <a:latin typeface="Times New Roman"/>
                <a:cs typeface="Times New Roman"/>
              </a:rPr>
              <a:t> I</a:t>
            </a:r>
            <a:r>
              <a:rPr lang="en-US" i="1" baseline="30000" dirty="0" smtClean="0">
                <a:latin typeface="Times New Roman"/>
                <a:cs typeface="Times New Roman"/>
              </a:rPr>
              <a:t>(0)</a:t>
            </a:r>
            <a:r>
              <a:rPr lang="en-US" dirty="0" smtClean="0">
                <a:latin typeface="Times New Roman"/>
                <a:cs typeface="Times New Roman"/>
              </a:rPr>
              <a:t>(</a:t>
            </a:r>
            <a:r>
              <a:rPr lang="en-US" i="1" dirty="0">
                <a:latin typeface="Times New Roman"/>
                <a:cs typeface="Times New Roman"/>
              </a:rPr>
              <a:t>v, </a:t>
            </a:r>
            <a:r>
              <a:rPr lang="en-US" i="1" dirty="0" err="1">
                <a:latin typeface="Times New Roman"/>
                <a:cs typeface="Times New Roman"/>
              </a:rPr>
              <a:t>C</a:t>
            </a:r>
            <a:r>
              <a:rPr lang="en-US" i="1" baseline="-25000" dirty="0" err="1">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 ≤ r</a:t>
            </a:r>
            <a:r>
              <a:rPr lang="en-US" dirty="0" smtClean="0">
                <a:latin typeface="Times New Roman"/>
                <a:cs typeface="Times New Roman"/>
              </a:rPr>
              <a:t>(</a:t>
            </a:r>
            <a:r>
              <a:rPr lang="en-US" i="1" dirty="0" smtClean="0">
                <a:latin typeface="Times New Roman"/>
                <a:cs typeface="Times New Roman"/>
              </a:rPr>
              <a:t>v</a:t>
            </a:r>
            <a:r>
              <a:rPr lang="en-US" dirty="0" smtClean="0">
                <a:latin typeface="Times New Roman"/>
                <a:cs typeface="Times New Roman"/>
              </a:rPr>
              <a:t>)</a:t>
            </a:r>
            <a:r>
              <a:rPr lang="en-US" altLang="zh-CN" dirty="0" smtClean="0">
                <a:latin typeface="Times New Roman"/>
                <a:cs typeface="Times New Roman"/>
              </a:rPr>
              <a:t> ≤ 1;</a:t>
            </a:r>
          </a:p>
          <a:p>
            <a:pPr lvl="2">
              <a:spcBef>
                <a:spcPts val="1639"/>
              </a:spcBef>
            </a:pPr>
            <a:r>
              <a:rPr lang="en-US" altLang="zh-CN" dirty="0" smtClean="0">
                <a:latin typeface="Times New Roman"/>
                <a:cs typeface="Times New Roman"/>
              </a:rPr>
              <a:t>Suppose after the </a:t>
            </a:r>
            <a:r>
              <a:rPr lang="en-US" altLang="zh-CN" i="1" dirty="0" smtClean="0">
                <a:latin typeface="Times New Roman"/>
                <a:cs typeface="Times New Roman"/>
              </a:rPr>
              <a:t>k</a:t>
            </a:r>
            <a:r>
              <a:rPr lang="en-US" altLang="zh-CN" dirty="0" smtClean="0">
                <a:latin typeface="Times New Roman"/>
                <a:cs typeface="Times New Roman"/>
              </a:rPr>
              <a:t>-</a:t>
            </a:r>
            <a:r>
              <a:rPr lang="en-US" altLang="zh-CN" dirty="0" err="1" smtClean="0">
                <a:latin typeface="Times New Roman"/>
                <a:cs typeface="Times New Roman"/>
              </a:rPr>
              <a:t>th</a:t>
            </a:r>
            <a:r>
              <a:rPr lang="en-US" altLang="zh-CN" dirty="0" smtClean="0">
                <a:latin typeface="Times New Roman"/>
                <a:cs typeface="Times New Roman"/>
              </a:rPr>
              <a:t> iteration, we have </a:t>
            </a:r>
            <a:r>
              <a:rPr lang="en-US" i="1" dirty="0" smtClean="0">
                <a:latin typeface="Times New Roman"/>
                <a:cs typeface="Times New Roman"/>
              </a:rPr>
              <a:t>I</a:t>
            </a:r>
            <a:r>
              <a:rPr lang="en-US" baseline="30000" dirty="0">
                <a:latin typeface="Times New Roman"/>
                <a:cs typeface="Times New Roman"/>
              </a:rPr>
              <a:t>(</a:t>
            </a:r>
            <a:r>
              <a:rPr lang="en-US" i="1" baseline="30000" dirty="0" smtClean="0">
                <a:latin typeface="Times New Roman"/>
                <a:cs typeface="Times New Roman"/>
              </a:rPr>
              <a:t>k</a:t>
            </a:r>
            <a:r>
              <a:rPr lang="en-US" baseline="30000" dirty="0" smtClean="0">
                <a:latin typeface="Times New Roman"/>
                <a:cs typeface="Times New Roman"/>
              </a:rPr>
              <a:t>)</a:t>
            </a:r>
            <a:r>
              <a:rPr lang="en-US" dirty="0" smtClean="0">
                <a:latin typeface="Times New Roman"/>
                <a:cs typeface="Times New Roman"/>
              </a:rPr>
              <a:t>(</a:t>
            </a:r>
            <a:r>
              <a:rPr lang="en-US" i="1" dirty="0">
                <a:latin typeface="Times New Roman"/>
                <a:cs typeface="Times New Roman"/>
              </a:rPr>
              <a:t>v, </a:t>
            </a:r>
            <a:r>
              <a:rPr lang="en-US" i="1" dirty="0" err="1">
                <a:latin typeface="Times New Roman"/>
                <a:cs typeface="Times New Roman"/>
              </a:rPr>
              <a:t>C</a:t>
            </a:r>
            <a:r>
              <a:rPr lang="en-US" i="1" baseline="-25000" dirty="0" err="1">
                <a:latin typeface="Times New Roman"/>
                <a:cs typeface="Times New Roman"/>
              </a:rPr>
              <a:t>i</a:t>
            </a:r>
            <a:r>
              <a:rPr lang="en-US" dirty="0">
                <a:latin typeface="Times New Roman"/>
                <a:cs typeface="Times New Roman"/>
              </a:rPr>
              <a:t>)</a:t>
            </a:r>
            <a:r>
              <a:rPr lang="en-US" altLang="zh-CN" dirty="0">
                <a:latin typeface="Times New Roman"/>
                <a:cs typeface="Times New Roman"/>
              </a:rPr>
              <a:t> </a:t>
            </a:r>
            <a:r>
              <a:rPr lang="en-US" altLang="zh-CN" dirty="0" smtClean="0">
                <a:latin typeface="Times New Roman"/>
                <a:cs typeface="Times New Roman"/>
              </a:rPr>
              <a:t>≤ 1;</a:t>
            </a:r>
          </a:p>
          <a:p>
            <a:pPr lvl="2">
              <a:spcBef>
                <a:spcPts val="1639"/>
              </a:spcBef>
            </a:pPr>
            <a:r>
              <a:rPr lang="en-US" altLang="zh-CN" dirty="0" smtClean="0">
                <a:latin typeface="Times New Roman"/>
                <a:cs typeface="Times New Roman"/>
              </a:rPr>
              <a:t>Hence, in the (k + 1)-</a:t>
            </a:r>
            <a:r>
              <a:rPr lang="en-US" altLang="zh-CN" dirty="0" err="1" smtClean="0">
                <a:latin typeface="Times New Roman"/>
                <a:cs typeface="Times New Roman"/>
              </a:rPr>
              <a:t>th</a:t>
            </a:r>
            <a:r>
              <a:rPr lang="en-US" altLang="zh-CN" dirty="0" smtClean="0">
                <a:latin typeface="Times New Roman"/>
                <a:cs typeface="Times New Roman"/>
              </a:rPr>
              <a:t> iteration, </a:t>
            </a:r>
            <a:r>
              <a:rPr lang="en-US" i="1" dirty="0" smtClean="0">
                <a:latin typeface="Times New Roman"/>
                <a:cs typeface="Times New Roman"/>
              </a:rPr>
              <a:t>I</a:t>
            </a:r>
            <a:r>
              <a:rPr lang="en-US" i="1" baseline="30000" dirty="0" smtClean="0">
                <a:latin typeface="Times New Roman"/>
                <a:cs typeface="Times New Roman"/>
              </a:rPr>
              <a:t>(k+</a:t>
            </a:r>
            <a:r>
              <a:rPr lang="en-US" baseline="30000" dirty="0" smtClean="0">
                <a:latin typeface="Times New Roman"/>
                <a:cs typeface="Times New Roman"/>
              </a:rPr>
              <a:t>1</a:t>
            </a:r>
            <a:r>
              <a:rPr lang="en-US" i="1" baseline="30000" dirty="0" smtClean="0">
                <a:latin typeface="Times New Roman"/>
                <a:cs typeface="Times New Roman"/>
              </a:rPr>
              <a:t>)</a:t>
            </a:r>
            <a:r>
              <a:rPr lang="en-US" dirty="0" smtClean="0">
                <a:latin typeface="Times New Roman"/>
                <a:cs typeface="Times New Roman"/>
              </a:rPr>
              <a:t>(</a:t>
            </a:r>
            <a:r>
              <a:rPr lang="en-US" i="1" dirty="0">
                <a:latin typeface="Times New Roman"/>
                <a:cs typeface="Times New Roman"/>
              </a:rPr>
              <a:t>v, </a:t>
            </a:r>
            <a:r>
              <a:rPr lang="en-US" i="1" dirty="0" err="1">
                <a:latin typeface="Times New Roman"/>
                <a:cs typeface="Times New Roman"/>
              </a:rPr>
              <a:t>C</a:t>
            </a:r>
            <a:r>
              <a:rPr lang="en-US" i="1" baseline="-25000" dirty="0" err="1">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 </a:t>
            </a:r>
            <a:r>
              <a:rPr lang="en-US" altLang="zh-CN" dirty="0" smtClean="0">
                <a:latin typeface="Times New Roman"/>
                <a:cs typeface="Times New Roman"/>
              </a:rPr>
              <a:t>≤ </a:t>
            </a:r>
            <a:r>
              <a:rPr lang="el-GR" altLang="zh-CN" i="1" dirty="0" smtClean="0">
                <a:latin typeface="Times New Roman"/>
                <a:cs typeface="Times New Roman"/>
              </a:rPr>
              <a:t>α</a:t>
            </a:r>
            <a:r>
              <a:rPr lang="en-US" altLang="zh-CN" i="1" baseline="-25000" dirty="0" err="1" smtClean="0">
                <a:latin typeface="Times New Roman"/>
                <a:cs typeface="Times New Roman"/>
              </a:rPr>
              <a:t>i</a:t>
            </a:r>
            <a:r>
              <a:rPr lang="en-US" altLang="zh-CN" i="1" dirty="0" err="1" smtClean="0">
                <a:latin typeface="Times New Roman"/>
                <a:cs typeface="Times New Roman"/>
              </a:rPr>
              <a:t>I</a:t>
            </a:r>
            <a:r>
              <a:rPr lang="en-US" altLang="zh-CN" baseline="30000" dirty="0" smtClean="0">
                <a:latin typeface="Times New Roman"/>
                <a:cs typeface="Times New Roman"/>
              </a:rPr>
              <a:t>(</a:t>
            </a:r>
            <a:r>
              <a:rPr lang="en-US" altLang="zh-CN" i="1" baseline="30000" dirty="0" smtClean="0">
                <a:latin typeface="Times New Roman"/>
                <a:cs typeface="Times New Roman"/>
              </a:rPr>
              <a:t>k</a:t>
            </a:r>
            <a:r>
              <a:rPr lang="en-US" altLang="zh-CN" baseline="30000" dirty="0" smtClean="0">
                <a:latin typeface="Times New Roman"/>
                <a:cs typeface="Times New Roman"/>
              </a:rPr>
              <a:t>)</a:t>
            </a:r>
            <a:r>
              <a:rPr lang="en-US" altLang="zh-CN" dirty="0" smtClean="0">
                <a:latin typeface="Times New Roman"/>
                <a:cs typeface="Times New Roman"/>
              </a:rPr>
              <a:t>(</a:t>
            </a:r>
            <a:r>
              <a:rPr lang="en-US" altLang="zh-CN" i="1" dirty="0">
                <a:latin typeface="Times New Roman"/>
                <a:cs typeface="Times New Roman"/>
              </a:rPr>
              <a:t>u</a:t>
            </a:r>
            <a:r>
              <a:rPr lang="en-US" altLang="zh-CN" i="1" dirty="0" smtClean="0">
                <a:latin typeface="Times New Roman"/>
                <a:cs typeface="Times New Roman"/>
              </a:rPr>
              <a:t>, </a:t>
            </a:r>
            <a:r>
              <a:rPr lang="en-US" altLang="zh-CN" i="1" dirty="0" err="1" smtClean="0">
                <a:latin typeface="Times New Roman"/>
                <a:cs typeface="Times New Roman"/>
              </a:rPr>
              <a:t>C</a:t>
            </a:r>
            <a:r>
              <a:rPr lang="en-US" altLang="zh-CN" i="1" baseline="-25000" dirty="0" err="1" smtClean="0">
                <a:latin typeface="Times New Roman"/>
                <a:cs typeface="Times New Roman"/>
              </a:rPr>
              <a:t>i</a:t>
            </a:r>
            <a:r>
              <a:rPr lang="en-US" altLang="zh-CN" dirty="0" smtClean="0">
                <a:latin typeface="Times New Roman"/>
                <a:cs typeface="Times New Roman"/>
              </a:rPr>
              <a:t>)</a:t>
            </a:r>
            <a:r>
              <a:rPr lang="en-US" altLang="zh-CN" i="1" dirty="0" smtClean="0">
                <a:latin typeface="Times New Roman"/>
                <a:cs typeface="Times New Roman"/>
              </a:rPr>
              <a:t> </a:t>
            </a:r>
            <a:r>
              <a:rPr lang="en-US" altLang="zh-CN" i="1" dirty="0">
                <a:latin typeface="Times New Roman"/>
                <a:cs typeface="Times New Roman"/>
              </a:rPr>
              <a:t>+ </a:t>
            </a:r>
            <a:r>
              <a:rPr lang="el-GR" altLang="zh-CN" i="1" dirty="0" smtClean="0">
                <a:latin typeface="Times New Roman"/>
                <a:cs typeface="Times New Roman"/>
              </a:rPr>
              <a:t>β</a:t>
            </a:r>
            <a:r>
              <a:rPr lang="en-US" altLang="zh-CN" i="1" baseline="-25000" dirty="0" smtClean="0">
                <a:latin typeface="Times New Roman"/>
                <a:cs typeface="Times New Roman"/>
              </a:rPr>
              <a:t>S</a:t>
            </a:r>
            <a:r>
              <a:rPr lang="en-US" altLang="zh-CN" i="1" dirty="0" smtClean="0">
                <a:latin typeface="Times New Roman"/>
                <a:cs typeface="Times New Roman"/>
              </a:rPr>
              <a:t>H</a:t>
            </a:r>
            <a:r>
              <a:rPr lang="en-US" altLang="zh-CN" baseline="30000" dirty="0" smtClean="0">
                <a:latin typeface="Times New Roman"/>
                <a:cs typeface="Times New Roman"/>
              </a:rPr>
              <a:t>(</a:t>
            </a:r>
            <a:r>
              <a:rPr lang="en-US" altLang="zh-CN" i="1" baseline="30000" dirty="0" smtClean="0">
                <a:latin typeface="Times New Roman"/>
                <a:cs typeface="Times New Roman"/>
              </a:rPr>
              <a:t>k</a:t>
            </a:r>
            <a:r>
              <a:rPr lang="en-US" altLang="zh-CN" baseline="30000" dirty="0" smtClean="0">
                <a:latin typeface="Times New Roman"/>
                <a:cs typeface="Times New Roman"/>
              </a:rPr>
              <a:t>)</a:t>
            </a:r>
            <a:r>
              <a:rPr lang="en-US" altLang="zh-CN" dirty="0" smtClean="0">
                <a:latin typeface="Times New Roman"/>
                <a:cs typeface="Times New Roman"/>
              </a:rPr>
              <a:t>(</a:t>
            </a:r>
            <a:r>
              <a:rPr lang="en-US" altLang="zh-CN" i="1" dirty="0" smtClean="0">
                <a:latin typeface="Times New Roman"/>
                <a:cs typeface="Times New Roman"/>
              </a:rPr>
              <a:t>u, S</a:t>
            </a:r>
            <a:r>
              <a:rPr lang="en-US" altLang="zh-CN" dirty="0" smtClean="0">
                <a:latin typeface="Times New Roman"/>
                <a:cs typeface="Times New Roman"/>
              </a:rPr>
              <a:t>)</a:t>
            </a:r>
            <a:r>
              <a:rPr lang="en-US" altLang="zh-CN" i="1" dirty="0" smtClean="0">
                <a:latin typeface="Times New Roman"/>
                <a:cs typeface="Times New Roman"/>
              </a:rPr>
              <a:t> ≤ </a:t>
            </a:r>
            <a:r>
              <a:rPr lang="en-US" altLang="zh-CN" dirty="0" smtClean="0">
                <a:latin typeface="Times New Roman"/>
                <a:cs typeface="Times New Roman"/>
              </a:rPr>
              <a:t>(</a:t>
            </a:r>
            <a:r>
              <a:rPr lang="el-GR" altLang="zh-CN" i="1" dirty="0" smtClean="0">
                <a:latin typeface="Times New Roman"/>
                <a:cs typeface="Times New Roman"/>
              </a:rPr>
              <a:t>α</a:t>
            </a:r>
            <a:r>
              <a:rPr lang="en-US" altLang="zh-CN" i="1" baseline="-25000" dirty="0" err="1">
                <a:latin typeface="Times New Roman"/>
                <a:cs typeface="Times New Roman"/>
              </a:rPr>
              <a:t>i</a:t>
            </a:r>
            <a:r>
              <a:rPr lang="en-US" altLang="zh-CN" i="1" dirty="0" smtClean="0">
                <a:latin typeface="Times New Roman"/>
                <a:cs typeface="Times New Roman"/>
              </a:rPr>
              <a:t> + </a:t>
            </a:r>
            <a:r>
              <a:rPr lang="el-GR" altLang="zh-CN" i="1" dirty="0">
                <a:latin typeface="Times New Roman"/>
                <a:cs typeface="Times New Roman"/>
              </a:rPr>
              <a:t>β</a:t>
            </a:r>
            <a:r>
              <a:rPr lang="en-US" altLang="zh-CN" i="1" baseline="-25000" dirty="0">
                <a:latin typeface="Times New Roman"/>
                <a:cs typeface="Times New Roman"/>
              </a:rPr>
              <a:t>S</a:t>
            </a:r>
            <a:r>
              <a:rPr lang="en-US" altLang="zh-CN" dirty="0" smtClean="0">
                <a:latin typeface="Times New Roman"/>
                <a:cs typeface="Times New Roman"/>
              </a:rPr>
              <a:t>)</a:t>
            </a:r>
            <a:r>
              <a:rPr lang="en-US" altLang="zh-CN" i="1" dirty="0" smtClean="0">
                <a:latin typeface="Times New Roman"/>
                <a:cs typeface="Times New Roman"/>
              </a:rPr>
              <a:t>I</a:t>
            </a:r>
            <a:r>
              <a:rPr lang="en-US" altLang="zh-CN" baseline="30000" dirty="0">
                <a:latin typeface="Times New Roman"/>
                <a:cs typeface="Times New Roman"/>
              </a:rPr>
              <a:t>(</a:t>
            </a:r>
            <a:r>
              <a:rPr lang="en-US" altLang="zh-CN" i="1" baseline="30000" dirty="0">
                <a:latin typeface="Times New Roman"/>
                <a:cs typeface="Times New Roman"/>
              </a:rPr>
              <a:t>k</a:t>
            </a:r>
            <a:r>
              <a:rPr lang="en-US" altLang="zh-CN" baseline="30000" dirty="0">
                <a:latin typeface="Times New Roman"/>
                <a:cs typeface="Times New Roman"/>
              </a:rPr>
              <a:t>)</a:t>
            </a:r>
            <a:r>
              <a:rPr lang="en-US" altLang="zh-CN" dirty="0">
                <a:latin typeface="Times New Roman"/>
                <a:cs typeface="Times New Roman"/>
              </a:rPr>
              <a:t>(</a:t>
            </a:r>
            <a:r>
              <a:rPr lang="en-US" altLang="zh-CN" i="1" dirty="0">
                <a:latin typeface="Times New Roman"/>
                <a:cs typeface="Times New Roman"/>
              </a:rPr>
              <a:t>u, </a:t>
            </a:r>
            <a:r>
              <a:rPr lang="en-US" altLang="zh-CN" i="1" dirty="0" err="1">
                <a:latin typeface="Times New Roman"/>
                <a:cs typeface="Times New Roman"/>
              </a:rPr>
              <a:t>C</a:t>
            </a:r>
            <a:r>
              <a:rPr lang="en-US" altLang="zh-CN" i="1" baseline="-25000" dirty="0" err="1">
                <a:latin typeface="Times New Roman"/>
                <a:cs typeface="Times New Roman"/>
              </a:rPr>
              <a:t>i</a:t>
            </a:r>
            <a:r>
              <a:rPr lang="en-US" altLang="zh-CN" dirty="0" smtClean="0">
                <a:latin typeface="Times New Roman"/>
                <a:cs typeface="Times New Roman"/>
              </a:rPr>
              <a:t>)</a:t>
            </a:r>
            <a:r>
              <a:rPr lang="en-US" altLang="zh-CN" i="1" dirty="0" smtClean="0">
                <a:latin typeface="Times New Roman"/>
                <a:cs typeface="Times New Roman"/>
              </a:rPr>
              <a:t> ≤ </a:t>
            </a:r>
            <a:r>
              <a:rPr lang="en-US" altLang="zh-CN" dirty="0" smtClean="0">
                <a:latin typeface="Times New Roman"/>
                <a:cs typeface="Times New Roman"/>
              </a:rPr>
              <a:t>1</a:t>
            </a:r>
            <a:r>
              <a:rPr lang="en-US" altLang="zh-CN" i="1" dirty="0" smtClean="0">
                <a:latin typeface="Times New Roman"/>
                <a:cs typeface="Times New Roman"/>
              </a:rPr>
              <a:t>.</a:t>
            </a:r>
          </a:p>
          <a:p>
            <a:pPr lvl="2"/>
            <a:endParaRPr lang="en-US" altLang="zh-CN" i="1" dirty="0" smtClean="0">
              <a:latin typeface="Times New Roman"/>
              <a:cs typeface="Times New Roman"/>
            </a:endParaRPr>
          </a:p>
          <a:p>
            <a:pPr lvl="2"/>
            <a:endParaRPr lang="en-US" i="1" dirty="0"/>
          </a:p>
        </p:txBody>
      </p:sp>
      <p:sp>
        <p:nvSpPr>
          <p:cNvPr id="2" name="Title 1"/>
          <p:cNvSpPr>
            <a:spLocks noGrp="1"/>
          </p:cNvSpPr>
          <p:nvPr>
            <p:ph type="title"/>
          </p:nvPr>
        </p:nvSpPr>
        <p:spPr/>
        <p:txBody>
          <a:bodyPr/>
          <a:lstStyle/>
          <a:p>
            <a:r>
              <a:rPr lang="en-US" altLang="zh-CN" dirty="0"/>
              <a:t>Theoretical </a:t>
            </a:r>
            <a:r>
              <a:rPr lang="en-US" altLang="zh-CN" dirty="0" smtClean="0"/>
              <a:t>Analysis</a:t>
            </a:r>
            <a:r>
              <a:rPr lang="zh-CN" altLang="en-US" dirty="0" smtClean="0"/>
              <a:t> </a:t>
            </a:r>
            <a:r>
              <a:rPr lang="en-US" altLang="zh-CN" sz="2954" dirty="0"/>
              <a:t>—</a:t>
            </a:r>
            <a:r>
              <a:rPr lang="zh-CN" altLang="en-US" sz="2954" dirty="0"/>
              <a:t> </a:t>
            </a:r>
            <a:r>
              <a:rPr lang="en-US" altLang="zh-CN" dirty="0" smtClean="0">
                <a:solidFill>
                  <a:srgbClr val="FF0000"/>
                </a:solidFill>
              </a:rPr>
              <a:t>Existence</a:t>
            </a:r>
            <a:endParaRPr lang="en-US" sz="4431" dirty="0"/>
          </a:p>
        </p:txBody>
      </p:sp>
      <p:sp>
        <p:nvSpPr>
          <p:cNvPr id="60" name="矩形 1"/>
          <p:cNvSpPr/>
          <p:nvPr/>
        </p:nvSpPr>
        <p:spPr>
          <a:xfrm>
            <a:off x="5194654" y="6111259"/>
            <a:ext cx="3949346" cy="490006"/>
          </a:xfrm>
          <a:prstGeom prst="rect">
            <a:avLst/>
          </a:prstGeom>
          <a:solidFill>
            <a:schemeClr val="bg1"/>
          </a:solidFill>
          <a:ln>
            <a:solidFill>
              <a:schemeClr val="tx1"/>
            </a:solidFill>
          </a:ln>
        </p:spPr>
        <p:txBody>
          <a:bodyPr wrap="square">
            <a:spAutoFit/>
          </a:bodyPr>
          <a:lstStyle/>
          <a:p>
            <a:pPr marL="0" lvl="1"/>
            <a:r>
              <a:rPr lang="en-US" altLang="zh-CN" sz="1292" dirty="0"/>
              <a:t>I(v, </a:t>
            </a:r>
            <a:r>
              <a:rPr lang="en-US" altLang="zh-CN" sz="1292" dirty="0" err="1"/>
              <a:t>C</a:t>
            </a:r>
            <a:r>
              <a:rPr lang="en-US" altLang="zh-CN" sz="1292" baseline="-25000" dirty="0" err="1"/>
              <a:t>i</a:t>
            </a:r>
            <a:r>
              <a:rPr lang="en-US" altLang="zh-CN" sz="1292" dirty="0"/>
              <a:t>) = max {  I(v, </a:t>
            </a:r>
            <a:r>
              <a:rPr lang="en-US" altLang="zh-CN" sz="1292" dirty="0" err="1"/>
              <a:t>C</a:t>
            </a:r>
            <a:r>
              <a:rPr lang="en-US" altLang="zh-CN" sz="1292" baseline="-25000" dirty="0" err="1"/>
              <a:t>i</a:t>
            </a:r>
            <a:r>
              <a:rPr lang="en-US" altLang="zh-CN" sz="1292" dirty="0"/>
              <a:t>), </a:t>
            </a:r>
            <a:r>
              <a:rPr lang="el-GR" altLang="zh-CN" sz="1292" dirty="0"/>
              <a:t>α</a:t>
            </a:r>
            <a:r>
              <a:rPr lang="en-US" altLang="zh-CN" sz="1292" baseline="-25000" dirty="0"/>
              <a:t>i</a:t>
            </a:r>
            <a:r>
              <a:rPr lang="en-US" altLang="zh-CN" sz="1292" dirty="0"/>
              <a:t> I(u, </a:t>
            </a:r>
            <a:r>
              <a:rPr lang="en-US" altLang="zh-CN" sz="1292" dirty="0" err="1"/>
              <a:t>C</a:t>
            </a:r>
            <a:r>
              <a:rPr lang="en-US" altLang="zh-CN" sz="1292" baseline="-25000" dirty="0" err="1"/>
              <a:t>i</a:t>
            </a:r>
            <a:r>
              <a:rPr lang="en-US" altLang="zh-CN" sz="1292" dirty="0"/>
              <a:t>) + </a:t>
            </a:r>
            <a:r>
              <a:rPr lang="el-GR" altLang="zh-CN" sz="1292" dirty="0"/>
              <a:t>β</a:t>
            </a:r>
            <a:r>
              <a:rPr lang="en-US" altLang="zh-CN" sz="1292" baseline="-25000" dirty="0"/>
              <a:t>S</a:t>
            </a:r>
            <a:r>
              <a:rPr lang="en-US" altLang="zh-CN" sz="1292" dirty="0"/>
              <a:t> H(u, S)  }</a:t>
            </a:r>
          </a:p>
          <a:p>
            <a:pPr marL="0" lvl="1"/>
            <a:r>
              <a:rPr lang="en-US" altLang="zh-CN" sz="1292" dirty="0"/>
              <a:t>H(v, S) = min { I(v, </a:t>
            </a:r>
            <a:r>
              <a:rPr lang="en-US" altLang="zh-CN" sz="1292" dirty="0" err="1"/>
              <a:t>C</a:t>
            </a:r>
            <a:r>
              <a:rPr lang="en-US" altLang="zh-CN" sz="1292" baseline="-25000" dirty="0" err="1"/>
              <a:t>i</a:t>
            </a:r>
            <a:r>
              <a:rPr lang="en-US" altLang="zh-CN" sz="1292" dirty="0"/>
              <a:t>) }</a:t>
            </a:r>
            <a:endParaRPr lang="zh-CN" altLang="en-US" sz="1292" dirty="0"/>
          </a:p>
        </p:txBody>
      </p:sp>
    </p:spTree>
    <p:extLst>
      <p:ext uri="{BB962C8B-B14F-4D97-AF65-F5344CB8AC3E}">
        <p14:creationId xmlns:p14="http://schemas.microsoft.com/office/powerpoint/2010/main" val="579079968"/>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Denote </a:t>
            </a:r>
            <a:r>
              <a:rPr lang="en-US" dirty="0" smtClean="0">
                <a:latin typeface="Times New Roman"/>
                <a:cs typeface="Times New Roman"/>
              </a:rPr>
              <a:t>γ = </a:t>
            </a:r>
            <a:r>
              <a:rPr lang="el-GR" altLang="zh-CN" i="1" dirty="0" smtClean="0">
                <a:latin typeface="Times New Roman" pitchFamily="18" charset="0"/>
                <a:cs typeface="Times New Roman" pitchFamily="18" charset="0"/>
              </a:rPr>
              <a:t>α</a:t>
            </a:r>
            <a:r>
              <a:rPr lang="en-US" altLang="zh-CN" baseline="-25000" dirty="0" err="1" smtClean="0">
                <a:latin typeface="Times New Roman" pitchFamily="18" charset="0"/>
                <a:cs typeface="Times New Roman" pitchFamily="18" charset="0"/>
              </a:rPr>
              <a:t>i</a:t>
            </a:r>
            <a:r>
              <a:rPr lang="en-US" altLang="zh-CN" baseline="-25000"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r>
              <a:rPr lang="el-GR" altLang="zh-CN" i="1" dirty="0" smtClean="0">
                <a:latin typeface="Times New Roman" pitchFamily="18" charset="0"/>
                <a:cs typeface="Times New Roman" pitchFamily="18" charset="0"/>
              </a:rPr>
              <a:t>β</a:t>
            </a:r>
            <a:r>
              <a:rPr lang="en-US" altLang="zh-CN" baseline="-25000" dirty="0" smtClean="0">
                <a:latin typeface="Times New Roman" pitchFamily="18" charset="0"/>
                <a:cs typeface="Times New Roman" pitchFamily="18" charset="0"/>
              </a:rPr>
              <a:t>S </a:t>
            </a:r>
            <a:r>
              <a:rPr lang="en-US" altLang="zh-CN" dirty="0" smtClean="0">
                <a:latin typeface="Times New Roman" pitchFamily="18" charset="0"/>
                <a:cs typeface="Times New Roman" pitchFamily="18" charset="0"/>
              </a:rPr>
              <a:t>≤ 1, we have </a:t>
            </a:r>
          </a:p>
          <a:p>
            <a:pPr marL="0" indent="0" algn="ctr">
              <a:spcAft>
                <a:spcPts val="1108"/>
              </a:spcAft>
              <a:buNone/>
            </a:pPr>
            <a:r>
              <a:rPr lang="en-US" altLang="zh-CN" dirty="0" smtClean="0">
                <a:latin typeface="Times New Roman" pitchFamily="18" charset="0"/>
                <a:cs typeface="Times New Roman" pitchFamily="18" charset="0"/>
              </a:rPr>
              <a:t>|</a:t>
            </a:r>
            <a:r>
              <a:rPr lang="en-US" i="1" dirty="0" smtClean="0">
                <a:latin typeface="Times New Roman"/>
                <a:cs typeface="Times New Roman"/>
              </a:rPr>
              <a:t>I</a:t>
            </a:r>
            <a:r>
              <a:rPr lang="en-US" baseline="30000" dirty="0">
                <a:latin typeface="Times New Roman"/>
                <a:cs typeface="Times New Roman"/>
              </a:rPr>
              <a:t>(</a:t>
            </a:r>
            <a:r>
              <a:rPr lang="en-US" i="1" baseline="30000" dirty="0">
                <a:latin typeface="Times New Roman"/>
                <a:cs typeface="Times New Roman"/>
              </a:rPr>
              <a:t>k+1</a:t>
            </a:r>
            <a:r>
              <a:rPr lang="en-US" baseline="30000" dirty="0">
                <a:latin typeface="Times New Roman"/>
                <a:cs typeface="Times New Roman"/>
              </a:rPr>
              <a:t>)</a:t>
            </a:r>
            <a:r>
              <a:rPr lang="en-US" dirty="0">
                <a:latin typeface="Times New Roman"/>
                <a:cs typeface="Times New Roman"/>
              </a:rPr>
              <a:t>(</a:t>
            </a:r>
            <a:r>
              <a:rPr lang="en-US" i="1" dirty="0">
                <a:latin typeface="Times New Roman"/>
                <a:cs typeface="Times New Roman"/>
              </a:rPr>
              <a:t>v, </a:t>
            </a:r>
            <a:r>
              <a:rPr lang="en-US" i="1" dirty="0" err="1">
                <a:latin typeface="Times New Roman"/>
                <a:cs typeface="Times New Roman"/>
              </a:rPr>
              <a:t>C</a:t>
            </a:r>
            <a:r>
              <a:rPr lang="en-US" i="1" baseline="-25000" dirty="0" err="1">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 - </a:t>
            </a:r>
            <a:r>
              <a:rPr lang="en-US" i="1" dirty="0">
                <a:latin typeface="Times New Roman"/>
                <a:cs typeface="Times New Roman"/>
              </a:rPr>
              <a:t>I</a:t>
            </a:r>
            <a:r>
              <a:rPr lang="en-US" baseline="30000" dirty="0">
                <a:latin typeface="Times New Roman"/>
                <a:cs typeface="Times New Roman"/>
              </a:rPr>
              <a:t>(</a:t>
            </a:r>
            <a:r>
              <a:rPr lang="en-US" i="1" baseline="30000" dirty="0" smtClean="0">
                <a:latin typeface="Times New Roman"/>
                <a:cs typeface="Times New Roman"/>
              </a:rPr>
              <a:t>k</a:t>
            </a:r>
            <a:r>
              <a:rPr lang="en-US" baseline="30000" dirty="0" smtClean="0">
                <a:latin typeface="Times New Roman"/>
                <a:cs typeface="Times New Roman"/>
              </a:rPr>
              <a:t>)</a:t>
            </a:r>
            <a:r>
              <a:rPr lang="en-US" dirty="0">
                <a:latin typeface="Times New Roman"/>
                <a:cs typeface="Times New Roman"/>
              </a:rPr>
              <a:t>(</a:t>
            </a:r>
            <a:r>
              <a:rPr lang="en-US" i="1" dirty="0">
                <a:latin typeface="Times New Roman"/>
                <a:cs typeface="Times New Roman"/>
              </a:rPr>
              <a:t>v, </a:t>
            </a:r>
            <a:r>
              <a:rPr lang="en-US" i="1" dirty="0" err="1">
                <a:latin typeface="Times New Roman"/>
                <a:cs typeface="Times New Roman"/>
              </a:rPr>
              <a:t>C</a:t>
            </a:r>
            <a:r>
              <a:rPr lang="en-US" i="1" baseline="-25000" dirty="0" err="1">
                <a:latin typeface="Times New Roman"/>
                <a:cs typeface="Times New Roman"/>
              </a:rPr>
              <a:t>i</a:t>
            </a:r>
            <a:r>
              <a:rPr lang="en-US" dirty="0" smtClean="0">
                <a:latin typeface="Times New Roman"/>
                <a:cs typeface="Times New Roman"/>
              </a:rPr>
              <a:t>)</a:t>
            </a:r>
            <a:r>
              <a:rPr lang="en-US" i="1" dirty="0" smtClean="0">
                <a:latin typeface="Times New Roman"/>
                <a:cs typeface="Times New Roman"/>
              </a:rPr>
              <a:t>| ≤ </a:t>
            </a:r>
            <a:r>
              <a:rPr lang="en-US" dirty="0" err="1" smtClean="0">
                <a:latin typeface="Times New Roman"/>
                <a:cs typeface="Times New Roman"/>
              </a:rPr>
              <a:t>γ</a:t>
            </a:r>
            <a:r>
              <a:rPr lang="en-US" baseline="30000" dirty="0" err="1" smtClean="0">
                <a:latin typeface="Times New Roman"/>
                <a:cs typeface="Times New Roman"/>
              </a:rPr>
              <a:t>k</a:t>
            </a:r>
            <a:endParaRPr lang="en-US" dirty="0" smtClean="0"/>
          </a:p>
          <a:p>
            <a:pPr lvl="1"/>
            <a:r>
              <a:rPr lang="en-US" sz="2215" dirty="0">
                <a:latin typeface="Times New Roman"/>
                <a:cs typeface="Times New Roman"/>
              </a:rPr>
              <a:t>When</a:t>
            </a:r>
            <a:r>
              <a:rPr lang="en-US" sz="2215" i="1" dirty="0">
                <a:latin typeface="Times New Roman"/>
                <a:cs typeface="Times New Roman"/>
              </a:rPr>
              <a:t> k = </a:t>
            </a:r>
            <a:r>
              <a:rPr lang="en-US" sz="2215" dirty="0">
                <a:latin typeface="Times New Roman"/>
                <a:cs typeface="Times New Roman"/>
              </a:rPr>
              <a:t>0</a:t>
            </a:r>
            <a:r>
              <a:rPr lang="en-US" sz="2215" i="1" dirty="0">
                <a:latin typeface="Times New Roman"/>
                <a:cs typeface="Times New Roman"/>
              </a:rPr>
              <a:t>, we have I</a:t>
            </a:r>
            <a:r>
              <a:rPr lang="en-US" sz="2215" baseline="30000" dirty="0">
                <a:latin typeface="Times New Roman"/>
                <a:cs typeface="Times New Roman"/>
              </a:rPr>
              <a:t>(1)</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dirty="0">
                <a:latin typeface="Times New Roman"/>
                <a:cs typeface="Times New Roman"/>
              </a:rPr>
              <a:t>)</a:t>
            </a:r>
            <a:r>
              <a:rPr lang="en-US" altLang="zh-CN" sz="2215" i="1" dirty="0">
                <a:latin typeface="Times New Roman"/>
                <a:cs typeface="Times New Roman"/>
              </a:rPr>
              <a:t> ≤ 1, thus</a:t>
            </a:r>
          </a:p>
          <a:p>
            <a:pPr marL="422041" lvl="1" indent="0" algn="ctr">
              <a:buNone/>
            </a:pPr>
            <a:r>
              <a:rPr lang="en-US" altLang="zh-CN" sz="2215" i="1" dirty="0">
                <a:latin typeface="Times New Roman"/>
                <a:cs typeface="Times New Roman"/>
              </a:rPr>
              <a:t> |</a:t>
            </a:r>
            <a:r>
              <a:rPr lang="en-US" sz="2215" i="1" dirty="0">
                <a:latin typeface="Times New Roman"/>
                <a:cs typeface="Times New Roman"/>
              </a:rPr>
              <a:t>I</a:t>
            </a:r>
            <a:r>
              <a:rPr lang="en-US" sz="2215" baseline="30000" dirty="0">
                <a:latin typeface="Times New Roman"/>
                <a:cs typeface="Times New Roman"/>
              </a:rPr>
              <a:t>(</a:t>
            </a:r>
            <a:r>
              <a:rPr lang="en-US" sz="2215" i="1" baseline="30000" dirty="0">
                <a:latin typeface="Times New Roman"/>
                <a:cs typeface="Times New Roman"/>
              </a:rPr>
              <a:t>1</a:t>
            </a:r>
            <a:r>
              <a:rPr lang="en-US" sz="2215" baseline="30000" dirty="0">
                <a:latin typeface="Times New Roman"/>
                <a:cs typeface="Times New Roman"/>
              </a:rPr>
              <a:t>)</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dirty="0">
                <a:latin typeface="Times New Roman"/>
                <a:cs typeface="Times New Roman"/>
              </a:rPr>
              <a:t>)</a:t>
            </a:r>
            <a:r>
              <a:rPr lang="en-US" sz="2215" i="1" dirty="0">
                <a:latin typeface="Times New Roman"/>
                <a:cs typeface="Times New Roman"/>
              </a:rPr>
              <a:t>-I</a:t>
            </a:r>
            <a:r>
              <a:rPr lang="en-US" sz="2215" baseline="30000" dirty="0">
                <a:latin typeface="Times New Roman"/>
                <a:cs typeface="Times New Roman"/>
              </a:rPr>
              <a:t>(</a:t>
            </a:r>
            <a:r>
              <a:rPr lang="en-US" sz="2215" i="1" baseline="30000" dirty="0">
                <a:latin typeface="Times New Roman"/>
                <a:cs typeface="Times New Roman"/>
              </a:rPr>
              <a:t>0</a:t>
            </a:r>
            <a:r>
              <a:rPr lang="en-US" sz="2215" baseline="30000" dirty="0">
                <a:latin typeface="Times New Roman"/>
                <a:cs typeface="Times New Roman"/>
              </a:rPr>
              <a:t>)</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dirty="0">
                <a:latin typeface="Times New Roman"/>
                <a:cs typeface="Times New Roman"/>
              </a:rPr>
              <a:t>)</a:t>
            </a:r>
            <a:r>
              <a:rPr lang="en-US" altLang="zh-CN" sz="2215" i="1" dirty="0">
                <a:latin typeface="Times New Roman"/>
                <a:cs typeface="Times New Roman"/>
              </a:rPr>
              <a:t>| ≤ </a:t>
            </a:r>
            <a:r>
              <a:rPr lang="en-US" altLang="zh-CN" sz="2215" dirty="0">
                <a:latin typeface="Times New Roman"/>
                <a:cs typeface="Times New Roman"/>
              </a:rPr>
              <a:t>1</a:t>
            </a:r>
            <a:endParaRPr lang="en-US" altLang="zh-CN" sz="2215" i="1" dirty="0">
              <a:latin typeface="Times New Roman"/>
              <a:cs typeface="Times New Roman"/>
            </a:endParaRPr>
          </a:p>
          <a:p>
            <a:pPr lvl="1"/>
            <a:r>
              <a:rPr lang="en-US" sz="2215" dirty="0">
                <a:latin typeface="Times New Roman"/>
                <a:cs typeface="Times New Roman"/>
              </a:rPr>
              <a:t>Assume</a:t>
            </a:r>
            <a:r>
              <a:rPr lang="en-US" sz="2215" i="1" dirty="0">
                <a:latin typeface="Times New Roman"/>
                <a:cs typeface="Times New Roman"/>
              </a:rPr>
              <a:t> </a:t>
            </a:r>
            <a:r>
              <a:rPr lang="en-US" sz="2215" dirty="0">
                <a:latin typeface="Times New Roman"/>
                <a:cs typeface="Times New Roman"/>
              </a:rPr>
              <a:t>after</a:t>
            </a:r>
            <a:r>
              <a:rPr lang="en-US" sz="2215" i="1" dirty="0">
                <a:latin typeface="Times New Roman"/>
                <a:cs typeface="Times New Roman"/>
              </a:rPr>
              <a:t> k-</a:t>
            </a:r>
            <a:r>
              <a:rPr lang="en-US" sz="2215" i="1" dirty="0" err="1">
                <a:latin typeface="Times New Roman"/>
                <a:cs typeface="Times New Roman"/>
              </a:rPr>
              <a:t>th</a:t>
            </a:r>
            <a:r>
              <a:rPr lang="en-US" sz="2215" i="1" dirty="0">
                <a:latin typeface="Times New Roman"/>
                <a:cs typeface="Times New Roman"/>
              </a:rPr>
              <a:t> iteration, we have </a:t>
            </a:r>
          </a:p>
          <a:p>
            <a:pPr marL="422041" lvl="1" indent="0" algn="ctr">
              <a:buNone/>
            </a:pPr>
            <a:r>
              <a:rPr lang="en-US" altLang="zh-CN" sz="2215" i="1" dirty="0">
                <a:latin typeface="Times New Roman"/>
                <a:cs typeface="Times New Roman"/>
              </a:rPr>
              <a:t>|</a:t>
            </a:r>
            <a:r>
              <a:rPr lang="en-US" sz="2215" i="1" dirty="0">
                <a:latin typeface="Times New Roman"/>
                <a:cs typeface="Times New Roman"/>
              </a:rPr>
              <a:t>I</a:t>
            </a:r>
            <a:r>
              <a:rPr lang="en-US" sz="2215" baseline="30000" dirty="0">
                <a:latin typeface="Times New Roman"/>
                <a:cs typeface="Times New Roman"/>
              </a:rPr>
              <a:t>(</a:t>
            </a:r>
            <a:r>
              <a:rPr lang="en-US" sz="2215" i="1" baseline="30000" dirty="0">
                <a:latin typeface="Times New Roman"/>
                <a:cs typeface="Times New Roman"/>
              </a:rPr>
              <a:t>k+</a:t>
            </a:r>
            <a:r>
              <a:rPr lang="en-US" sz="2215" baseline="30000" dirty="0">
                <a:latin typeface="Times New Roman"/>
                <a:cs typeface="Times New Roman"/>
              </a:rPr>
              <a:t>1)</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dirty="0">
                <a:latin typeface="Times New Roman"/>
                <a:cs typeface="Times New Roman"/>
              </a:rPr>
              <a:t>)</a:t>
            </a:r>
            <a:r>
              <a:rPr lang="en-US" sz="2215" i="1" dirty="0">
                <a:latin typeface="Times New Roman"/>
                <a:cs typeface="Times New Roman"/>
              </a:rPr>
              <a:t>-I</a:t>
            </a:r>
            <a:r>
              <a:rPr lang="en-US" sz="2215" baseline="30000" dirty="0">
                <a:latin typeface="Times New Roman"/>
                <a:cs typeface="Times New Roman"/>
              </a:rPr>
              <a:t>(</a:t>
            </a:r>
            <a:r>
              <a:rPr lang="en-US" sz="2215" i="1" baseline="30000" dirty="0">
                <a:latin typeface="Times New Roman"/>
                <a:cs typeface="Times New Roman"/>
              </a:rPr>
              <a:t>k</a:t>
            </a:r>
            <a:r>
              <a:rPr lang="en-US" sz="2215" baseline="30000" dirty="0">
                <a:latin typeface="Times New Roman"/>
                <a:cs typeface="Times New Roman"/>
              </a:rPr>
              <a:t>)</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dirty="0">
                <a:latin typeface="Times New Roman"/>
                <a:cs typeface="Times New Roman"/>
              </a:rPr>
              <a:t>)</a:t>
            </a:r>
            <a:r>
              <a:rPr lang="en-US" altLang="zh-CN" sz="2215" i="1" dirty="0">
                <a:latin typeface="Times New Roman"/>
                <a:cs typeface="Times New Roman"/>
              </a:rPr>
              <a:t>| ≤ </a:t>
            </a:r>
            <a:r>
              <a:rPr lang="en-US" sz="2215" dirty="0" err="1">
                <a:latin typeface="Times New Roman"/>
                <a:cs typeface="Times New Roman"/>
              </a:rPr>
              <a:t>γ</a:t>
            </a:r>
            <a:r>
              <a:rPr lang="en-US" sz="2215" baseline="30000" dirty="0" err="1">
                <a:latin typeface="Times New Roman"/>
                <a:cs typeface="Times New Roman"/>
              </a:rPr>
              <a:t>k</a:t>
            </a:r>
            <a:endParaRPr lang="en-US" sz="2215" dirty="0">
              <a:latin typeface="Times New Roman"/>
              <a:cs typeface="Times New Roman"/>
            </a:endParaRPr>
          </a:p>
          <a:p>
            <a:pPr lvl="1"/>
            <a:r>
              <a:rPr lang="en-US" sz="2215" dirty="0">
                <a:latin typeface="Times New Roman"/>
                <a:cs typeface="Times New Roman"/>
              </a:rPr>
              <a:t>After</a:t>
            </a:r>
            <a:r>
              <a:rPr lang="en-US" sz="2215" i="1" dirty="0">
                <a:latin typeface="Times New Roman"/>
                <a:cs typeface="Times New Roman"/>
              </a:rPr>
              <a:t> </a:t>
            </a:r>
            <a:r>
              <a:rPr lang="en-US" sz="2215" dirty="0">
                <a:latin typeface="Times New Roman"/>
                <a:cs typeface="Times New Roman"/>
              </a:rPr>
              <a:t>(</a:t>
            </a:r>
            <a:r>
              <a:rPr lang="en-US" sz="2215" i="1" dirty="0">
                <a:latin typeface="Times New Roman"/>
                <a:cs typeface="Times New Roman"/>
              </a:rPr>
              <a:t>k+</a:t>
            </a:r>
            <a:r>
              <a:rPr lang="en-US" sz="2215" dirty="0">
                <a:latin typeface="Times New Roman"/>
                <a:cs typeface="Times New Roman"/>
              </a:rPr>
              <a:t>1)</a:t>
            </a:r>
            <a:r>
              <a:rPr lang="en-US" sz="2215" i="1" dirty="0">
                <a:latin typeface="Times New Roman"/>
                <a:cs typeface="Times New Roman"/>
              </a:rPr>
              <a:t>-</a:t>
            </a:r>
            <a:r>
              <a:rPr lang="en-US" sz="2215" i="1" dirty="0" err="1">
                <a:latin typeface="Times New Roman"/>
                <a:cs typeface="Times New Roman"/>
              </a:rPr>
              <a:t>th</a:t>
            </a:r>
            <a:r>
              <a:rPr lang="en-US" sz="2215" i="1" dirty="0">
                <a:latin typeface="Times New Roman"/>
                <a:cs typeface="Times New Roman"/>
              </a:rPr>
              <a:t> iteration, we have</a:t>
            </a:r>
          </a:p>
          <a:p>
            <a:pPr marL="422041" lvl="1" indent="0">
              <a:buNone/>
            </a:pPr>
            <a:r>
              <a:rPr lang="en-US" sz="2215" i="1" dirty="0">
                <a:latin typeface="Times New Roman"/>
                <a:cs typeface="Times New Roman"/>
              </a:rPr>
              <a:t>	I</a:t>
            </a:r>
            <a:r>
              <a:rPr lang="en-US" sz="2215" baseline="30000" dirty="0">
                <a:latin typeface="Times New Roman"/>
                <a:cs typeface="Times New Roman"/>
              </a:rPr>
              <a:t>(</a:t>
            </a:r>
            <a:r>
              <a:rPr lang="en-US" sz="2215" i="1" baseline="30000" dirty="0">
                <a:latin typeface="Times New Roman"/>
                <a:cs typeface="Times New Roman"/>
              </a:rPr>
              <a:t>k+</a:t>
            </a:r>
            <a:r>
              <a:rPr lang="en-US" sz="2215" baseline="30000" dirty="0">
                <a:latin typeface="Times New Roman"/>
                <a:cs typeface="Times New Roman"/>
              </a:rPr>
              <a:t>2)</a:t>
            </a:r>
            <a:r>
              <a:rPr lang="en-US" sz="2215" dirty="0">
                <a:latin typeface="Times New Roman"/>
                <a:cs typeface="Times New Roman"/>
              </a:rPr>
              <a:t>(</a:t>
            </a:r>
            <a:r>
              <a:rPr lang="en-US" sz="2215" i="1" dirty="0">
                <a:latin typeface="Times New Roman"/>
                <a:cs typeface="Times New Roman"/>
              </a:rPr>
              <a:t>v, </a:t>
            </a:r>
            <a:r>
              <a:rPr lang="en-US" sz="2215" i="1" dirty="0" err="1">
                <a:latin typeface="Times New Roman"/>
                <a:cs typeface="Times New Roman"/>
              </a:rPr>
              <a:t>C</a:t>
            </a:r>
            <a:r>
              <a:rPr lang="en-US" sz="2215" i="1" baseline="-25000" dirty="0" err="1">
                <a:latin typeface="Times New Roman"/>
                <a:cs typeface="Times New Roman"/>
              </a:rPr>
              <a:t>i</a:t>
            </a:r>
            <a:r>
              <a:rPr lang="en-US" sz="2215" i="1" dirty="0">
                <a:latin typeface="Times New Roman"/>
                <a:cs typeface="Times New Roman"/>
              </a:rPr>
              <a:t>) = </a:t>
            </a:r>
            <a:r>
              <a:rPr lang="el-GR" altLang="zh-CN" sz="2215" i="1" dirty="0">
                <a:latin typeface="Times New Roman"/>
                <a:cs typeface="Times New Roman"/>
              </a:rPr>
              <a:t>α</a:t>
            </a:r>
            <a:r>
              <a:rPr lang="en-US" altLang="zh-CN" sz="2215" i="1" baseline="-25000" dirty="0" err="1">
                <a:latin typeface="Times New Roman"/>
                <a:cs typeface="Times New Roman"/>
              </a:rPr>
              <a:t>i</a:t>
            </a:r>
            <a:r>
              <a:rPr lang="en-US" altLang="zh-CN" sz="2215" i="1" dirty="0" err="1">
                <a:latin typeface="Times New Roman"/>
                <a:cs typeface="Times New Roman"/>
              </a:rPr>
              <a:t>I</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1)</a:t>
            </a:r>
            <a:r>
              <a:rPr lang="en-US" altLang="zh-CN" sz="2215" dirty="0">
                <a:latin typeface="Times New Roman"/>
                <a:cs typeface="Times New Roman"/>
              </a:rPr>
              <a:t>(</a:t>
            </a:r>
            <a:r>
              <a:rPr lang="en-US" altLang="zh-CN" sz="2215" i="1" dirty="0">
                <a:latin typeface="Times New Roman"/>
                <a:cs typeface="Times New Roman"/>
              </a:rPr>
              <a:t>u, </a:t>
            </a:r>
            <a:r>
              <a:rPr lang="en-US" altLang="zh-CN" sz="2215" i="1" dirty="0" err="1">
                <a:latin typeface="Times New Roman"/>
                <a:cs typeface="Times New Roman"/>
              </a:rPr>
              <a:t>C</a:t>
            </a:r>
            <a:r>
              <a:rPr lang="en-US" altLang="zh-CN" sz="2215" i="1" baseline="-25000" dirty="0" err="1">
                <a:latin typeface="Times New Roman"/>
                <a:cs typeface="Times New Roman"/>
              </a:rPr>
              <a:t>i</a:t>
            </a:r>
            <a:r>
              <a:rPr lang="en-US" altLang="zh-CN" sz="2215" dirty="0">
                <a:latin typeface="Times New Roman"/>
                <a:cs typeface="Times New Roman"/>
              </a:rPr>
              <a:t>)</a:t>
            </a:r>
            <a:r>
              <a:rPr lang="en-US" altLang="zh-CN" sz="2215" i="1" dirty="0">
                <a:latin typeface="Times New Roman"/>
                <a:cs typeface="Times New Roman"/>
              </a:rPr>
              <a:t> + </a:t>
            </a:r>
            <a:r>
              <a:rPr lang="el-GR" altLang="zh-CN" sz="2215" i="1" dirty="0">
                <a:latin typeface="Times New Roman"/>
                <a:cs typeface="Times New Roman"/>
              </a:rPr>
              <a:t>β</a:t>
            </a:r>
            <a:r>
              <a:rPr lang="en-US" altLang="zh-CN" sz="2215" i="1" baseline="-25000" dirty="0">
                <a:latin typeface="Times New Roman"/>
                <a:cs typeface="Times New Roman"/>
              </a:rPr>
              <a:t>S</a:t>
            </a:r>
            <a:r>
              <a:rPr lang="en-US" altLang="zh-CN" sz="2215" i="1" dirty="0">
                <a:latin typeface="Times New Roman"/>
                <a:cs typeface="Times New Roman"/>
              </a:rPr>
              <a:t>H</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1)</a:t>
            </a:r>
            <a:r>
              <a:rPr lang="en-US" altLang="zh-CN" sz="2215" dirty="0">
                <a:latin typeface="Times New Roman"/>
                <a:cs typeface="Times New Roman"/>
              </a:rPr>
              <a:t>(</a:t>
            </a:r>
            <a:r>
              <a:rPr lang="en-US" altLang="zh-CN" sz="2215" i="1" dirty="0">
                <a:latin typeface="Times New Roman"/>
                <a:cs typeface="Times New Roman"/>
              </a:rPr>
              <a:t>u, S</a:t>
            </a:r>
            <a:r>
              <a:rPr lang="en-US" altLang="zh-CN" sz="2215" dirty="0">
                <a:latin typeface="Times New Roman"/>
                <a:cs typeface="Times New Roman"/>
              </a:rPr>
              <a:t>)</a:t>
            </a:r>
          </a:p>
          <a:p>
            <a:pPr marL="422041" lvl="1" indent="0">
              <a:buNone/>
            </a:pPr>
            <a:r>
              <a:rPr lang="en-US" altLang="zh-CN" sz="2215" i="1" dirty="0">
                <a:latin typeface="Times New Roman"/>
                <a:cs typeface="Times New Roman"/>
              </a:rPr>
              <a:t>		      ≤ </a:t>
            </a:r>
            <a:r>
              <a:rPr lang="el-GR" altLang="zh-CN" sz="2215" i="1" dirty="0">
                <a:latin typeface="Times New Roman"/>
                <a:cs typeface="Times New Roman"/>
              </a:rPr>
              <a:t>α</a:t>
            </a:r>
            <a:r>
              <a:rPr lang="en-US" altLang="zh-CN" sz="2215" i="1" baseline="-25000" dirty="0" err="1">
                <a:latin typeface="Times New Roman"/>
                <a:cs typeface="Times New Roman"/>
              </a:rPr>
              <a:t>i</a:t>
            </a:r>
            <a:r>
              <a:rPr lang="en-US" altLang="zh-CN" sz="2215" dirty="0">
                <a:latin typeface="Times New Roman"/>
                <a:cs typeface="Times New Roman"/>
              </a:rPr>
              <a:t>[</a:t>
            </a:r>
            <a:r>
              <a:rPr lang="en-US" altLang="zh-CN" sz="2215" i="1" dirty="0">
                <a:latin typeface="Times New Roman"/>
                <a:cs typeface="Times New Roman"/>
              </a:rPr>
              <a:t>I</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a:t>
            </a:r>
            <a:r>
              <a:rPr lang="en-US" altLang="zh-CN" sz="2215" dirty="0">
                <a:latin typeface="Times New Roman"/>
                <a:cs typeface="Times New Roman"/>
              </a:rPr>
              <a:t>(</a:t>
            </a:r>
            <a:r>
              <a:rPr lang="en-US" altLang="zh-CN" sz="2215" i="1" dirty="0">
                <a:latin typeface="Times New Roman"/>
                <a:cs typeface="Times New Roman"/>
              </a:rPr>
              <a:t>u, </a:t>
            </a:r>
            <a:r>
              <a:rPr lang="en-US" altLang="zh-CN" sz="2215" i="1" dirty="0" err="1">
                <a:latin typeface="Times New Roman"/>
                <a:cs typeface="Times New Roman"/>
              </a:rPr>
              <a:t>C</a:t>
            </a:r>
            <a:r>
              <a:rPr lang="en-US" altLang="zh-CN" sz="2215" i="1" baseline="-25000" dirty="0" err="1">
                <a:latin typeface="Times New Roman"/>
                <a:cs typeface="Times New Roman"/>
              </a:rPr>
              <a:t>i</a:t>
            </a:r>
            <a:r>
              <a:rPr lang="en-US" altLang="zh-CN" sz="2215" dirty="0">
                <a:latin typeface="Times New Roman"/>
                <a:cs typeface="Times New Roman"/>
              </a:rPr>
              <a:t>)</a:t>
            </a:r>
            <a:r>
              <a:rPr lang="en-US" altLang="zh-CN" sz="2215" i="1" dirty="0">
                <a:latin typeface="Times New Roman"/>
                <a:cs typeface="Times New Roman"/>
              </a:rPr>
              <a:t>+</a:t>
            </a:r>
            <a:r>
              <a:rPr lang="en-US" sz="2215" dirty="0" err="1">
                <a:latin typeface="Times New Roman"/>
                <a:cs typeface="Times New Roman"/>
              </a:rPr>
              <a:t>γ</a:t>
            </a:r>
            <a:r>
              <a:rPr lang="en-US" sz="2215" baseline="30000" dirty="0" err="1">
                <a:latin typeface="Times New Roman"/>
                <a:cs typeface="Times New Roman"/>
              </a:rPr>
              <a:t>k</a:t>
            </a:r>
            <a:r>
              <a:rPr lang="en-US" altLang="zh-CN" sz="2215" dirty="0">
                <a:latin typeface="Times New Roman"/>
                <a:cs typeface="Times New Roman"/>
              </a:rPr>
              <a:t>]</a:t>
            </a:r>
            <a:r>
              <a:rPr lang="en-US" altLang="zh-CN" sz="2215" i="1" dirty="0">
                <a:latin typeface="Times New Roman"/>
                <a:cs typeface="Times New Roman"/>
              </a:rPr>
              <a:t> + </a:t>
            </a:r>
            <a:r>
              <a:rPr lang="el-GR" altLang="zh-CN" sz="2215" i="1" dirty="0">
                <a:latin typeface="Times New Roman"/>
                <a:cs typeface="Times New Roman"/>
              </a:rPr>
              <a:t>β</a:t>
            </a:r>
            <a:r>
              <a:rPr lang="en-US" altLang="zh-CN" sz="2215" i="1" baseline="-25000" dirty="0">
                <a:latin typeface="Times New Roman"/>
                <a:cs typeface="Times New Roman"/>
              </a:rPr>
              <a:t>S</a:t>
            </a:r>
            <a:r>
              <a:rPr lang="en-US" altLang="zh-CN" sz="2215" dirty="0">
                <a:latin typeface="Times New Roman"/>
                <a:cs typeface="Times New Roman"/>
              </a:rPr>
              <a:t>[</a:t>
            </a:r>
            <a:r>
              <a:rPr lang="en-US" altLang="zh-CN" sz="2215" i="1" dirty="0">
                <a:latin typeface="Times New Roman"/>
                <a:cs typeface="Times New Roman"/>
              </a:rPr>
              <a:t>H</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1)</a:t>
            </a:r>
            <a:r>
              <a:rPr lang="en-US" altLang="zh-CN" sz="2215" dirty="0">
                <a:latin typeface="Times New Roman"/>
                <a:cs typeface="Times New Roman"/>
              </a:rPr>
              <a:t>(</a:t>
            </a:r>
            <a:r>
              <a:rPr lang="en-US" altLang="zh-CN" sz="2215" i="1" dirty="0">
                <a:latin typeface="Times New Roman"/>
                <a:cs typeface="Times New Roman"/>
              </a:rPr>
              <a:t>u, S</a:t>
            </a:r>
            <a:r>
              <a:rPr lang="en-US" altLang="zh-CN" sz="2215" dirty="0">
                <a:latin typeface="Times New Roman"/>
                <a:cs typeface="Times New Roman"/>
              </a:rPr>
              <a:t>)</a:t>
            </a:r>
            <a:r>
              <a:rPr lang="en-US" altLang="zh-CN" sz="2215" i="1" dirty="0">
                <a:latin typeface="Times New Roman"/>
                <a:cs typeface="Times New Roman"/>
              </a:rPr>
              <a:t>+</a:t>
            </a:r>
            <a:r>
              <a:rPr lang="en-US" sz="2215" dirty="0" err="1">
                <a:latin typeface="Times New Roman"/>
                <a:cs typeface="Times New Roman"/>
              </a:rPr>
              <a:t>γ</a:t>
            </a:r>
            <a:r>
              <a:rPr lang="en-US" sz="2215" baseline="30000" dirty="0" err="1">
                <a:latin typeface="Times New Roman"/>
                <a:cs typeface="Times New Roman"/>
              </a:rPr>
              <a:t>k</a:t>
            </a:r>
            <a:r>
              <a:rPr lang="en-US" sz="2215" dirty="0">
                <a:latin typeface="Times New Roman"/>
                <a:cs typeface="Times New Roman"/>
              </a:rPr>
              <a:t>]</a:t>
            </a:r>
          </a:p>
          <a:p>
            <a:pPr marL="422041" lvl="1" indent="0">
              <a:buNone/>
            </a:pPr>
            <a:r>
              <a:rPr lang="en-US" altLang="zh-CN" sz="2215" i="1" dirty="0">
                <a:latin typeface="Times New Roman"/>
                <a:cs typeface="Times New Roman"/>
              </a:rPr>
              <a:t>		      ≤ </a:t>
            </a:r>
            <a:r>
              <a:rPr lang="el-GR" altLang="zh-CN" sz="2215" i="1" dirty="0">
                <a:latin typeface="Times New Roman"/>
                <a:cs typeface="Times New Roman"/>
              </a:rPr>
              <a:t>α</a:t>
            </a:r>
            <a:r>
              <a:rPr lang="en-US" altLang="zh-CN" sz="2215" i="1" baseline="-25000" dirty="0" err="1">
                <a:latin typeface="Times New Roman"/>
                <a:cs typeface="Times New Roman"/>
              </a:rPr>
              <a:t>i</a:t>
            </a:r>
            <a:r>
              <a:rPr lang="en-US" altLang="zh-CN" sz="2215" i="1" dirty="0" err="1">
                <a:latin typeface="Times New Roman"/>
                <a:cs typeface="Times New Roman"/>
              </a:rPr>
              <a:t>I</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a:t>
            </a:r>
            <a:r>
              <a:rPr lang="en-US" altLang="zh-CN" sz="2215" dirty="0">
                <a:latin typeface="Times New Roman"/>
                <a:cs typeface="Times New Roman"/>
              </a:rPr>
              <a:t>(</a:t>
            </a:r>
            <a:r>
              <a:rPr lang="en-US" altLang="zh-CN" sz="2215" i="1" dirty="0">
                <a:latin typeface="Times New Roman"/>
                <a:cs typeface="Times New Roman"/>
              </a:rPr>
              <a:t>u, </a:t>
            </a:r>
            <a:r>
              <a:rPr lang="en-US" altLang="zh-CN" sz="2215" i="1" dirty="0" err="1">
                <a:latin typeface="Times New Roman"/>
                <a:cs typeface="Times New Roman"/>
              </a:rPr>
              <a:t>C</a:t>
            </a:r>
            <a:r>
              <a:rPr lang="en-US" altLang="zh-CN" sz="2215" i="1" baseline="-25000" dirty="0" err="1">
                <a:latin typeface="Times New Roman"/>
                <a:cs typeface="Times New Roman"/>
              </a:rPr>
              <a:t>i</a:t>
            </a:r>
            <a:r>
              <a:rPr lang="en-US" altLang="zh-CN" sz="2215" dirty="0">
                <a:latin typeface="Times New Roman"/>
                <a:cs typeface="Times New Roman"/>
              </a:rPr>
              <a:t>)</a:t>
            </a:r>
            <a:r>
              <a:rPr lang="en-US" altLang="zh-CN" sz="2215" i="1" dirty="0">
                <a:latin typeface="Times New Roman"/>
                <a:cs typeface="Times New Roman"/>
              </a:rPr>
              <a:t> + </a:t>
            </a:r>
            <a:r>
              <a:rPr lang="el-GR" altLang="zh-CN" sz="2215" i="1" dirty="0">
                <a:latin typeface="Times New Roman"/>
                <a:cs typeface="Times New Roman"/>
              </a:rPr>
              <a:t>β</a:t>
            </a:r>
            <a:r>
              <a:rPr lang="en-US" altLang="zh-CN" sz="2215" i="1" baseline="-25000" dirty="0">
                <a:latin typeface="Times New Roman"/>
                <a:cs typeface="Times New Roman"/>
              </a:rPr>
              <a:t>S</a:t>
            </a:r>
            <a:r>
              <a:rPr lang="en-US" altLang="zh-CN" sz="2215" i="1" dirty="0">
                <a:latin typeface="Times New Roman"/>
                <a:cs typeface="Times New Roman"/>
              </a:rPr>
              <a:t>H</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1)</a:t>
            </a:r>
            <a:r>
              <a:rPr lang="en-US" altLang="zh-CN" sz="2215" dirty="0">
                <a:latin typeface="Times New Roman"/>
                <a:cs typeface="Times New Roman"/>
              </a:rPr>
              <a:t>(</a:t>
            </a:r>
            <a:r>
              <a:rPr lang="en-US" altLang="zh-CN" sz="2215" i="1" dirty="0">
                <a:latin typeface="Times New Roman"/>
                <a:cs typeface="Times New Roman"/>
              </a:rPr>
              <a:t>u, S</a:t>
            </a:r>
            <a:r>
              <a:rPr lang="en-US" altLang="zh-CN" sz="2215" dirty="0">
                <a:latin typeface="Times New Roman"/>
                <a:cs typeface="Times New Roman"/>
              </a:rPr>
              <a:t>)</a:t>
            </a:r>
            <a:r>
              <a:rPr lang="en-US" altLang="zh-CN" sz="2215" i="1" dirty="0">
                <a:latin typeface="Times New Roman"/>
                <a:cs typeface="Times New Roman"/>
              </a:rPr>
              <a:t> + </a:t>
            </a:r>
            <a:r>
              <a:rPr lang="en-US" sz="2215" dirty="0">
                <a:latin typeface="Times New Roman"/>
                <a:cs typeface="Times New Roman"/>
              </a:rPr>
              <a:t>γ</a:t>
            </a:r>
            <a:r>
              <a:rPr lang="en-US" sz="2215" baseline="30000" dirty="0">
                <a:latin typeface="Times New Roman"/>
                <a:cs typeface="Times New Roman"/>
              </a:rPr>
              <a:t>k+1</a:t>
            </a:r>
            <a:endParaRPr lang="en-US" sz="2215" dirty="0">
              <a:latin typeface="Times New Roman"/>
              <a:cs typeface="Times New Roman"/>
            </a:endParaRPr>
          </a:p>
          <a:p>
            <a:pPr marL="422041" lvl="1" indent="0">
              <a:buNone/>
            </a:pPr>
            <a:r>
              <a:rPr lang="en-US" altLang="zh-CN" sz="2215" i="1" dirty="0">
                <a:latin typeface="Times New Roman"/>
                <a:cs typeface="Times New Roman"/>
              </a:rPr>
              <a:t>		      ≤ I</a:t>
            </a:r>
            <a:r>
              <a:rPr lang="en-US" altLang="zh-CN" sz="2215" baseline="30000" dirty="0">
                <a:latin typeface="Times New Roman"/>
                <a:cs typeface="Times New Roman"/>
              </a:rPr>
              <a:t>(</a:t>
            </a:r>
            <a:r>
              <a:rPr lang="en-US" altLang="zh-CN" sz="2215" i="1" baseline="30000" dirty="0">
                <a:latin typeface="Times New Roman"/>
                <a:cs typeface="Times New Roman"/>
              </a:rPr>
              <a:t>k+</a:t>
            </a:r>
            <a:r>
              <a:rPr lang="en-US" altLang="zh-CN" sz="2215" baseline="30000" dirty="0">
                <a:latin typeface="Times New Roman"/>
                <a:cs typeface="Times New Roman"/>
              </a:rPr>
              <a:t>1)</a:t>
            </a:r>
            <a:r>
              <a:rPr lang="en-US" altLang="zh-CN" sz="2215" dirty="0">
                <a:latin typeface="Times New Roman"/>
                <a:cs typeface="Times New Roman"/>
              </a:rPr>
              <a:t>(</a:t>
            </a:r>
            <a:r>
              <a:rPr lang="en-US" altLang="zh-CN" sz="2215" i="1" dirty="0">
                <a:latin typeface="Times New Roman"/>
                <a:cs typeface="Times New Roman"/>
              </a:rPr>
              <a:t>u, </a:t>
            </a:r>
            <a:r>
              <a:rPr lang="en-US" altLang="zh-CN" sz="2215" i="1" dirty="0" err="1">
                <a:latin typeface="Times New Roman"/>
                <a:cs typeface="Times New Roman"/>
              </a:rPr>
              <a:t>C</a:t>
            </a:r>
            <a:r>
              <a:rPr lang="en-US" altLang="zh-CN" sz="2215" i="1" baseline="-25000" dirty="0" err="1">
                <a:latin typeface="Times New Roman"/>
                <a:cs typeface="Times New Roman"/>
              </a:rPr>
              <a:t>i</a:t>
            </a:r>
            <a:r>
              <a:rPr lang="en-US" altLang="zh-CN" sz="2215" dirty="0">
                <a:latin typeface="Times New Roman"/>
                <a:cs typeface="Times New Roman"/>
              </a:rPr>
              <a:t>)</a:t>
            </a:r>
            <a:r>
              <a:rPr lang="en-US" altLang="zh-CN" sz="2215" i="1" dirty="0">
                <a:latin typeface="Times New Roman"/>
                <a:cs typeface="Times New Roman"/>
              </a:rPr>
              <a:t> + </a:t>
            </a:r>
            <a:r>
              <a:rPr lang="en-US" sz="2215" dirty="0">
                <a:latin typeface="Times New Roman"/>
                <a:cs typeface="Times New Roman"/>
              </a:rPr>
              <a:t>γ</a:t>
            </a:r>
            <a:r>
              <a:rPr lang="en-US" sz="2215" baseline="30000" dirty="0">
                <a:latin typeface="Times New Roman"/>
                <a:cs typeface="Times New Roman"/>
              </a:rPr>
              <a:t>k+1</a:t>
            </a:r>
            <a:endParaRPr lang="en-US" sz="2215" dirty="0">
              <a:latin typeface="Times New Roman"/>
              <a:cs typeface="Times New Roman"/>
            </a:endParaRPr>
          </a:p>
          <a:p>
            <a:pPr marL="422041" lvl="1" indent="0">
              <a:buNone/>
            </a:pPr>
            <a:r>
              <a:rPr lang="en-US" altLang="zh-CN" sz="2215" i="1" dirty="0">
                <a:latin typeface="Times New Roman"/>
                <a:cs typeface="Times New Roman"/>
              </a:rPr>
              <a:t>			</a:t>
            </a:r>
          </a:p>
          <a:p>
            <a:pPr lvl="2"/>
            <a:endParaRPr lang="en-US" altLang="zh-CN" i="1" dirty="0" smtClean="0">
              <a:latin typeface="Times New Roman"/>
              <a:cs typeface="Times New Roman"/>
            </a:endParaRPr>
          </a:p>
          <a:p>
            <a:pPr lvl="2"/>
            <a:endParaRPr lang="en-US" i="1" dirty="0"/>
          </a:p>
        </p:txBody>
      </p:sp>
      <p:sp>
        <p:nvSpPr>
          <p:cNvPr id="2" name="Title 1"/>
          <p:cNvSpPr>
            <a:spLocks noGrp="1"/>
          </p:cNvSpPr>
          <p:nvPr>
            <p:ph type="title"/>
          </p:nvPr>
        </p:nvSpPr>
        <p:spPr>
          <a:xfrm>
            <a:off x="228600" y="335574"/>
            <a:ext cx="8893413" cy="731226"/>
          </a:xfrm>
        </p:spPr>
        <p:txBody>
          <a:bodyPr/>
          <a:lstStyle/>
          <a:p>
            <a:r>
              <a:rPr lang="en-US" altLang="zh-CN" dirty="0"/>
              <a:t>Theoretical </a:t>
            </a:r>
            <a:r>
              <a:rPr lang="en-US" altLang="zh-CN" dirty="0" smtClean="0"/>
              <a:t>Analysis</a:t>
            </a:r>
            <a:r>
              <a:rPr lang="zh-CN" altLang="en-US" dirty="0" smtClean="0"/>
              <a:t> </a:t>
            </a:r>
            <a:r>
              <a:rPr lang="en-US" altLang="zh-CN" sz="2954" dirty="0"/>
              <a:t>—</a:t>
            </a:r>
            <a:r>
              <a:rPr lang="zh-CN" altLang="en-US" sz="2954" dirty="0"/>
              <a:t> </a:t>
            </a:r>
            <a:r>
              <a:rPr lang="en-US" altLang="zh-CN" dirty="0" smtClean="0">
                <a:solidFill>
                  <a:srgbClr val="FF0000"/>
                </a:solidFill>
              </a:rPr>
              <a:t>Convergence</a:t>
            </a:r>
            <a:r>
              <a:rPr lang="en-US" altLang="zh-CN" dirty="0" smtClean="0"/>
              <a:t> </a:t>
            </a:r>
            <a:endParaRPr lang="en-US" dirty="0"/>
          </a:p>
        </p:txBody>
      </p:sp>
    </p:spTree>
    <p:extLst>
      <p:ext uri="{BB962C8B-B14F-4D97-AF65-F5344CB8AC3E}">
        <p14:creationId xmlns:p14="http://schemas.microsoft.com/office/powerpoint/2010/main" val="319407026"/>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a:defRPr/>
            </a:pPr>
            <a:r>
              <a:rPr lang="en-US" altLang="zh-CN" sz="3692" dirty="0"/>
              <a:t>Convergence Analysis</a:t>
            </a:r>
            <a:endParaRPr lang="zh-CN" altLang="en-US" sz="3692" dirty="0"/>
          </a:p>
        </p:txBody>
      </p:sp>
      <p:sp>
        <p:nvSpPr>
          <p:cNvPr id="16386" name="Content Placeholder 2"/>
          <p:cNvSpPr>
            <a:spLocks noGrp="1"/>
          </p:cNvSpPr>
          <p:nvPr>
            <p:ph idx="1"/>
          </p:nvPr>
        </p:nvSpPr>
        <p:spPr>
          <a:xfrm>
            <a:off x="457200" y="1169378"/>
            <a:ext cx="8288885" cy="4984849"/>
          </a:xfrm>
        </p:spPr>
        <p:txBody>
          <a:bodyPr>
            <a:normAutofit/>
          </a:bodyPr>
          <a:lstStyle/>
          <a:p>
            <a:pPr marL="0" indent="0">
              <a:buNone/>
            </a:pPr>
            <a:endParaRPr lang="en-US" altLang="zh-CN" sz="1662" dirty="0"/>
          </a:p>
          <a:p>
            <a:r>
              <a:rPr lang="en-US" altLang="zh-CN" sz="2215" dirty="0"/>
              <a:t>Parameter analysis.</a:t>
            </a:r>
          </a:p>
          <a:p>
            <a:pPr lvl="1"/>
            <a:r>
              <a:rPr lang="en-US" altLang="zh-CN" sz="1662" dirty="0"/>
              <a:t>The performance is insensitive to the different parameter settings.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37" y="2664608"/>
            <a:ext cx="7438246" cy="2395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662303"/>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Model Two: </a:t>
            </a:r>
            <a:r>
              <a:rPr lang="en-US" dirty="0" err="1" smtClean="0"/>
              <a:t>MaxD</a:t>
            </a:r>
            <a:endParaRPr lang="en-US" dirty="0"/>
          </a:p>
        </p:txBody>
      </p:sp>
      <p:sp>
        <p:nvSpPr>
          <p:cNvPr id="17410" name="Content Placeholder 2"/>
          <p:cNvSpPr>
            <a:spLocks noGrp="1"/>
          </p:cNvSpPr>
          <p:nvPr>
            <p:ph sz="quarter" idx="1"/>
          </p:nvPr>
        </p:nvSpPr>
        <p:spPr>
          <a:xfrm>
            <a:off x="301625" y="1318847"/>
            <a:ext cx="8504238" cy="4574931"/>
          </a:xfrm>
        </p:spPr>
        <p:txBody>
          <a:bodyPr/>
          <a:lstStyle/>
          <a:p>
            <a:r>
              <a:rPr lang="en-US" altLang="zh-CN" sz="2585" dirty="0">
                <a:solidFill>
                  <a:srgbClr val="FF0000"/>
                </a:solidFill>
                <a:latin typeface="Times New Roman" charset="0"/>
                <a:ea typeface="华文楷体" charset="0"/>
                <a:cs typeface="华文楷体" charset="0"/>
              </a:rPr>
              <a:t>Structural hole spanner detection:</a:t>
            </a:r>
            <a:r>
              <a:rPr lang="en-US" altLang="zh-CN" sz="2585" dirty="0">
                <a:latin typeface="Times New Roman" charset="0"/>
                <a:ea typeface="华文楷体" charset="0"/>
                <a:cs typeface="华文楷体" charset="0"/>
              </a:rPr>
              <a:t> finding top-</a:t>
            </a:r>
            <a:r>
              <a:rPr lang="en-US" altLang="zh-CN" sz="2585" i="1" dirty="0">
                <a:latin typeface="Times New Roman" charset="0"/>
                <a:ea typeface="华文楷体" charset="0"/>
                <a:cs typeface="华文楷体" charset="0"/>
              </a:rPr>
              <a:t>k</a:t>
            </a:r>
            <a:r>
              <a:rPr lang="en-US" altLang="zh-CN" sz="2585" dirty="0">
                <a:latin typeface="Times New Roman" charset="0"/>
                <a:ea typeface="华文楷体" charset="0"/>
                <a:cs typeface="华文楷体" charset="0"/>
              </a:rPr>
              <a:t> nodes such that after removing these nodes, the </a:t>
            </a:r>
            <a:r>
              <a:rPr lang="en-US" altLang="zh-CN" sz="2585" dirty="0">
                <a:solidFill>
                  <a:srgbClr val="FF0000"/>
                </a:solidFill>
                <a:latin typeface="Times New Roman" charset="0"/>
                <a:ea typeface="华文楷体" charset="0"/>
                <a:cs typeface="华文楷体" charset="0"/>
              </a:rPr>
              <a:t>decrease </a:t>
            </a:r>
            <a:r>
              <a:rPr lang="en-US" altLang="zh-CN" sz="2585" dirty="0">
                <a:latin typeface="Times New Roman" charset="0"/>
                <a:ea typeface="华文楷体" charset="0"/>
                <a:cs typeface="华文楷体" charset="0"/>
              </a:rPr>
              <a:t>of the </a:t>
            </a:r>
            <a:r>
              <a:rPr lang="en-US" altLang="zh-CN" sz="2585" dirty="0">
                <a:solidFill>
                  <a:srgbClr val="0000FF"/>
                </a:solidFill>
                <a:latin typeface="Times New Roman" charset="0"/>
                <a:ea typeface="华文楷体" charset="0"/>
                <a:cs typeface="华文楷体" charset="0"/>
              </a:rPr>
              <a:t>minimal cut</a:t>
            </a:r>
            <a:r>
              <a:rPr lang="en-US" altLang="zh-CN" sz="2585" dirty="0">
                <a:latin typeface="Times New Roman" charset="0"/>
                <a:ea typeface="华文楷体" charset="0"/>
                <a:cs typeface="华文楷体" charset="0"/>
              </a:rPr>
              <a:t> will be maximized.</a:t>
            </a:r>
          </a:p>
        </p:txBody>
      </p:sp>
      <p:pic>
        <p:nvPicPr>
          <p:cNvPr id="1741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427" y="3217985"/>
            <a:ext cx="4380574" cy="2180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Content Placeholder 2"/>
          <p:cNvSpPr txBox="1">
            <a:spLocks/>
          </p:cNvSpPr>
          <p:nvPr/>
        </p:nvSpPr>
        <p:spPr bwMode="auto">
          <a:xfrm>
            <a:off x="562708" y="3288323"/>
            <a:ext cx="4071083" cy="119575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73050" indent="-273050"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r>
              <a:rPr lang="en-US" altLang="zh-CN" sz="2215" dirty="0">
                <a:solidFill>
                  <a:srgbClr val="0000FF"/>
                </a:solidFill>
                <a:latin typeface="Times New Roman" charset="0"/>
                <a:ea typeface="华文楷体" charset="0"/>
                <a:cs typeface="华文楷体" charset="0"/>
              </a:rPr>
              <a:t>Minimal cut</a:t>
            </a:r>
            <a:r>
              <a:rPr lang="en-US" altLang="zh-CN" sz="2215" dirty="0">
                <a:latin typeface="Times New Roman" charset="0"/>
                <a:ea typeface="华文楷体" charset="0"/>
                <a:cs typeface="华文楷体" charset="0"/>
              </a:rPr>
              <a:t>: the minimal number of edges to </a:t>
            </a:r>
            <a:r>
              <a:rPr lang="en-US" altLang="zh-CN" sz="2215" i="1" dirty="0">
                <a:solidFill>
                  <a:srgbClr val="0000FF"/>
                </a:solidFill>
                <a:latin typeface="Times New Roman" charset="0"/>
                <a:ea typeface="华文楷体" charset="0"/>
                <a:cs typeface="华文楷体" charset="0"/>
              </a:rPr>
              <a:t>separate</a:t>
            </a:r>
            <a:r>
              <a:rPr lang="en-US" altLang="zh-CN" sz="2215" dirty="0">
                <a:solidFill>
                  <a:srgbClr val="0000FF"/>
                </a:solidFill>
                <a:latin typeface="Times New Roman" charset="0"/>
                <a:ea typeface="华文楷体" charset="0"/>
                <a:cs typeface="华文楷体" charset="0"/>
              </a:rPr>
              <a:t> </a:t>
            </a:r>
            <a:r>
              <a:rPr lang="en-US" altLang="zh-CN" sz="2215" dirty="0">
                <a:latin typeface="Times New Roman" charset="0"/>
                <a:ea typeface="华文楷体" charset="0"/>
                <a:cs typeface="华文楷体" charset="0"/>
              </a:rPr>
              <a:t>nodes in different communities.`</a:t>
            </a:r>
          </a:p>
        </p:txBody>
      </p:sp>
      <p:sp>
        <p:nvSpPr>
          <p:cNvPr id="12" name="Rectangle 11"/>
          <p:cNvSpPr/>
          <p:nvPr/>
        </p:nvSpPr>
        <p:spPr>
          <a:xfrm>
            <a:off x="5486401" y="5539154"/>
            <a:ext cx="2572542" cy="703385"/>
          </a:xfrm>
          <a:prstGeom prst="rect">
            <a:avLst/>
          </a:prstGeom>
          <a:solidFill>
            <a:srgbClr val="FFFFFF"/>
          </a:solidFill>
          <a:ln w="127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46" dirty="0">
                <a:solidFill>
                  <a:srgbClr val="000000"/>
                </a:solidFill>
                <a:latin typeface="Times New Roman"/>
                <a:cs typeface="Times New Roman"/>
              </a:rPr>
              <a:t>Two communities with the minimal cut as 4</a:t>
            </a:r>
          </a:p>
        </p:txBody>
      </p:sp>
      <p:sp>
        <p:nvSpPr>
          <p:cNvPr id="13" name="Rectangle 12"/>
          <p:cNvSpPr/>
          <p:nvPr/>
        </p:nvSpPr>
        <p:spPr>
          <a:xfrm>
            <a:off x="5627077" y="2444262"/>
            <a:ext cx="2180492" cy="923675"/>
          </a:xfrm>
          <a:prstGeom prst="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46" dirty="0">
                <a:solidFill>
                  <a:srgbClr val="000000"/>
                </a:solidFill>
                <a:latin typeface="Times New Roman"/>
                <a:cs typeface="Times New Roman"/>
              </a:rPr>
              <a:t>Removing </a:t>
            </a:r>
            <a:r>
              <a:rPr lang="en-US" sz="1846" i="1" dirty="0">
                <a:solidFill>
                  <a:srgbClr val="000000"/>
                </a:solidFill>
                <a:latin typeface="Times New Roman"/>
                <a:cs typeface="Times New Roman"/>
              </a:rPr>
              <a:t>V</a:t>
            </a:r>
            <a:r>
              <a:rPr lang="en-US" sz="1846" baseline="-25000" dirty="0">
                <a:solidFill>
                  <a:srgbClr val="000000"/>
                </a:solidFill>
                <a:latin typeface="Times New Roman"/>
                <a:cs typeface="Times New Roman"/>
              </a:rPr>
              <a:t>6</a:t>
            </a:r>
            <a:r>
              <a:rPr lang="en-US" sz="1846" dirty="0">
                <a:solidFill>
                  <a:srgbClr val="000000"/>
                </a:solidFill>
                <a:latin typeface="Times New Roman"/>
                <a:cs typeface="Times New Roman"/>
              </a:rPr>
              <a:t> decreases the minimal cut as 2</a:t>
            </a:r>
          </a:p>
        </p:txBody>
      </p:sp>
      <p:cxnSp>
        <p:nvCxnSpPr>
          <p:cNvPr id="14" name="Straight Arrow Connector 13"/>
          <p:cNvCxnSpPr>
            <a:stCxn id="13" idx="2"/>
          </p:cNvCxnSpPr>
          <p:nvPr/>
        </p:nvCxnSpPr>
        <p:spPr>
          <a:xfrm flipH="1">
            <a:off x="6682154" y="3367937"/>
            <a:ext cx="35169" cy="623771"/>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639230"/>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dirty="0" smtClean="0"/>
              <a:t>Model Two: </a:t>
            </a:r>
            <a:r>
              <a:rPr lang="en-US" dirty="0" err="1" smtClean="0"/>
              <a:t>MaxD</a:t>
            </a:r>
            <a:endParaRPr lang="zh-CN" altLang="en-US" sz="3692" dirty="0"/>
          </a:p>
        </p:txBody>
      </p:sp>
      <p:sp>
        <p:nvSpPr>
          <p:cNvPr id="17410" name="Content Placeholder 2"/>
          <p:cNvSpPr>
            <a:spLocks noGrp="1"/>
          </p:cNvSpPr>
          <p:nvPr>
            <p:ph idx="1"/>
          </p:nvPr>
        </p:nvSpPr>
        <p:spPr>
          <a:xfrm>
            <a:off x="457200" y="1545199"/>
            <a:ext cx="8147248" cy="4694410"/>
          </a:xfrm>
        </p:spPr>
        <p:txBody>
          <a:bodyPr>
            <a:normAutofit/>
          </a:bodyPr>
          <a:lstStyle/>
          <a:p>
            <a:r>
              <a:rPr lang="en-US" altLang="zh-CN" sz="2215" dirty="0"/>
              <a:t>Structural holes spanners play an important role in </a:t>
            </a:r>
            <a:r>
              <a:rPr lang="en-US" altLang="zh-CN" sz="2215" b="1" dirty="0"/>
              <a:t>information diffusion</a:t>
            </a:r>
            <a:endParaRPr lang="en-US" altLang="zh-CN" sz="1846" b="1" dirty="0"/>
          </a:p>
          <a:p>
            <a:pPr marL="109731" indent="0">
              <a:buNone/>
            </a:pPr>
            <a:endParaRPr lang="en-US" altLang="zh-CN" sz="1662" dirty="0"/>
          </a:p>
          <a:p>
            <a:pPr marL="109731" indent="0">
              <a:buNone/>
            </a:pPr>
            <a:endParaRPr lang="en-US" altLang="zh-CN" sz="1662" dirty="0"/>
          </a:p>
          <a:p>
            <a:pPr marL="109731" indent="0" algn="ctr">
              <a:buNone/>
            </a:pPr>
            <a:r>
              <a:rPr lang="en-US" altLang="zh-CN" i="1" dirty="0" smtClean="0">
                <a:latin typeface="Times New Roman"/>
                <a:cs typeface="Times New Roman"/>
              </a:rPr>
              <a:t>Q</a:t>
            </a:r>
            <a:r>
              <a:rPr lang="en-US" altLang="zh-CN" dirty="0">
                <a:latin typeface="Times New Roman"/>
                <a:cs typeface="Times New Roman"/>
              </a:rPr>
              <a:t>(</a:t>
            </a:r>
            <a:r>
              <a:rPr lang="en-US" altLang="zh-CN" i="1" dirty="0">
                <a:latin typeface="Times New Roman"/>
                <a:cs typeface="Times New Roman"/>
              </a:rPr>
              <a:t>V</a:t>
            </a:r>
            <a:r>
              <a:rPr lang="en-US" altLang="zh-CN" i="1" baseline="-25000" dirty="0">
                <a:latin typeface="Times New Roman"/>
                <a:cs typeface="Times New Roman"/>
              </a:rPr>
              <a:t>SH</a:t>
            </a:r>
            <a:r>
              <a:rPr lang="en-US" altLang="zh-CN" dirty="0">
                <a:latin typeface="Times New Roman"/>
                <a:cs typeface="Times New Roman"/>
              </a:rPr>
              <a:t>, </a:t>
            </a:r>
            <a:r>
              <a:rPr lang="en-US" altLang="zh-CN" i="1" dirty="0">
                <a:latin typeface="Times New Roman"/>
                <a:cs typeface="Times New Roman"/>
              </a:rPr>
              <a:t>C</a:t>
            </a:r>
            <a:r>
              <a:rPr lang="en-US" altLang="zh-CN" dirty="0">
                <a:latin typeface="Times New Roman"/>
                <a:cs typeface="Times New Roman"/>
              </a:rPr>
              <a:t>) = </a:t>
            </a:r>
            <a:r>
              <a:rPr lang="en-US" altLang="zh-CN" dirty="0" smtClean="0">
                <a:latin typeface="Times New Roman"/>
                <a:cs typeface="Times New Roman"/>
              </a:rPr>
              <a:t>MC (</a:t>
            </a:r>
            <a:r>
              <a:rPr lang="en-US" altLang="zh-CN" i="1" dirty="0">
                <a:latin typeface="Times New Roman"/>
                <a:cs typeface="Times New Roman"/>
              </a:rPr>
              <a:t>G</a:t>
            </a:r>
            <a:r>
              <a:rPr lang="en-US" altLang="zh-CN" dirty="0">
                <a:latin typeface="Times New Roman"/>
                <a:cs typeface="Times New Roman"/>
              </a:rPr>
              <a:t>,</a:t>
            </a:r>
            <a:r>
              <a:rPr lang="en-US" altLang="zh-CN" i="1" dirty="0">
                <a:latin typeface="Times New Roman"/>
                <a:cs typeface="Times New Roman"/>
              </a:rPr>
              <a:t> C</a:t>
            </a:r>
            <a:r>
              <a:rPr lang="en-US" altLang="zh-CN" dirty="0">
                <a:latin typeface="Times New Roman"/>
                <a:cs typeface="Times New Roman"/>
              </a:rPr>
              <a:t>) – </a:t>
            </a:r>
            <a:r>
              <a:rPr lang="en-US" altLang="zh-CN" dirty="0" smtClean="0">
                <a:latin typeface="Times New Roman"/>
                <a:cs typeface="Times New Roman"/>
              </a:rPr>
              <a:t>MC (</a:t>
            </a:r>
            <a:r>
              <a:rPr lang="en-US" altLang="zh-CN" i="1" dirty="0">
                <a:latin typeface="Times New Roman"/>
                <a:cs typeface="Times New Roman"/>
              </a:rPr>
              <a:t>G</a:t>
            </a:r>
            <a:r>
              <a:rPr lang="en-US" altLang="zh-CN" dirty="0">
                <a:latin typeface="Times New Roman"/>
                <a:cs typeface="Times New Roman"/>
              </a:rPr>
              <a:t> \ </a:t>
            </a:r>
            <a:r>
              <a:rPr lang="en-US" altLang="zh-CN" i="1" dirty="0">
                <a:latin typeface="Times New Roman"/>
                <a:cs typeface="Times New Roman"/>
              </a:rPr>
              <a:t>V</a:t>
            </a:r>
            <a:r>
              <a:rPr lang="en-US" altLang="zh-CN" i="1" baseline="-25000" dirty="0">
                <a:latin typeface="Times New Roman"/>
                <a:cs typeface="Times New Roman"/>
              </a:rPr>
              <a:t>SH</a:t>
            </a:r>
            <a:r>
              <a:rPr lang="en-US" altLang="zh-CN" dirty="0">
                <a:latin typeface="Times New Roman"/>
                <a:cs typeface="Times New Roman"/>
              </a:rPr>
              <a:t>, </a:t>
            </a:r>
            <a:r>
              <a:rPr lang="en-US" altLang="zh-CN" i="1" dirty="0">
                <a:latin typeface="Times New Roman"/>
                <a:cs typeface="Times New Roman"/>
              </a:rPr>
              <a:t>C</a:t>
            </a:r>
            <a:r>
              <a:rPr lang="en-US" altLang="zh-CN" dirty="0" smtClean="0">
                <a:latin typeface="Times New Roman"/>
                <a:cs typeface="Times New Roman"/>
              </a:rPr>
              <a:t>)</a:t>
            </a:r>
          </a:p>
          <a:p>
            <a:endParaRPr lang="en-US" altLang="zh-CN" sz="2215" dirty="0"/>
          </a:p>
        </p:txBody>
      </p:sp>
      <p:sp>
        <p:nvSpPr>
          <p:cNvPr id="4" name="圆角矩形 3"/>
          <p:cNvSpPr/>
          <p:nvPr/>
        </p:nvSpPr>
        <p:spPr>
          <a:xfrm>
            <a:off x="3156554" y="2939836"/>
            <a:ext cx="720080" cy="46528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269924" y="2962669"/>
            <a:ext cx="679604" cy="46528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66836" y="4363495"/>
            <a:ext cx="3745328" cy="94584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i="1" dirty="0">
                <a:solidFill>
                  <a:srgbClr val="FF0000"/>
                </a:solidFill>
              </a:rPr>
              <a:t>MC</a:t>
            </a:r>
            <a:r>
              <a:rPr lang="en-US" altLang="zh-CN" sz="1846" dirty="0">
                <a:solidFill>
                  <a:srgbClr val="FF0000"/>
                </a:solidFill>
              </a:rPr>
              <a:t>(</a:t>
            </a:r>
            <a:r>
              <a:rPr lang="en-US" altLang="zh-CN" sz="1846" i="1" dirty="0">
                <a:solidFill>
                  <a:srgbClr val="FF0000"/>
                </a:solidFill>
              </a:rPr>
              <a:t>G, C</a:t>
            </a:r>
            <a:r>
              <a:rPr lang="en-US" altLang="zh-CN" sz="1846" dirty="0">
                <a:solidFill>
                  <a:srgbClr val="FF0000"/>
                </a:solidFill>
              </a:rPr>
              <a:t>)</a:t>
            </a:r>
            <a:r>
              <a:rPr lang="en-US" altLang="zh-CN" sz="1846" i="1" dirty="0">
                <a:solidFill>
                  <a:srgbClr val="FF0000"/>
                </a:solidFill>
              </a:rPr>
              <a:t> </a:t>
            </a:r>
            <a:r>
              <a:rPr lang="en-US" altLang="zh-CN" sz="1846" dirty="0">
                <a:solidFill>
                  <a:schemeClr val="tx1"/>
                </a:solidFill>
              </a:rPr>
              <a:t>= the minimal cut of communities C in G.</a:t>
            </a:r>
            <a:endParaRPr lang="zh-CN" altLang="en-US" sz="1846" dirty="0">
              <a:solidFill>
                <a:schemeClr val="tx1"/>
              </a:solidFill>
            </a:endParaRPr>
          </a:p>
        </p:txBody>
      </p:sp>
      <p:cxnSp>
        <p:nvCxnSpPr>
          <p:cNvPr id="10" name="直接箭头连接符 9"/>
          <p:cNvCxnSpPr>
            <a:stCxn id="6" idx="0"/>
            <a:endCxn id="4" idx="2"/>
          </p:cNvCxnSpPr>
          <p:nvPr/>
        </p:nvCxnSpPr>
        <p:spPr>
          <a:xfrm flipH="1" flipV="1">
            <a:off x="3516590" y="3405118"/>
            <a:ext cx="622906" cy="958370"/>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0"/>
            <a:endCxn id="7" idx="2"/>
          </p:cNvCxnSpPr>
          <p:nvPr/>
        </p:nvCxnSpPr>
        <p:spPr>
          <a:xfrm flipV="1">
            <a:off x="4139500" y="3427952"/>
            <a:ext cx="1470226" cy="935543"/>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004974"/>
            <a:ext cx="9144000" cy="8530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zh-CN" dirty="0" smtClean="0">
                <a:solidFill>
                  <a:srgbClr val="0000FF"/>
                </a:solidFill>
              </a:rPr>
              <a:t>Shapley value </a:t>
            </a:r>
            <a:r>
              <a:rPr kumimoji="1" lang="en-US" altLang="zh-CN" dirty="0" smtClean="0">
                <a:solidFill>
                  <a:schemeClr val="tx1"/>
                </a:solidFill>
              </a:rPr>
              <a:t>is defined to evaluate the contribution of each user in a cooperative game theory</a:t>
            </a:r>
          </a:p>
          <a:p>
            <a:pPr algn="r"/>
            <a:r>
              <a:rPr kumimoji="1" lang="en-US" altLang="zh-CN" dirty="0" smtClean="0">
                <a:solidFill>
                  <a:schemeClr val="tx1"/>
                </a:solidFill>
              </a:rPr>
              <a:t>—Lloyd Shapley, 1953</a:t>
            </a:r>
            <a:endParaRPr kumimoji="1" lang="zh-CN" altLang="en-US" dirty="0">
              <a:solidFill>
                <a:schemeClr val="tx1"/>
              </a:solidFill>
            </a:endParaRPr>
          </a:p>
        </p:txBody>
      </p:sp>
    </p:spTree>
    <p:extLst>
      <p:ext uri="{BB962C8B-B14F-4D97-AF65-F5344CB8AC3E}">
        <p14:creationId xmlns:p14="http://schemas.microsoft.com/office/powerpoint/2010/main" val="18297782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a:blip r:embed="rId3"/>
          <a:stretch>
            <a:fillRect/>
          </a:stretch>
        </p:blipFill>
        <p:spPr>
          <a:xfrm>
            <a:off x="1295400" y="6096000"/>
            <a:ext cx="1524000" cy="585788"/>
          </a:xfrm>
          <a:prstGeom prst="rect">
            <a:avLst/>
          </a:prstGeom>
          <a:ln w="25400">
            <a:solidFill>
              <a:srgbClr val="C00000"/>
            </a:solidFill>
          </a:ln>
        </p:spPr>
      </p:pic>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Evolution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2002</a:t>
            </a:r>
            <a:endParaRPr lang="en-US" b="1"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b="1" dirty="0" smtClean="0">
                <a:solidFill>
                  <a:srgbClr val="C00000"/>
                </a:solidFill>
                <a:latin typeface="Times New Roman" charset="0"/>
                <a:ea typeface="Times New Roman" charset="0"/>
                <a:cs typeface="Times New Roman" charset="0"/>
              </a:rPr>
              <a:t>Community Detection</a:t>
            </a:r>
            <a:r>
              <a:rPr lang="en-US" altLang="zh-CN" sz="1600" b="1" dirty="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a:t>
            </a:r>
            <a:r>
              <a:rPr lang="en-US" sz="1600" b="1" dirty="0" smtClean="0">
                <a:solidFill>
                  <a:srgbClr val="C00000"/>
                </a:solidFill>
                <a:latin typeface="Times New Roman" charset="0"/>
                <a:ea typeface="Times New Roman" charset="0"/>
                <a:cs typeface="Times New Roman" charset="0"/>
              </a:rPr>
              <a:t>Girvan</a:t>
            </a:r>
            <a:r>
              <a:rPr lang="en-US" altLang="zh-CN" sz="1600" b="1" dirty="0" smtClean="0">
                <a:solidFill>
                  <a:srgbClr val="C00000"/>
                </a:solidFill>
                <a:latin typeface="Times New Roman" charset="0"/>
                <a:ea typeface="Times New Roman" charset="0"/>
                <a:cs typeface="Times New Roman" charset="0"/>
              </a:rPr>
              <a:t>,</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Newman]</a:t>
            </a:r>
            <a:endParaRPr lang="en-US" sz="1600" b="1"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10"/>
          <a:stretch>
            <a:fillRect/>
          </a:stretch>
        </p:blipFill>
        <p:spPr>
          <a:xfrm>
            <a:off x="457200" y="5334000"/>
            <a:ext cx="1371600" cy="610603"/>
          </a:xfrm>
          <a:prstGeom prst="rect">
            <a:avLst/>
          </a:prstGeom>
          <a:ln w="25400">
            <a:solidFill>
              <a:srgbClr val="C00000"/>
            </a:solidFill>
          </a:ln>
        </p:spPr>
      </p:pic>
      <p:pic>
        <p:nvPicPr>
          <p:cNvPr id="65" name="Picture 64"/>
          <p:cNvPicPr>
            <a:picLocks noChangeAspect="1"/>
          </p:cNvPicPr>
          <p:nvPr/>
        </p:nvPicPr>
        <p:blipFill>
          <a:blip r:embed="rId11"/>
          <a:stretch>
            <a:fillRect/>
          </a:stretch>
        </p:blipFill>
        <p:spPr>
          <a:xfrm>
            <a:off x="533400" y="2667000"/>
            <a:ext cx="914400" cy="960120"/>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pic>
        <p:nvPicPr>
          <p:cNvPr id="67" name="Picture 66"/>
          <p:cNvPicPr>
            <a:picLocks noChangeAspect="1"/>
          </p:cNvPicPr>
          <p:nvPr/>
        </p:nvPicPr>
        <p:blipFill>
          <a:blip r:embed="rId12"/>
          <a:stretch>
            <a:fillRect/>
          </a:stretch>
        </p:blipFill>
        <p:spPr>
          <a:xfrm>
            <a:off x="1752600" y="2286000"/>
            <a:ext cx="990600" cy="645958"/>
          </a:xfrm>
          <a:prstGeom prst="rect">
            <a:avLst/>
          </a:prstGeom>
          <a:ln w="25400">
            <a:solidFill>
              <a:srgbClr val="C00000"/>
            </a:solidFill>
          </a:ln>
        </p:spPr>
      </p:pic>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3"/>
          <a:stretch>
            <a:fillRect/>
          </a:stretch>
        </p:blipFill>
        <p:spPr>
          <a:xfrm>
            <a:off x="6248401" y="1295400"/>
            <a:ext cx="1524000" cy="725714"/>
          </a:xfrm>
          <a:prstGeom prst="rect">
            <a:avLst/>
          </a:prstGeom>
          <a:noFill/>
          <a:ln w="25400">
            <a:solidFill>
              <a:srgbClr val="115CB3"/>
            </a:solidFill>
          </a:ln>
        </p:spPr>
      </p:pic>
      <p:sp>
        <p:nvSpPr>
          <p:cNvPr id="55" name="Rectangle 54"/>
          <p:cNvSpPr/>
          <p:nvPr/>
        </p:nvSpPr>
        <p:spPr>
          <a:xfrm>
            <a:off x="76200" y="76200"/>
            <a:ext cx="900684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57" name="TextBox 56"/>
          <p:cNvSpPr txBox="1"/>
          <p:nvPr/>
        </p:nvSpPr>
        <p:spPr>
          <a:xfrm>
            <a:off x="0" y="101025"/>
            <a:ext cx="9144000" cy="584775"/>
          </a:xfrm>
          <a:prstGeom prst="rect">
            <a:avLst/>
          </a:prstGeom>
          <a:noFill/>
        </p:spPr>
        <p:txBody>
          <a:bodyPr wrap="square" rtlCol="0">
            <a:spAutoFit/>
          </a:bodyPr>
          <a:lstStyle/>
          <a:p>
            <a:pPr algn="ctr"/>
            <a:r>
              <a:rPr lang="en-US" altLang="zh-CN" sz="3200" dirty="0" smtClean="0"/>
              <a:t>2002:</a:t>
            </a:r>
            <a:r>
              <a:rPr lang="zh-CN" altLang="en-US" sz="3200" dirty="0" smtClean="0"/>
              <a:t> </a:t>
            </a:r>
            <a:r>
              <a:rPr lang="en-US" altLang="zh-CN" sz="3200" dirty="0" smtClean="0"/>
              <a:t>Community</a:t>
            </a:r>
            <a:r>
              <a:rPr lang="zh-CN" altLang="en-US" sz="3200" dirty="0" smtClean="0"/>
              <a:t> </a:t>
            </a:r>
            <a:r>
              <a:rPr lang="en-US" altLang="zh-CN" sz="3200" dirty="0" smtClean="0"/>
              <a:t>Detection</a:t>
            </a:r>
            <a:endParaRPr lang="en-US" sz="3200" dirty="0"/>
          </a:p>
        </p:txBody>
      </p:sp>
      <p:sp>
        <p:nvSpPr>
          <p:cNvPr id="66" name="Rectangle 65"/>
          <p:cNvSpPr/>
          <p:nvPr/>
        </p:nvSpPr>
        <p:spPr>
          <a:xfrm>
            <a:off x="76200" y="762000"/>
            <a:ext cx="8839200" cy="707886"/>
          </a:xfrm>
          <a:prstGeom prst="rect">
            <a:avLst/>
          </a:prstGeom>
        </p:spPr>
        <p:txBody>
          <a:bodyPr wrap="square">
            <a:spAutoFit/>
          </a:bodyPr>
          <a:lstStyle/>
          <a:p>
            <a:pPr marL="342900" indent="-342900">
              <a:buFont typeface="Arial" charset="0"/>
              <a:buChar char="•"/>
            </a:pPr>
            <a:r>
              <a:rPr lang="en-US" sz="2000" dirty="0" smtClean="0">
                <a:latin typeface="Times New Roman" charset="0"/>
                <a:ea typeface="Times New Roman" charset="0"/>
                <a:cs typeface="Times New Roman" charset="0"/>
              </a:rPr>
              <a:t>“</a:t>
            </a:r>
            <a:r>
              <a:rPr lang="en-US" altLang="zh-CN" sz="2000" dirty="0">
                <a:latin typeface="Times New Roman" charset="0"/>
                <a:ea typeface="Times New Roman" charset="0"/>
                <a:cs typeface="Times New Roman" charset="0"/>
              </a:rPr>
              <a:t>T</a:t>
            </a:r>
            <a:r>
              <a:rPr lang="en-US" sz="2000" dirty="0" smtClean="0">
                <a:latin typeface="Times New Roman" charset="0"/>
                <a:ea typeface="Times New Roman" charset="0"/>
                <a:cs typeface="Times New Roman" charset="0"/>
              </a:rPr>
              <a:t>he </a:t>
            </a:r>
            <a:r>
              <a:rPr lang="en-US" sz="2000" dirty="0">
                <a:latin typeface="Times New Roman" charset="0"/>
                <a:ea typeface="Times New Roman" charset="0"/>
                <a:cs typeface="Times New Roman" charset="0"/>
              </a:rPr>
              <a:t>property of community structure, in which network nodes are joined together in tightly knit groups, between which there are only looser connections</a:t>
            </a:r>
            <a:r>
              <a:rPr lang="en-US" sz="2000" dirty="0" smtClean="0">
                <a:latin typeface="Times New Roman" charset="0"/>
                <a:ea typeface="Times New Roman" charset="0"/>
                <a:cs typeface="Times New Roman" charset="0"/>
              </a:rPr>
              <a:t>.</a:t>
            </a:r>
            <a:r>
              <a:rPr lang="en-US" altLang="zh-CN" sz="2000" dirty="0" smtClean="0">
                <a:latin typeface="Times New Roman" charset="0"/>
                <a:ea typeface="Times New Roman" charset="0"/>
                <a:cs typeface="Times New Roman" charset="0"/>
              </a:rPr>
              <a:t>”</a:t>
            </a:r>
            <a:endParaRPr lang="zh-CN" altLang="en-US" sz="2000" dirty="0" smtClean="0">
              <a:latin typeface="Times New Roman" charset="0"/>
              <a:ea typeface="Times New Roman" charset="0"/>
              <a:cs typeface="Times New Roman" charset="0"/>
            </a:endParaRPr>
          </a:p>
        </p:txBody>
      </p:sp>
      <p:sp>
        <p:nvSpPr>
          <p:cNvPr id="68" name="Rectangle 67"/>
          <p:cNvSpPr/>
          <p:nvPr/>
        </p:nvSpPr>
        <p:spPr>
          <a:xfrm>
            <a:off x="68580" y="3886200"/>
            <a:ext cx="900684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28600" y="1600200"/>
            <a:ext cx="8763000" cy="523220"/>
          </a:xfrm>
          <a:prstGeom prst="rect">
            <a:avLst/>
          </a:prstGeom>
        </p:spPr>
        <p:txBody>
          <a:bodyPr wrap="square">
            <a:spAutoFit/>
          </a:bodyPr>
          <a:lstStyle/>
          <a:p>
            <a:r>
              <a:rPr lang="en-US" sz="1400" dirty="0">
                <a:latin typeface="Times New Roman" charset="0"/>
                <a:ea typeface="Times New Roman" charset="0"/>
                <a:cs typeface="Times New Roman" charset="0"/>
              </a:rPr>
              <a:t>M. Girvan and M. E. J. </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Newman.</a:t>
            </a:r>
            <a:r>
              <a:rPr lang="zh-CN" alt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Community structure in social and biological networks. </a:t>
            </a:r>
            <a:r>
              <a:rPr lang="en-US" altLang="zh-CN" sz="1400" i="1" dirty="0" smtClean="0">
                <a:latin typeface="Times New Roman" charset="0"/>
                <a:ea typeface="Times New Roman" charset="0"/>
                <a:cs typeface="Times New Roman" charset="0"/>
              </a:rPr>
              <a:t>PNAS</a:t>
            </a:r>
            <a:r>
              <a:rPr lang="en-US" sz="1400" dirty="0">
                <a:latin typeface="Times New Roman" charset="0"/>
                <a:ea typeface="Times New Roman" charset="0"/>
                <a:cs typeface="Times New Roman" charset="0"/>
              </a:rPr>
              <a:t> </a:t>
            </a:r>
            <a:r>
              <a:rPr lang="en-US" sz="1400" i="1" dirty="0">
                <a:latin typeface="Times New Roman" charset="0"/>
                <a:ea typeface="Times New Roman" charset="0"/>
                <a:cs typeface="Times New Roman" charset="0"/>
              </a:rPr>
              <a:t>99(12):</a:t>
            </a:r>
            <a:r>
              <a:rPr lang="en-US" sz="1400" i="1" dirty="0" smtClean="0">
                <a:latin typeface="Times New Roman" charset="0"/>
                <a:ea typeface="Times New Roman" charset="0"/>
                <a:cs typeface="Times New Roman" charset="0"/>
              </a:rPr>
              <a:t>7821-7826</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sz="1400" i="1" dirty="0" smtClean="0">
                <a:latin typeface="Times New Roman" charset="0"/>
                <a:ea typeface="Times New Roman" charset="0"/>
                <a:cs typeface="Times New Roman" charset="0"/>
              </a:rPr>
              <a:t>2002</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8088</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74" name="Picture 73"/>
          <p:cNvPicPr>
            <a:picLocks noChangeAspect="1"/>
          </p:cNvPicPr>
          <p:nvPr/>
        </p:nvPicPr>
        <p:blipFill>
          <a:blip r:embed="rId11"/>
          <a:stretch>
            <a:fillRect/>
          </a:stretch>
        </p:blipFill>
        <p:spPr>
          <a:xfrm>
            <a:off x="457200" y="4114800"/>
            <a:ext cx="1981200" cy="2080260"/>
          </a:xfrm>
          <a:prstGeom prst="rect">
            <a:avLst/>
          </a:prstGeom>
          <a:ln w="25400">
            <a:noFill/>
          </a:ln>
        </p:spPr>
      </p:pic>
      <p:pic>
        <p:nvPicPr>
          <p:cNvPr id="75" name="Picture 74"/>
          <p:cNvPicPr>
            <a:picLocks noChangeAspect="1"/>
          </p:cNvPicPr>
          <p:nvPr/>
        </p:nvPicPr>
        <p:blipFill>
          <a:blip r:embed="rId14"/>
          <a:stretch>
            <a:fillRect/>
          </a:stretch>
        </p:blipFill>
        <p:spPr>
          <a:xfrm>
            <a:off x="3276600" y="3962400"/>
            <a:ext cx="2362200" cy="2283064"/>
          </a:xfrm>
          <a:prstGeom prst="rect">
            <a:avLst/>
          </a:prstGeom>
        </p:spPr>
      </p:pic>
      <p:pic>
        <p:nvPicPr>
          <p:cNvPr id="76" name="Picture 75"/>
          <p:cNvPicPr>
            <a:picLocks noChangeAspect="1"/>
          </p:cNvPicPr>
          <p:nvPr/>
        </p:nvPicPr>
        <p:blipFill>
          <a:blip r:embed="rId15"/>
          <a:stretch>
            <a:fillRect/>
          </a:stretch>
        </p:blipFill>
        <p:spPr>
          <a:xfrm>
            <a:off x="5943600" y="4114800"/>
            <a:ext cx="2777356" cy="1832548"/>
          </a:xfrm>
          <a:prstGeom prst="rect">
            <a:avLst/>
          </a:prstGeom>
        </p:spPr>
      </p:pic>
    </p:spTree>
    <p:extLst>
      <p:ext uri="{BB962C8B-B14F-4D97-AF65-F5344CB8AC3E}">
        <p14:creationId xmlns:p14="http://schemas.microsoft.com/office/powerpoint/2010/main" val="360219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6" grpId="0"/>
      <p:bldP spid="68" grpId="0" animBg="1"/>
      <p:bldP spid="7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Hardness Analysis</a:t>
            </a:r>
            <a:endParaRPr lang="zh-CN" altLang="en-US" sz="3692" dirty="0"/>
          </a:p>
        </p:txBody>
      </p:sp>
      <p:sp>
        <p:nvSpPr>
          <p:cNvPr id="17410" name="Content Placeholder 2"/>
          <p:cNvSpPr>
            <a:spLocks noGrp="1"/>
          </p:cNvSpPr>
          <p:nvPr>
            <p:ph idx="1"/>
          </p:nvPr>
        </p:nvSpPr>
        <p:spPr>
          <a:xfrm>
            <a:off x="457200" y="1740884"/>
            <a:ext cx="8003232" cy="4498731"/>
          </a:xfrm>
        </p:spPr>
        <p:txBody>
          <a:bodyPr>
            <a:normAutofit/>
          </a:bodyPr>
          <a:lstStyle/>
          <a:p>
            <a:pPr marL="109731" indent="0" algn="ctr">
              <a:buNone/>
            </a:pPr>
            <a:endParaRPr lang="en-US" altLang="zh-CN" sz="2215" dirty="0"/>
          </a:p>
          <a:p>
            <a:pPr marL="109731" indent="0" algn="ctr">
              <a:buNone/>
            </a:pPr>
            <a:endParaRPr lang="en-US" altLang="zh-CN" sz="2215" dirty="0"/>
          </a:p>
          <a:p>
            <a:r>
              <a:rPr lang="en-US" altLang="zh-CN" sz="2585" dirty="0"/>
              <a:t>Hardness analysis</a:t>
            </a:r>
          </a:p>
          <a:p>
            <a:pPr lvl="1"/>
            <a:r>
              <a:rPr lang="en-US" altLang="zh-CN" sz="1846" dirty="0"/>
              <a:t>If |</a:t>
            </a:r>
            <a:r>
              <a:rPr lang="en-US" altLang="zh-CN" sz="1846" i="1" dirty="0"/>
              <a:t>V</a:t>
            </a:r>
            <a:r>
              <a:rPr lang="en-US" altLang="zh-CN" sz="1846" i="1" baseline="-25000" dirty="0"/>
              <a:t>SH</a:t>
            </a:r>
            <a:r>
              <a:rPr lang="en-US" altLang="zh-CN" sz="1846" dirty="0"/>
              <a:t>|= 2, the problem can be viewed as</a:t>
            </a:r>
            <a:r>
              <a:rPr lang="en-US" altLang="zh-CN" sz="1846" b="1" dirty="0"/>
              <a:t> </a:t>
            </a:r>
            <a:r>
              <a:rPr lang="en-US" altLang="zh-CN" sz="1846" b="1" dirty="0">
                <a:solidFill>
                  <a:srgbClr val="FF0000"/>
                </a:solidFill>
              </a:rPr>
              <a:t>minimal node-cut problem</a:t>
            </a:r>
            <a:r>
              <a:rPr lang="en-US" altLang="zh-CN" sz="1846" dirty="0">
                <a:solidFill>
                  <a:srgbClr val="FF0000"/>
                </a:solidFill>
              </a:rPr>
              <a:t> </a:t>
            </a:r>
          </a:p>
          <a:p>
            <a:pPr lvl="1"/>
            <a:r>
              <a:rPr lang="en-US" altLang="zh-CN" sz="1846" dirty="0"/>
              <a:t>We already have NP-Hardness proof for </a:t>
            </a:r>
            <a:r>
              <a:rPr lang="en-US" altLang="zh-CN" sz="1846" b="1" dirty="0"/>
              <a:t>minimal node-cut problem</a:t>
            </a:r>
            <a:r>
              <a:rPr lang="en-US" altLang="zh-CN" sz="1846" dirty="0"/>
              <a:t>, but the graph is exponentially weighted.</a:t>
            </a:r>
          </a:p>
          <a:p>
            <a:pPr lvl="1"/>
            <a:r>
              <a:rPr lang="en-US" altLang="zh-CN" sz="1846" dirty="0"/>
              <a:t>Proof NP-Hardness in an un-weighted (</a:t>
            </a:r>
            <a:r>
              <a:rPr lang="en-US" altLang="zh-CN" sz="1846" dirty="0" err="1"/>
              <a:t>polybounded</a:t>
            </a:r>
            <a:r>
              <a:rPr lang="en-US" altLang="zh-CN" sz="1846" dirty="0"/>
              <a:t> -weighted) graph, by reduction from </a:t>
            </a:r>
            <a:r>
              <a:rPr lang="en-US" altLang="zh-CN" sz="1846" b="1" dirty="0">
                <a:solidFill>
                  <a:srgbClr val="FF0000"/>
                </a:solidFill>
              </a:rPr>
              <a:t>k-DENSEST-SUBGRAPH </a:t>
            </a:r>
            <a:r>
              <a:rPr lang="en-US" altLang="zh-CN" sz="1846" dirty="0"/>
              <a:t>problem.</a:t>
            </a:r>
          </a:p>
          <a:p>
            <a:pPr lvl="1"/>
            <a:endParaRPr lang="en-US" altLang="zh-CN" sz="1846" dirty="0"/>
          </a:p>
          <a:p>
            <a:endParaRPr lang="en-US" altLang="zh-CN" sz="2215" dirty="0"/>
          </a:p>
          <a:p>
            <a:endParaRPr lang="en-US" altLang="zh-CN" sz="2215" dirty="0"/>
          </a:p>
          <a:p>
            <a:pPr marL="0" indent="0">
              <a:buNone/>
            </a:pPr>
            <a:endParaRPr lang="zh-CN" altLang="en-US" sz="2215" dirty="0"/>
          </a:p>
        </p:txBody>
      </p:sp>
      <p:sp>
        <p:nvSpPr>
          <p:cNvPr id="2" name="矩形 1"/>
          <p:cNvSpPr/>
          <p:nvPr/>
        </p:nvSpPr>
        <p:spPr>
          <a:xfrm>
            <a:off x="2002123" y="1685712"/>
            <a:ext cx="5890547" cy="433196"/>
          </a:xfrm>
          <a:prstGeom prst="rect">
            <a:avLst/>
          </a:prstGeom>
        </p:spPr>
        <p:txBody>
          <a:bodyPr wrap="square">
            <a:spAutoFit/>
          </a:bodyPr>
          <a:lstStyle/>
          <a:p>
            <a:pPr marL="109731" algn="ctr"/>
            <a:r>
              <a:rPr lang="en-US" altLang="zh-CN" sz="2215" i="1" dirty="0">
                <a:latin typeface="Times New Roman"/>
                <a:cs typeface="Times New Roman"/>
              </a:rPr>
              <a:t>Q</a:t>
            </a:r>
            <a:r>
              <a:rPr lang="en-US" altLang="zh-CN" sz="2215" dirty="0">
                <a:latin typeface="Times New Roman"/>
                <a:cs typeface="Times New Roman"/>
              </a:rPr>
              <a:t>(</a:t>
            </a:r>
            <a:r>
              <a:rPr lang="en-US" altLang="zh-CN" sz="2215" i="1" dirty="0">
                <a:latin typeface="Times New Roman"/>
                <a:cs typeface="Times New Roman"/>
              </a:rPr>
              <a:t>V</a:t>
            </a:r>
            <a:r>
              <a:rPr lang="en-US" altLang="zh-CN" sz="2215" i="1" baseline="-25000" dirty="0">
                <a:latin typeface="Times New Roman"/>
                <a:cs typeface="Times New Roman"/>
              </a:rPr>
              <a:t>SH</a:t>
            </a:r>
            <a:r>
              <a:rPr lang="en-US" altLang="zh-CN" sz="2215" dirty="0">
                <a:latin typeface="Times New Roman"/>
                <a:cs typeface="Times New Roman"/>
              </a:rPr>
              <a:t>, </a:t>
            </a:r>
            <a:r>
              <a:rPr lang="en-US" altLang="zh-CN" sz="2215" i="1" dirty="0">
                <a:latin typeface="Times New Roman"/>
                <a:cs typeface="Times New Roman"/>
              </a:rPr>
              <a:t>C</a:t>
            </a:r>
            <a:r>
              <a:rPr lang="en-US" altLang="zh-CN" sz="2215" dirty="0">
                <a:latin typeface="Times New Roman"/>
                <a:cs typeface="Times New Roman"/>
              </a:rPr>
              <a:t>) = MC (</a:t>
            </a:r>
            <a:r>
              <a:rPr lang="en-US" altLang="zh-CN" sz="2215" i="1" dirty="0">
                <a:latin typeface="Times New Roman"/>
                <a:cs typeface="Times New Roman"/>
              </a:rPr>
              <a:t>G</a:t>
            </a:r>
            <a:r>
              <a:rPr lang="en-US" altLang="zh-CN" sz="2215" dirty="0">
                <a:latin typeface="Times New Roman"/>
                <a:cs typeface="Times New Roman"/>
              </a:rPr>
              <a:t>,</a:t>
            </a:r>
            <a:r>
              <a:rPr lang="en-US" altLang="zh-CN" sz="2215" i="1" dirty="0">
                <a:latin typeface="Times New Roman"/>
                <a:cs typeface="Times New Roman"/>
              </a:rPr>
              <a:t> C</a:t>
            </a:r>
            <a:r>
              <a:rPr lang="en-US" altLang="zh-CN" sz="2215" dirty="0">
                <a:latin typeface="Times New Roman"/>
                <a:cs typeface="Times New Roman"/>
              </a:rPr>
              <a:t>) – MC (</a:t>
            </a:r>
            <a:r>
              <a:rPr lang="en-US" altLang="zh-CN" sz="2215" i="1" dirty="0">
                <a:latin typeface="Times New Roman"/>
                <a:cs typeface="Times New Roman"/>
              </a:rPr>
              <a:t>G</a:t>
            </a:r>
            <a:r>
              <a:rPr lang="en-US" altLang="zh-CN" sz="2215" dirty="0">
                <a:latin typeface="Times New Roman"/>
                <a:cs typeface="Times New Roman"/>
              </a:rPr>
              <a:t> \ </a:t>
            </a:r>
            <a:r>
              <a:rPr lang="en-US" altLang="zh-CN" sz="2215" i="1" dirty="0">
                <a:latin typeface="Times New Roman"/>
                <a:cs typeface="Times New Roman"/>
              </a:rPr>
              <a:t>V</a:t>
            </a:r>
            <a:r>
              <a:rPr lang="en-US" altLang="zh-CN" sz="2215" i="1" baseline="-25000" dirty="0">
                <a:latin typeface="Times New Roman"/>
                <a:cs typeface="Times New Roman"/>
              </a:rPr>
              <a:t>SH</a:t>
            </a:r>
            <a:r>
              <a:rPr lang="en-US" altLang="zh-CN" sz="2215" dirty="0">
                <a:latin typeface="Times New Roman"/>
                <a:cs typeface="Times New Roman"/>
              </a:rPr>
              <a:t>, </a:t>
            </a:r>
            <a:r>
              <a:rPr lang="en-US" altLang="zh-CN" sz="2215" i="1" dirty="0">
                <a:latin typeface="Times New Roman"/>
                <a:cs typeface="Times New Roman"/>
              </a:rPr>
              <a:t>C</a:t>
            </a:r>
            <a:r>
              <a:rPr lang="en-US" altLang="zh-CN" sz="2215" dirty="0">
                <a:latin typeface="Times New Roman"/>
                <a:cs typeface="Times New Roman"/>
              </a:rPr>
              <a:t>)</a:t>
            </a:r>
          </a:p>
        </p:txBody>
      </p:sp>
    </p:spTree>
    <p:extLst>
      <p:ext uri="{BB962C8B-B14F-4D97-AF65-F5344CB8AC3E}">
        <p14:creationId xmlns:p14="http://schemas.microsoft.com/office/powerpoint/2010/main" val="2049516284"/>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Hardness Analysis</a:t>
            </a:r>
            <a:endParaRPr lang="en-US" dirty="0"/>
          </a:p>
        </p:txBody>
      </p:sp>
      <p:sp>
        <p:nvSpPr>
          <p:cNvPr id="18434" name="Content Placeholder 2"/>
          <p:cNvSpPr>
            <a:spLocks noGrp="1"/>
          </p:cNvSpPr>
          <p:nvPr>
            <p:ph sz="quarter" idx="1"/>
          </p:nvPr>
        </p:nvSpPr>
        <p:spPr>
          <a:xfrm>
            <a:off x="301625" y="1504303"/>
            <a:ext cx="8504238" cy="4389475"/>
          </a:xfrm>
        </p:spPr>
        <p:txBody>
          <a:bodyPr/>
          <a:lstStyle/>
          <a:p>
            <a:r>
              <a:rPr lang="en-US" altLang="zh-CN" dirty="0" smtClean="0">
                <a:solidFill>
                  <a:schemeClr val="tx1"/>
                </a:solidFill>
                <a:latin typeface="Times New Roman" charset="0"/>
                <a:ea typeface="华文楷体" charset="0"/>
                <a:cs typeface="华文楷体" charset="0"/>
              </a:rPr>
              <a:t>Let us </a:t>
            </a:r>
            <a:r>
              <a:rPr lang="en-US" dirty="0" smtClean="0">
                <a:solidFill>
                  <a:schemeClr val="tx1"/>
                </a:solidFill>
                <a:latin typeface="Times New Roman" charset="0"/>
                <a:ea typeface="华文楷体" charset="0"/>
                <a:cs typeface="华文楷体" charset="0"/>
              </a:rPr>
              <a:t>reduce the problem to an instance of the k-DENSEST SUBGRAPH problem</a:t>
            </a:r>
            <a:endParaRPr lang="en-US" dirty="0">
              <a:solidFill>
                <a:schemeClr val="tx1"/>
              </a:solidFill>
              <a:latin typeface="Times New Roman" charset="0"/>
              <a:ea typeface="华文楷体" charset="0"/>
              <a:cs typeface="华文楷体" charset="0"/>
            </a:endParaRPr>
          </a:p>
        </p:txBody>
      </p:sp>
      <p:sp>
        <p:nvSpPr>
          <p:cNvPr id="18436" name="TextBox 13340"/>
          <p:cNvSpPr txBox="1">
            <a:spLocks noChangeArrowheads="1"/>
          </p:cNvSpPr>
          <p:nvPr/>
        </p:nvSpPr>
        <p:spPr bwMode="auto">
          <a:xfrm>
            <a:off x="4618318" y="2812766"/>
            <a:ext cx="4572000" cy="2932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buFont typeface="Arial" charset="0"/>
              <a:buChar char="•"/>
            </a:pPr>
            <a:r>
              <a:rPr lang="en-US" sz="1846" dirty="0"/>
              <a:t>Given an instance {</a:t>
            </a:r>
            <a:r>
              <a:rPr lang="en-US" sz="1846" i="1" dirty="0"/>
              <a:t>G</a:t>
            </a:r>
            <a:r>
              <a:rPr lang="en-US" sz="1846" dirty="0"/>
              <a:t>’=&lt;</a:t>
            </a:r>
            <a:r>
              <a:rPr lang="en-US" sz="1846" i="1" dirty="0"/>
              <a:t>V</a:t>
            </a:r>
            <a:r>
              <a:rPr lang="en-US" sz="1846" dirty="0"/>
              <a:t>, </a:t>
            </a:r>
            <a:r>
              <a:rPr lang="en-US" sz="1846" i="1" dirty="0"/>
              <a:t>E</a:t>
            </a:r>
            <a:r>
              <a:rPr lang="en-US" sz="1846" dirty="0"/>
              <a:t>&gt;, </a:t>
            </a:r>
            <a:r>
              <a:rPr lang="en-US" sz="1846" i="1" dirty="0"/>
              <a:t>k</a:t>
            </a:r>
            <a:r>
              <a:rPr lang="en-US" sz="1846" dirty="0"/>
              <a:t>, </a:t>
            </a:r>
            <a:r>
              <a:rPr lang="en-US" sz="1846" i="1" dirty="0"/>
              <a:t>d</a:t>
            </a:r>
            <a:r>
              <a:rPr lang="en-US" sz="1846" dirty="0"/>
              <a:t>} of the </a:t>
            </a:r>
            <a:r>
              <a:rPr lang="en-US" sz="1846" i="1" dirty="0"/>
              <a:t>k</a:t>
            </a:r>
            <a:r>
              <a:rPr lang="en-US" sz="1846" dirty="0"/>
              <a:t>-DENSEST SUBGRAPH problem, </a:t>
            </a:r>
            <a:r>
              <a:rPr lang="en-US" sz="1846" i="1" dirty="0"/>
              <a:t>n</a:t>
            </a:r>
            <a:r>
              <a:rPr lang="en-US" sz="1846" dirty="0"/>
              <a:t>=|</a:t>
            </a:r>
            <a:r>
              <a:rPr lang="en-US" sz="1846" i="1" dirty="0"/>
              <a:t>V</a:t>
            </a:r>
            <a:r>
              <a:rPr lang="en-US" sz="1846" dirty="0"/>
              <a:t>|, </a:t>
            </a:r>
            <a:r>
              <a:rPr lang="en-US" sz="1846" i="1" dirty="0"/>
              <a:t>m</a:t>
            </a:r>
            <a:r>
              <a:rPr lang="en-US" sz="1846" dirty="0"/>
              <a:t>=|</a:t>
            </a:r>
            <a:r>
              <a:rPr lang="en-US" sz="1846" i="1" dirty="0"/>
              <a:t>E</a:t>
            </a:r>
            <a:r>
              <a:rPr lang="en-US" sz="1846" dirty="0"/>
              <a:t>|;</a:t>
            </a:r>
          </a:p>
          <a:p>
            <a:pPr eaLnBrk="1" hangingPunct="1">
              <a:buFont typeface="Arial" charset="0"/>
              <a:buChar char="•"/>
            </a:pPr>
            <a:r>
              <a:rPr lang="en-US" sz="1846" dirty="0"/>
              <a:t>Build a graph </a:t>
            </a:r>
            <a:r>
              <a:rPr lang="en-US" sz="1846" i="1" dirty="0"/>
              <a:t>G</a:t>
            </a:r>
            <a:r>
              <a:rPr lang="en-US" sz="1846" dirty="0"/>
              <a:t> with a source node </a:t>
            </a:r>
            <a:r>
              <a:rPr lang="en-US" sz="1846" i="1" dirty="0"/>
              <a:t>S</a:t>
            </a:r>
            <a:r>
              <a:rPr lang="en-US" sz="1846" dirty="0"/>
              <a:t> and target node </a:t>
            </a:r>
            <a:r>
              <a:rPr lang="en-US" sz="1846" i="1" dirty="0"/>
              <a:t>T</a:t>
            </a:r>
            <a:r>
              <a:rPr lang="en-US" sz="1846" dirty="0"/>
              <a:t>;</a:t>
            </a:r>
          </a:p>
          <a:p>
            <a:pPr eaLnBrk="1" hangingPunct="1">
              <a:buFont typeface="Arial" charset="0"/>
              <a:buChar char="•"/>
            </a:pPr>
            <a:r>
              <a:rPr lang="en-US" sz="1846" dirty="0"/>
              <a:t>Build </a:t>
            </a:r>
            <a:r>
              <a:rPr lang="en-US" sz="1846" i="1" dirty="0"/>
              <a:t>n</a:t>
            </a:r>
            <a:r>
              <a:rPr lang="en-US" sz="1846" dirty="0"/>
              <a:t> nodes connecting with </a:t>
            </a:r>
            <a:r>
              <a:rPr lang="en-US" sz="1846" i="1" dirty="0"/>
              <a:t>S</a:t>
            </a:r>
            <a:r>
              <a:rPr lang="en-US" sz="1846" dirty="0"/>
              <a:t> with capacity </a:t>
            </a:r>
            <a:r>
              <a:rPr lang="en-US" sz="1846" i="1" dirty="0"/>
              <a:t>n</a:t>
            </a:r>
            <a:r>
              <a:rPr lang="en-US" sz="1846" dirty="0"/>
              <a:t>*</a:t>
            </a:r>
            <a:r>
              <a:rPr lang="en-US" sz="1846" i="1" dirty="0"/>
              <a:t>m</a:t>
            </a:r>
            <a:r>
              <a:rPr lang="en-US" sz="1846" dirty="0"/>
              <a:t>;</a:t>
            </a:r>
          </a:p>
          <a:p>
            <a:pPr eaLnBrk="1" hangingPunct="1">
              <a:buFont typeface="Arial" charset="0"/>
              <a:buChar char="•"/>
            </a:pPr>
            <a:r>
              <a:rPr lang="en-US" sz="1846" dirty="0"/>
              <a:t>Build </a:t>
            </a:r>
            <a:r>
              <a:rPr lang="en-US" sz="1846" i="1" dirty="0"/>
              <a:t>n</a:t>
            </a:r>
            <a:r>
              <a:rPr lang="en-US" sz="1846" dirty="0"/>
              <a:t> nodes for each edge in </a:t>
            </a:r>
            <a:r>
              <a:rPr lang="en-US" sz="1846" i="1" dirty="0"/>
              <a:t>G</a:t>
            </a:r>
            <a:r>
              <a:rPr lang="en-US" sz="1846" dirty="0"/>
              <a:t>’, connect each of them to </a:t>
            </a:r>
            <a:r>
              <a:rPr lang="en-US" sz="1846" i="1" dirty="0"/>
              <a:t>T</a:t>
            </a:r>
            <a:r>
              <a:rPr lang="en-US" sz="1846" dirty="0"/>
              <a:t> with capacity 1;</a:t>
            </a:r>
          </a:p>
        </p:txBody>
      </p:sp>
      <p:sp>
        <p:nvSpPr>
          <p:cNvPr id="74" name="Oval 73"/>
          <p:cNvSpPr/>
          <p:nvPr/>
        </p:nvSpPr>
        <p:spPr>
          <a:xfrm>
            <a:off x="0" y="4273061"/>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S</a:t>
            </a:r>
          </a:p>
        </p:txBody>
      </p:sp>
      <p:sp>
        <p:nvSpPr>
          <p:cNvPr id="75" name="Oval 74"/>
          <p:cNvSpPr/>
          <p:nvPr/>
        </p:nvSpPr>
        <p:spPr>
          <a:xfrm>
            <a:off x="1221000" y="3217984"/>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X</a:t>
            </a:r>
            <a:r>
              <a:rPr lang="en-US" sz="1292" baseline="-25000" dirty="0"/>
              <a:t>1</a:t>
            </a:r>
          </a:p>
        </p:txBody>
      </p:sp>
      <p:sp>
        <p:nvSpPr>
          <p:cNvPr id="76" name="Oval 75"/>
          <p:cNvSpPr/>
          <p:nvPr/>
        </p:nvSpPr>
        <p:spPr>
          <a:xfrm>
            <a:off x="1221000" y="4062046"/>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X</a:t>
            </a:r>
            <a:r>
              <a:rPr lang="en-US" sz="1292" baseline="-25000" dirty="0"/>
              <a:t>2</a:t>
            </a:r>
          </a:p>
        </p:txBody>
      </p:sp>
      <p:sp>
        <p:nvSpPr>
          <p:cNvPr id="77" name="Oval 76"/>
          <p:cNvSpPr/>
          <p:nvPr/>
        </p:nvSpPr>
        <p:spPr>
          <a:xfrm>
            <a:off x="1221000" y="5117123"/>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err="1"/>
              <a:t>X</a:t>
            </a:r>
            <a:r>
              <a:rPr lang="en-US" sz="1292" i="1" baseline="-25000" dirty="0" err="1"/>
              <a:t>n</a:t>
            </a:r>
            <a:endParaRPr lang="en-US" sz="1292" i="1" baseline="-25000" dirty="0"/>
          </a:p>
        </p:txBody>
      </p:sp>
      <p:cxnSp>
        <p:nvCxnSpPr>
          <p:cNvPr id="78" name="Straight Arrow Connector 77"/>
          <p:cNvCxnSpPr>
            <a:stCxn id="74" idx="6"/>
            <a:endCxn id="75" idx="3"/>
          </p:cNvCxnSpPr>
          <p:nvPr/>
        </p:nvCxnSpPr>
        <p:spPr>
          <a:xfrm flipV="1">
            <a:off x="684001" y="3756907"/>
            <a:ext cx="637169" cy="831848"/>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79" name="Straight Arrow Connector 78"/>
          <p:cNvCxnSpPr>
            <a:stCxn id="74" idx="6"/>
            <a:endCxn id="76" idx="2"/>
          </p:cNvCxnSpPr>
          <p:nvPr/>
        </p:nvCxnSpPr>
        <p:spPr>
          <a:xfrm flipV="1">
            <a:off x="684000" y="4377739"/>
            <a:ext cx="537000" cy="211015"/>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80" name="Straight Arrow Connector 79"/>
          <p:cNvCxnSpPr>
            <a:stCxn id="74" idx="6"/>
            <a:endCxn id="77" idx="1"/>
          </p:cNvCxnSpPr>
          <p:nvPr/>
        </p:nvCxnSpPr>
        <p:spPr>
          <a:xfrm>
            <a:off x="684001" y="4588755"/>
            <a:ext cx="637169" cy="62083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18452" name="TextBox 80"/>
          <p:cNvSpPr txBox="1">
            <a:spLocks noChangeArrowheads="1"/>
          </p:cNvSpPr>
          <p:nvPr/>
        </p:nvSpPr>
        <p:spPr bwMode="auto">
          <a:xfrm>
            <a:off x="1449388" y="4624755"/>
            <a:ext cx="381000" cy="476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lnSpc>
                <a:spcPct val="50000"/>
              </a:lnSpc>
            </a:pPr>
            <a:r>
              <a:rPr lang="en-US" sz="1662" b="1"/>
              <a:t>.</a:t>
            </a:r>
          </a:p>
          <a:p>
            <a:pPr eaLnBrk="1" hangingPunct="1">
              <a:lnSpc>
                <a:spcPct val="50000"/>
              </a:lnSpc>
            </a:pPr>
            <a:r>
              <a:rPr lang="en-US" sz="1662" b="1"/>
              <a:t>.</a:t>
            </a:r>
          </a:p>
          <a:p>
            <a:pPr eaLnBrk="1" hangingPunct="1">
              <a:lnSpc>
                <a:spcPct val="50000"/>
              </a:lnSpc>
            </a:pPr>
            <a:r>
              <a:rPr lang="en-US" sz="1662" b="1"/>
              <a:t>.</a:t>
            </a:r>
          </a:p>
        </p:txBody>
      </p:sp>
      <p:grpSp>
        <p:nvGrpSpPr>
          <p:cNvPr id="18453" name="Group 81"/>
          <p:cNvGrpSpPr>
            <a:grpSpLocks/>
          </p:cNvGrpSpPr>
          <p:nvPr/>
        </p:nvGrpSpPr>
        <p:grpSpPr bwMode="auto">
          <a:xfrm>
            <a:off x="2590800" y="3217984"/>
            <a:ext cx="685800" cy="2532185"/>
            <a:chOff x="3810000" y="2819400"/>
            <a:chExt cx="685800" cy="2743200"/>
          </a:xfrm>
        </p:grpSpPr>
        <p:sp>
          <p:nvSpPr>
            <p:cNvPr id="83" name="Oval 82"/>
            <p:cNvSpPr/>
            <p:nvPr/>
          </p:nvSpPr>
          <p:spPr>
            <a:xfrm>
              <a:off x="3810000" y="2819400"/>
              <a:ext cx="684000" cy="684000"/>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Y</a:t>
              </a:r>
              <a:r>
                <a:rPr lang="en-US" sz="1292" baseline="-25000" dirty="0"/>
                <a:t>1</a:t>
              </a:r>
            </a:p>
          </p:txBody>
        </p:sp>
        <p:sp>
          <p:nvSpPr>
            <p:cNvPr id="84" name="Oval 83"/>
            <p:cNvSpPr/>
            <p:nvPr/>
          </p:nvSpPr>
          <p:spPr>
            <a:xfrm>
              <a:off x="3810000" y="3657600"/>
              <a:ext cx="684000" cy="684000"/>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Y</a:t>
              </a:r>
              <a:r>
                <a:rPr lang="en-US" sz="1292" baseline="-25000" dirty="0"/>
                <a:t>2</a:t>
              </a:r>
            </a:p>
          </p:txBody>
        </p:sp>
        <p:sp>
          <p:nvSpPr>
            <p:cNvPr id="18479" name="TextBox 84"/>
            <p:cNvSpPr txBox="1">
              <a:spLocks noChangeArrowheads="1"/>
            </p:cNvSpPr>
            <p:nvPr/>
          </p:nvSpPr>
          <p:spPr bwMode="auto">
            <a:xfrm>
              <a:off x="4038600" y="4343400"/>
              <a:ext cx="381000" cy="515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lnSpc>
                  <a:spcPct val="50000"/>
                </a:lnSpc>
              </a:pPr>
              <a:r>
                <a:rPr lang="en-US" sz="1662" b="1"/>
                <a:t>.</a:t>
              </a:r>
            </a:p>
            <a:p>
              <a:pPr eaLnBrk="1" hangingPunct="1">
                <a:lnSpc>
                  <a:spcPct val="50000"/>
                </a:lnSpc>
              </a:pPr>
              <a:r>
                <a:rPr lang="en-US" sz="1662" b="1"/>
                <a:t>.</a:t>
              </a:r>
            </a:p>
            <a:p>
              <a:pPr eaLnBrk="1" hangingPunct="1">
                <a:lnSpc>
                  <a:spcPct val="50000"/>
                </a:lnSpc>
              </a:pPr>
              <a:r>
                <a:rPr lang="en-US" sz="1662" b="1"/>
                <a:t>.</a:t>
              </a:r>
            </a:p>
          </p:txBody>
        </p:sp>
        <p:sp>
          <p:nvSpPr>
            <p:cNvPr id="86" name="Oval 85"/>
            <p:cNvSpPr/>
            <p:nvPr/>
          </p:nvSpPr>
          <p:spPr>
            <a:xfrm>
              <a:off x="3810000" y="4876800"/>
              <a:ext cx="685800" cy="685800"/>
            </a:xfrm>
            <a:prstGeom prst="ellipse">
              <a:avLst/>
            </a:prstGeom>
          </p:spPr>
          <p:style>
            <a:lnRef idx="1">
              <a:schemeClr val="dk1"/>
            </a:lnRef>
            <a:fillRef idx="3">
              <a:schemeClr val="dk1"/>
            </a:fillRef>
            <a:effectRef idx="2">
              <a:schemeClr val="dk1"/>
            </a:effectRef>
            <a:fontRef idx="minor">
              <a:schemeClr val="lt1"/>
            </a:fontRef>
          </p:style>
          <p:txBody>
            <a:bodyPr lIns="0" rIns="0" anchor="ctr"/>
            <a:lstStyle/>
            <a:p>
              <a:pPr algn="ctr">
                <a:defRPr/>
              </a:pPr>
              <a:r>
                <a:rPr lang="en-US" sz="1292" dirty="0" err="1"/>
                <a:t>Y</a:t>
              </a:r>
              <a:r>
                <a:rPr lang="en-US" sz="1292" i="1" baseline="-25000" dirty="0" err="1"/>
                <a:t>n</a:t>
              </a:r>
              <a:r>
                <a:rPr lang="en-US" sz="1292" i="1" baseline="-25000" dirty="0"/>
                <a:t>*m</a:t>
              </a:r>
            </a:p>
          </p:txBody>
        </p:sp>
      </p:grpSp>
      <p:cxnSp>
        <p:nvCxnSpPr>
          <p:cNvPr id="87" name="Straight Arrow Connector 86"/>
          <p:cNvCxnSpPr>
            <a:stCxn id="76" idx="6"/>
            <a:endCxn id="86" idx="2"/>
          </p:cNvCxnSpPr>
          <p:nvPr/>
        </p:nvCxnSpPr>
        <p:spPr>
          <a:xfrm>
            <a:off x="1905000" y="4377738"/>
            <a:ext cx="685800" cy="1055908"/>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88" name="Straight Arrow Connector 87"/>
          <p:cNvCxnSpPr>
            <a:stCxn id="75" idx="6"/>
            <a:endCxn id="84" idx="2"/>
          </p:cNvCxnSpPr>
          <p:nvPr/>
        </p:nvCxnSpPr>
        <p:spPr>
          <a:xfrm>
            <a:off x="1905000" y="3533677"/>
            <a:ext cx="685800" cy="77372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89" name="Straight Arrow Connector 88"/>
          <p:cNvCxnSpPr>
            <a:stCxn id="76" idx="6"/>
            <a:endCxn id="83" idx="2"/>
          </p:cNvCxnSpPr>
          <p:nvPr/>
        </p:nvCxnSpPr>
        <p:spPr>
          <a:xfrm flipV="1">
            <a:off x="1905000" y="3533677"/>
            <a:ext cx="685800" cy="844062"/>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90" name="Straight Arrow Connector 89"/>
          <p:cNvCxnSpPr>
            <a:stCxn id="77" idx="6"/>
            <a:endCxn id="84" idx="2"/>
          </p:cNvCxnSpPr>
          <p:nvPr/>
        </p:nvCxnSpPr>
        <p:spPr>
          <a:xfrm flipV="1">
            <a:off x="1905000" y="4307400"/>
            <a:ext cx="685800" cy="1125415"/>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91" name="Oval 90"/>
          <p:cNvSpPr/>
          <p:nvPr/>
        </p:nvSpPr>
        <p:spPr>
          <a:xfrm>
            <a:off x="3886200" y="3991708"/>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T</a:t>
            </a:r>
          </a:p>
        </p:txBody>
      </p:sp>
      <p:cxnSp>
        <p:nvCxnSpPr>
          <p:cNvPr id="92" name="Straight Arrow Connector 91"/>
          <p:cNvCxnSpPr>
            <a:stCxn id="83" idx="6"/>
            <a:endCxn id="91" idx="2"/>
          </p:cNvCxnSpPr>
          <p:nvPr/>
        </p:nvCxnSpPr>
        <p:spPr>
          <a:xfrm>
            <a:off x="3274800" y="3533677"/>
            <a:ext cx="611400" cy="77372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94" name="Straight Arrow Connector 93"/>
          <p:cNvCxnSpPr>
            <a:stCxn id="86" idx="6"/>
            <a:endCxn id="91" idx="2"/>
          </p:cNvCxnSpPr>
          <p:nvPr/>
        </p:nvCxnSpPr>
        <p:spPr>
          <a:xfrm flipV="1">
            <a:off x="3276600" y="4307400"/>
            <a:ext cx="609600" cy="1126246"/>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18464" name="TextBox 94"/>
          <p:cNvSpPr txBox="1">
            <a:spLocks noChangeArrowheads="1"/>
          </p:cNvSpPr>
          <p:nvPr/>
        </p:nvSpPr>
        <p:spPr bwMode="auto">
          <a:xfrm>
            <a:off x="457200" y="3763108"/>
            <a:ext cx="7620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n*m</a:t>
            </a:r>
          </a:p>
        </p:txBody>
      </p:sp>
      <p:sp>
        <p:nvSpPr>
          <p:cNvPr id="18465" name="TextBox 95"/>
          <p:cNvSpPr txBox="1">
            <a:spLocks noChangeArrowheads="1"/>
          </p:cNvSpPr>
          <p:nvPr/>
        </p:nvSpPr>
        <p:spPr bwMode="auto">
          <a:xfrm>
            <a:off x="1981200" y="3358662"/>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66" name="TextBox 96"/>
          <p:cNvSpPr txBox="1">
            <a:spLocks noChangeArrowheads="1"/>
          </p:cNvSpPr>
          <p:nvPr/>
        </p:nvSpPr>
        <p:spPr bwMode="auto">
          <a:xfrm>
            <a:off x="1828800" y="3763108"/>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67" name="TextBox 97"/>
          <p:cNvSpPr txBox="1">
            <a:spLocks noChangeArrowheads="1"/>
          </p:cNvSpPr>
          <p:nvPr/>
        </p:nvSpPr>
        <p:spPr bwMode="auto">
          <a:xfrm>
            <a:off x="2057400" y="4325816"/>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68" name="TextBox 98"/>
          <p:cNvSpPr txBox="1">
            <a:spLocks noChangeArrowheads="1"/>
          </p:cNvSpPr>
          <p:nvPr/>
        </p:nvSpPr>
        <p:spPr bwMode="auto">
          <a:xfrm>
            <a:off x="1752600" y="4747847"/>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69" name="TextBox 99"/>
          <p:cNvSpPr txBox="1">
            <a:spLocks noChangeArrowheads="1"/>
          </p:cNvSpPr>
          <p:nvPr/>
        </p:nvSpPr>
        <p:spPr bwMode="auto">
          <a:xfrm>
            <a:off x="3276600" y="4554416"/>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70" name="TextBox 100"/>
          <p:cNvSpPr txBox="1">
            <a:spLocks noChangeArrowheads="1"/>
          </p:cNvSpPr>
          <p:nvPr/>
        </p:nvSpPr>
        <p:spPr bwMode="auto">
          <a:xfrm>
            <a:off x="3352800" y="3921370"/>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71" name="TextBox 101"/>
          <p:cNvSpPr txBox="1">
            <a:spLocks noChangeArrowheads="1"/>
          </p:cNvSpPr>
          <p:nvPr/>
        </p:nvSpPr>
        <p:spPr bwMode="auto">
          <a:xfrm>
            <a:off x="3505200" y="3499339"/>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18472" name="TextBox 102"/>
          <p:cNvSpPr txBox="1">
            <a:spLocks noChangeArrowheads="1"/>
          </p:cNvSpPr>
          <p:nvPr/>
        </p:nvSpPr>
        <p:spPr bwMode="auto">
          <a:xfrm>
            <a:off x="533400" y="4906108"/>
            <a:ext cx="7620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n*m</a:t>
            </a:r>
          </a:p>
        </p:txBody>
      </p:sp>
    </p:spTree>
    <p:extLst>
      <p:ext uri="{BB962C8B-B14F-4D97-AF65-F5344CB8AC3E}">
        <p14:creationId xmlns:p14="http://schemas.microsoft.com/office/powerpoint/2010/main" val="1633722530"/>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Hardness </a:t>
            </a:r>
            <a:r>
              <a:rPr lang="en-US" altLang="zh-CN" dirty="0" smtClean="0"/>
              <a:t>Analysis </a:t>
            </a:r>
            <a:r>
              <a:rPr lang="en-US" dirty="0" smtClean="0"/>
              <a:t>(cont.)</a:t>
            </a:r>
            <a:endParaRPr lang="en-US" dirty="0"/>
          </a:p>
        </p:txBody>
      </p:sp>
      <p:sp>
        <p:nvSpPr>
          <p:cNvPr id="20482" name="Content Placeholder 2"/>
          <p:cNvSpPr>
            <a:spLocks noGrp="1"/>
          </p:cNvSpPr>
          <p:nvPr>
            <p:ph sz="quarter" idx="1"/>
          </p:nvPr>
        </p:nvSpPr>
        <p:spPr>
          <a:xfrm>
            <a:off x="301625" y="1450847"/>
            <a:ext cx="8504238" cy="4442930"/>
          </a:xfrm>
        </p:spPr>
        <p:txBody>
          <a:bodyPr/>
          <a:lstStyle/>
          <a:p>
            <a:pPr>
              <a:buFont typeface="Arial" charset="0"/>
              <a:buChar char="•"/>
            </a:pPr>
            <a:r>
              <a:rPr lang="en-US" dirty="0">
                <a:latin typeface="Times New Roman"/>
                <a:cs typeface="Times New Roman"/>
              </a:rPr>
              <a:t>Build a link from </a:t>
            </a:r>
            <a:r>
              <a:rPr lang="en-US" altLang="zh-CN" i="1" dirty="0" smtClean="0">
                <a:latin typeface="Times New Roman"/>
                <a:cs typeface="Times New Roman"/>
              </a:rPr>
              <a:t>x</a:t>
            </a:r>
            <a:r>
              <a:rPr lang="en-US" i="1" baseline="-25000" dirty="0" smtClean="0">
                <a:latin typeface="Times New Roman"/>
                <a:cs typeface="Times New Roman"/>
              </a:rPr>
              <a:t>i</a:t>
            </a:r>
            <a:r>
              <a:rPr lang="en-US" dirty="0" smtClean="0">
                <a:latin typeface="Times New Roman"/>
                <a:cs typeface="Times New Roman"/>
              </a:rPr>
              <a:t> </a:t>
            </a:r>
            <a:r>
              <a:rPr lang="en-US" dirty="0">
                <a:latin typeface="Times New Roman"/>
                <a:cs typeface="Times New Roman"/>
              </a:rPr>
              <a:t>to </a:t>
            </a:r>
            <a:r>
              <a:rPr lang="en-US" i="1" dirty="0" err="1" smtClean="0">
                <a:latin typeface="Times New Roman"/>
                <a:cs typeface="Times New Roman"/>
              </a:rPr>
              <a:t>y</a:t>
            </a:r>
            <a:r>
              <a:rPr lang="en-US" i="1" baseline="-25000" dirty="0" err="1" smtClean="0">
                <a:latin typeface="Times New Roman"/>
                <a:cs typeface="Times New Roman"/>
              </a:rPr>
              <a:t>j</a:t>
            </a:r>
            <a:r>
              <a:rPr lang="en-US" dirty="0" smtClean="0">
                <a:latin typeface="Times New Roman"/>
                <a:cs typeface="Times New Roman"/>
              </a:rPr>
              <a:t> </a:t>
            </a:r>
            <a:r>
              <a:rPr lang="en-US" dirty="0">
                <a:latin typeface="Times New Roman"/>
                <a:cs typeface="Times New Roman"/>
              </a:rPr>
              <a:t>with capacity 1 if the </a:t>
            </a:r>
            <a:r>
              <a:rPr lang="en-US" i="1" dirty="0" smtClean="0">
                <a:latin typeface="Times New Roman"/>
                <a:cs typeface="Times New Roman"/>
              </a:rPr>
              <a:t>x</a:t>
            </a:r>
            <a:r>
              <a:rPr lang="en-US" i="1" baseline="-25000" dirty="0" smtClean="0">
                <a:latin typeface="Times New Roman"/>
                <a:cs typeface="Times New Roman"/>
              </a:rPr>
              <a:t>i</a:t>
            </a:r>
            <a:r>
              <a:rPr lang="en-US" dirty="0" smtClean="0">
                <a:latin typeface="Times New Roman"/>
                <a:cs typeface="Times New Roman"/>
              </a:rPr>
              <a:t> </a:t>
            </a:r>
            <a:r>
              <a:rPr lang="en-US" dirty="0">
                <a:latin typeface="Times New Roman"/>
                <a:cs typeface="Times New Roman"/>
              </a:rPr>
              <a:t>in G’ appears on the </a:t>
            </a:r>
            <a:r>
              <a:rPr lang="en-US" i="1" dirty="0">
                <a:latin typeface="Times New Roman"/>
                <a:cs typeface="Times New Roman"/>
              </a:rPr>
              <a:t>j</a:t>
            </a:r>
            <a:r>
              <a:rPr lang="en-US" dirty="0">
                <a:latin typeface="Times New Roman"/>
                <a:cs typeface="Times New Roman"/>
              </a:rPr>
              <a:t>-</a:t>
            </a:r>
            <a:r>
              <a:rPr lang="en-US" dirty="0" err="1">
                <a:latin typeface="Times New Roman"/>
                <a:cs typeface="Times New Roman"/>
              </a:rPr>
              <a:t>th</a:t>
            </a:r>
            <a:r>
              <a:rPr lang="en-US" dirty="0">
                <a:latin typeface="Times New Roman"/>
                <a:cs typeface="Times New Roman"/>
              </a:rPr>
              <a:t> edge;</a:t>
            </a:r>
          </a:p>
          <a:p>
            <a:pPr>
              <a:buFont typeface="Arial" charset="0"/>
              <a:buChar char="•"/>
            </a:pPr>
            <a:r>
              <a:rPr lang="en-US" i="1" dirty="0">
                <a:latin typeface="Times New Roman"/>
                <a:cs typeface="Times New Roman"/>
              </a:rPr>
              <a:t>MC</a:t>
            </a:r>
            <a:r>
              <a:rPr lang="en-US" dirty="0">
                <a:latin typeface="Times New Roman"/>
                <a:cs typeface="Times New Roman"/>
              </a:rPr>
              <a:t>(</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n</a:t>
            </a:r>
            <a:r>
              <a:rPr lang="en-US" dirty="0" smtClean="0">
                <a:latin typeface="Times New Roman"/>
                <a:cs typeface="Times New Roman"/>
              </a:rPr>
              <a:t>*</a:t>
            </a:r>
            <a:r>
              <a:rPr lang="en-US" i="1" dirty="0" smtClean="0">
                <a:latin typeface="Times New Roman"/>
                <a:cs typeface="Times New Roman"/>
              </a:rPr>
              <a:t>m</a:t>
            </a:r>
            <a:r>
              <a:rPr lang="en-US" dirty="0" smtClean="0">
                <a:latin typeface="Times New Roman"/>
                <a:cs typeface="Times New Roman"/>
              </a:rPr>
              <a:t>;</a:t>
            </a:r>
            <a:endParaRPr lang="en-US" dirty="0">
              <a:latin typeface="Times New Roman"/>
              <a:cs typeface="Times New Roman"/>
            </a:endParaRPr>
          </a:p>
          <a:p>
            <a:pPr marL="0" indent="0">
              <a:buNone/>
            </a:pPr>
            <a:endParaRPr lang="en-US" dirty="0">
              <a:solidFill>
                <a:schemeClr val="tx1"/>
              </a:solidFill>
              <a:latin typeface="Times New Roman" charset="0"/>
              <a:ea typeface="华文楷体" charset="0"/>
              <a:cs typeface="华文楷体" charset="0"/>
            </a:endParaRPr>
          </a:p>
        </p:txBody>
      </p:sp>
      <p:sp>
        <p:nvSpPr>
          <p:cNvPr id="4" name="Oval 3"/>
          <p:cNvSpPr/>
          <p:nvPr/>
        </p:nvSpPr>
        <p:spPr>
          <a:xfrm>
            <a:off x="0" y="4273061"/>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S</a:t>
            </a:r>
          </a:p>
        </p:txBody>
      </p:sp>
      <p:sp>
        <p:nvSpPr>
          <p:cNvPr id="17" name="Oval 16"/>
          <p:cNvSpPr/>
          <p:nvPr/>
        </p:nvSpPr>
        <p:spPr>
          <a:xfrm>
            <a:off x="1221000" y="3217984"/>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X</a:t>
            </a:r>
            <a:r>
              <a:rPr lang="en-US" sz="1292" baseline="-25000" dirty="0"/>
              <a:t>1</a:t>
            </a:r>
          </a:p>
        </p:txBody>
      </p:sp>
      <p:sp>
        <p:nvSpPr>
          <p:cNvPr id="18" name="Oval 17"/>
          <p:cNvSpPr/>
          <p:nvPr/>
        </p:nvSpPr>
        <p:spPr>
          <a:xfrm>
            <a:off x="1221000" y="4062046"/>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X</a:t>
            </a:r>
            <a:r>
              <a:rPr lang="en-US" sz="1292" baseline="-25000" dirty="0"/>
              <a:t>2</a:t>
            </a:r>
          </a:p>
        </p:txBody>
      </p:sp>
      <p:sp>
        <p:nvSpPr>
          <p:cNvPr id="19" name="Oval 18"/>
          <p:cNvSpPr/>
          <p:nvPr/>
        </p:nvSpPr>
        <p:spPr>
          <a:xfrm>
            <a:off x="1221000" y="5117123"/>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err="1"/>
              <a:t>X</a:t>
            </a:r>
            <a:r>
              <a:rPr lang="en-US" sz="1292" baseline="-25000" dirty="0" err="1"/>
              <a:t>n</a:t>
            </a:r>
            <a:endParaRPr lang="en-US" sz="1292" baseline="-25000" dirty="0"/>
          </a:p>
        </p:txBody>
      </p:sp>
      <p:cxnSp>
        <p:nvCxnSpPr>
          <p:cNvPr id="6" name="Straight Arrow Connector 5"/>
          <p:cNvCxnSpPr>
            <a:stCxn id="4" idx="6"/>
            <a:endCxn id="17" idx="3"/>
          </p:cNvCxnSpPr>
          <p:nvPr/>
        </p:nvCxnSpPr>
        <p:spPr>
          <a:xfrm flipV="1">
            <a:off x="684001" y="3756907"/>
            <a:ext cx="637169" cy="831848"/>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stCxn id="4" idx="6"/>
            <a:endCxn id="18" idx="2"/>
          </p:cNvCxnSpPr>
          <p:nvPr/>
        </p:nvCxnSpPr>
        <p:spPr>
          <a:xfrm flipV="1">
            <a:off x="684000" y="4377739"/>
            <a:ext cx="537000" cy="211015"/>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a:stCxn id="4" idx="6"/>
            <a:endCxn id="19" idx="1"/>
          </p:cNvCxnSpPr>
          <p:nvPr/>
        </p:nvCxnSpPr>
        <p:spPr>
          <a:xfrm>
            <a:off x="684001" y="4588755"/>
            <a:ext cx="637169" cy="62083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20499" name="TextBox 21"/>
          <p:cNvSpPr txBox="1">
            <a:spLocks noChangeArrowheads="1"/>
          </p:cNvSpPr>
          <p:nvPr/>
        </p:nvSpPr>
        <p:spPr bwMode="auto">
          <a:xfrm>
            <a:off x="1449388" y="4624755"/>
            <a:ext cx="381000" cy="476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lnSpc>
                <a:spcPct val="50000"/>
              </a:lnSpc>
            </a:pPr>
            <a:r>
              <a:rPr lang="en-US" sz="1662" b="1"/>
              <a:t>.</a:t>
            </a:r>
          </a:p>
          <a:p>
            <a:pPr eaLnBrk="1" hangingPunct="1">
              <a:lnSpc>
                <a:spcPct val="50000"/>
              </a:lnSpc>
            </a:pPr>
            <a:r>
              <a:rPr lang="en-US" sz="1662" b="1"/>
              <a:t>.</a:t>
            </a:r>
          </a:p>
          <a:p>
            <a:pPr eaLnBrk="1" hangingPunct="1">
              <a:lnSpc>
                <a:spcPct val="50000"/>
              </a:lnSpc>
            </a:pPr>
            <a:r>
              <a:rPr lang="en-US" sz="1662" b="1"/>
              <a:t>.</a:t>
            </a:r>
          </a:p>
        </p:txBody>
      </p:sp>
      <p:grpSp>
        <p:nvGrpSpPr>
          <p:cNvPr id="20500" name="Group 26"/>
          <p:cNvGrpSpPr>
            <a:grpSpLocks/>
          </p:cNvGrpSpPr>
          <p:nvPr/>
        </p:nvGrpSpPr>
        <p:grpSpPr bwMode="auto">
          <a:xfrm>
            <a:off x="2590800" y="3217984"/>
            <a:ext cx="685800" cy="2532185"/>
            <a:chOff x="3810000" y="2819400"/>
            <a:chExt cx="685800" cy="2743200"/>
          </a:xfrm>
        </p:grpSpPr>
        <p:sp>
          <p:nvSpPr>
            <p:cNvPr id="28" name="Oval 27"/>
            <p:cNvSpPr/>
            <p:nvPr/>
          </p:nvSpPr>
          <p:spPr>
            <a:xfrm>
              <a:off x="3810000" y="2819400"/>
              <a:ext cx="684000" cy="684000"/>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Y</a:t>
              </a:r>
              <a:r>
                <a:rPr lang="en-US" sz="1292" baseline="-25000" dirty="0"/>
                <a:t>1</a:t>
              </a:r>
            </a:p>
          </p:txBody>
        </p:sp>
        <p:sp>
          <p:nvSpPr>
            <p:cNvPr id="29" name="Oval 28"/>
            <p:cNvSpPr/>
            <p:nvPr/>
          </p:nvSpPr>
          <p:spPr>
            <a:xfrm>
              <a:off x="3810000" y="3657600"/>
              <a:ext cx="684000" cy="684000"/>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Y</a:t>
              </a:r>
              <a:r>
                <a:rPr lang="en-US" sz="1292" baseline="-25000" dirty="0"/>
                <a:t>2</a:t>
              </a:r>
            </a:p>
          </p:txBody>
        </p:sp>
        <p:sp>
          <p:nvSpPr>
            <p:cNvPr id="20527" name="TextBox 29"/>
            <p:cNvSpPr txBox="1">
              <a:spLocks noChangeArrowheads="1"/>
            </p:cNvSpPr>
            <p:nvPr/>
          </p:nvSpPr>
          <p:spPr bwMode="auto">
            <a:xfrm>
              <a:off x="4038600" y="4343400"/>
              <a:ext cx="381000" cy="515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lnSpc>
                  <a:spcPct val="50000"/>
                </a:lnSpc>
              </a:pPr>
              <a:r>
                <a:rPr lang="en-US" sz="1662" b="1"/>
                <a:t>.</a:t>
              </a:r>
            </a:p>
            <a:p>
              <a:pPr eaLnBrk="1" hangingPunct="1">
                <a:lnSpc>
                  <a:spcPct val="50000"/>
                </a:lnSpc>
              </a:pPr>
              <a:r>
                <a:rPr lang="en-US" sz="1662" b="1"/>
                <a:t>.</a:t>
              </a:r>
            </a:p>
            <a:p>
              <a:pPr eaLnBrk="1" hangingPunct="1">
                <a:lnSpc>
                  <a:spcPct val="50000"/>
                </a:lnSpc>
              </a:pPr>
              <a:r>
                <a:rPr lang="en-US" sz="1662" b="1"/>
                <a:t>.</a:t>
              </a:r>
            </a:p>
          </p:txBody>
        </p:sp>
        <p:sp>
          <p:nvSpPr>
            <p:cNvPr id="31" name="Oval 30"/>
            <p:cNvSpPr/>
            <p:nvPr/>
          </p:nvSpPr>
          <p:spPr>
            <a:xfrm>
              <a:off x="3810000" y="4876800"/>
              <a:ext cx="685800" cy="685800"/>
            </a:xfrm>
            <a:prstGeom prst="ellipse">
              <a:avLst/>
            </a:prstGeom>
          </p:spPr>
          <p:style>
            <a:lnRef idx="1">
              <a:schemeClr val="dk1"/>
            </a:lnRef>
            <a:fillRef idx="3">
              <a:schemeClr val="dk1"/>
            </a:fillRef>
            <a:effectRef idx="2">
              <a:schemeClr val="dk1"/>
            </a:effectRef>
            <a:fontRef idx="minor">
              <a:schemeClr val="lt1"/>
            </a:fontRef>
          </p:style>
          <p:txBody>
            <a:bodyPr lIns="0" rIns="0" anchor="ctr"/>
            <a:lstStyle/>
            <a:p>
              <a:pPr algn="ctr">
                <a:defRPr/>
              </a:pPr>
              <a:r>
                <a:rPr lang="en-US" sz="1292" dirty="0" err="1"/>
                <a:t>Y</a:t>
              </a:r>
              <a:r>
                <a:rPr lang="en-US" sz="1292" i="1" baseline="-25000" dirty="0" err="1"/>
                <a:t>n</a:t>
              </a:r>
              <a:r>
                <a:rPr lang="en-US" sz="1292" i="1" baseline="-25000" dirty="0"/>
                <a:t>*m</a:t>
              </a:r>
            </a:p>
          </p:txBody>
        </p:sp>
      </p:grpSp>
      <p:cxnSp>
        <p:nvCxnSpPr>
          <p:cNvPr id="38" name="Straight Arrow Connector 37"/>
          <p:cNvCxnSpPr>
            <a:stCxn id="18" idx="6"/>
            <a:endCxn id="31" idx="2"/>
          </p:cNvCxnSpPr>
          <p:nvPr/>
        </p:nvCxnSpPr>
        <p:spPr>
          <a:xfrm>
            <a:off x="1905000" y="4377738"/>
            <a:ext cx="685800" cy="1055908"/>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a:stCxn id="17" idx="6"/>
            <a:endCxn id="29" idx="2"/>
          </p:cNvCxnSpPr>
          <p:nvPr/>
        </p:nvCxnSpPr>
        <p:spPr>
          <a:xfrm>
            <a:off x="1905000" y="3533677"/>
            <a:ext cx="685800" cy="77372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46" name="Straight Arrow Connector 45"/>
          <p:cNvCxnSpPr>
            <a:stCxn id="18" idx="6"/>
            <a:endCxn id="28" idx="2"/>
          </p:cNvCxnSpPr>
          <p:nvPr/>
        </p:nvCxnSpPr>
        <p:spPr>
          <a:xfrm flipV="1">
            <a:off x="1905000" y="3533677"/>
            <a:ext cx="685800" cy="844062"/>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50" name="Straight Arrow Connector 49"/>
          <p:cNvCxnSpPr>
            <a:stCxn id="19" idx="6"/>
            <a:endCxn id="29" idx="2"/>
          </p:cNvCxnSpPr>
          <p:nvPr/>
        </p:nvCxnSpPr>
        <p:spPr>
          <a:xfrm flipV="1">
            <a:off x="1905000" y="4307400"/>
            <a:ext cx="685800" cy="1125415"/>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54" name="Oval 53"/>
          <p:cNvSpPr/>
          <p:nvPr/>
        </p:nvSpPr>
        <p:spPr>
          <a:xfrm>
            <a:off x="3886200" y="3991708"/>
            <a:ext cx="684000" cy="631385"/>
          </a:xfrm>
          <a:prstGeom prst="ellipse">
            <a:avLst/>
          </a:prstGeom>
        </p:spPr>
        <p:style>
          <a:lnRef idx="1">
            <a:schemeClr val="dk1"/>
          </a:lnRef>
          <a:fillRef idx="3">
            <a:schemeClr val="dk1"/>
          </a:fillRef>
          <a:effectRef idx="2">
            <a:schemeClr val="dk1"/>
          </a:effectRef>
          <a:fontRef idx="minor">
            <a:schemeClr val="lt1"/>
          </a:fontRef>
        </p:style>
        <p:txBody>
          <a:bodyPr anchor="ctr"/>
          <a:lstStyle/>
          <a:p>
            <a:pPr algn="ctr">
              <a:defRPr/>
            </a:pPr>
            <a:r>
              <a:rPr lang="en-US" sz="1292" dirty="0"/>
              <a:t>T</a:t>
            </a:r>
          </a:p>
        </p:txBody>
      </p:sp>
      <p:cxnSp>
        <p:nvCxnSpPr>
          <p:cNvPr id="55" name="Straight Arrow Connector 54"/>
          <p:cNvCxnSpPr>
            <a:stCxn id="28" idx="6"/>
            <a:endCxn id="54" idx="2"/>
          </p:cNvCxnSpPr>
          <p:nvPr/>
        </p:nvCxnSpPr>
        <p:spPr>
          <a:xfrm>
            <a:off x="3274800" y="3533677"/>
            <a:ext cx="611400" cy="773723"/>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62" name="Straight Arrow Connector 61"/>
          <p:cNvCxnSpPr>
            <a:stCxn id="31" idx="6"/>
            <a:endCxn id="54" idx="2"/>
          </p:cNvCxnSpPr>
          <p:nvPr/>
        </p:nvCxnSpPr>
        <p:spPr>
          <a:xfrm flipV="1">
            <a:off x="3276600" y="4307400"/>
            <a:ext cx="609600" cy="1126246"/>
          </a:xfrm>
          <a:prstGeom prst="straightConnector1">
            <a:avLst/>
          </a:prstGeom>
          <a:ln>
            <a:solidFill>
              <a:srgbClr val="000090"/>
            </a:solidFill>
            <a:tailEnd type="arrow"/>
          </a:ln>
          <a:effectLst/>
        </p:spPr>
        <p:style>
          <a:lnRef idx="3">
            <a:schemeClr val="accent5"/>
          </a:lnRef>
          <a:fillRef idx="0">
            <a:schemeClr val="accent5"/>
          </a:fillRef>
          <a:effectRef idx="2">
            <a:schemeClr val="accent5"/>
          </a:effectRef>
          <a:fontRef idx="minor">
            <a:schemeClr val="tx1"/>
          </a:fontRef>
        </p:style>
      </p:cxnSp>
      <p:sp>
        <p:nvSpPr>
          <p:cNvPr id="20511" name="TextBox 13340"/>
          <p:cNvSpPr txBox="1">
            <a:spLocks noChangeArrowheads="1"/>
          </p:cNvSpPr>
          <p:nvPr/>
        </p:nvSpPr>
        <p:spPr bwMode="auto">
          <a:xfrm>
            <a:off x="4570201" y="3065338"/>
            <a:ext cx="4589877" cy="24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buFont typeface="Arial" charset="0"/>
              <a:buChar char="•"/>
            </a:pPr>
            <a:r>
              <a:rPr lang="en-US" sz="2585" dirty="0"/>
              <a:t>The instance is </a:t>
            </a:r>
            <a:r>
              <a:rPr lang="en-US" sz="2585" dirty="0" err="1"/>
              <a:t>satisfiable</a:t>
            </a:r>
            <a:r>
              <a:rPr lang="en-US" sz="2585" dirty="0"/>
              <a:t>, </a:t>
            </a:r>
            <a:r>
              <a:rPr lang="en-US" sz="2585" dirty="0">
                <a:solidFill>
                  <a:srgbClr val="FF0000"/>
                </a:solidFill>
              </a:rPr>
              <a:t>if and only if </a:t>
            </a:r>
            <a:r>
              <a:rPr lang="en-US" sz="2585" dirty="0">
                <a:solidFill>
                  <a:srgbClr val="000000"/>
                </a:solidFill>
              </a:rPr>
              <a:t>there exists a subset </a:t>
            </a:r>
          </a:p>
          <a:p>
            <a:pPr marL="0" indent="0" algn="ctr" eaLnBrk="1" hangingPunct="1"/>
            <a:r>
              <a:rPr lang="en-US" sz="2585" dirty="0">
                <a:solidFill>
                  <a:srgbClr val="000000"/>
                </a:solidFill>
              </a:rPr>
              <a:t>|</a:t>
            </a:r>
            <a:r>
              <a:rPr lang="en-US" sz="2585" i="1" dirty="0">
                <a:solidFill>
                  <a:srgbClr val="000000"/>
                </a:solidFill>
              </a:rPr>
              <a:t>V</a:t>
            </a:r>
            <a:r>
              <a:rPr lang="en-US" sz="2585" i="1" baseline="-25000" dirty="0">
                <a:solidFill>
                  <a:srgbClr val="000000"/>
                </a:solidFill>
              </a:rPr>
              <a:t>SH</a:t>
            </a:r>
            <a:r>
              <a:rPr lang="en-US" sz="2585" dirty="0">
                <a:solidFill>
                  <a:srgbClr val="000000"/>
                </a:solidFill>
              </a:rPr>
              <a:t>|=</a:t>
            </a:r>
            <a:r>
              <a:rPr lang="en-US" sz="2585" i="1" dirty="0">
                <a:solidFill>
                  <a:srgbClr val="000000"/>
                </a:solidFill>
              </a:rPr>
              <a:t>k</a:t>
            </a:r>
            <a:endParaRPr lang="en-US" sz="2585" dirty="0">
              <a:solidFill>
                <a:srgbClr val="000000"/>
              </a:solidFill>
            </a:endParaRPr>
          </a:p>
          <a:p>
            <a:pPr marL="0" indent="0" eaLnBrk="1" hangingPunct="1"/>
            <a:r>
              <a:rPr lang="en-US" sz="2585" dirty="0">
                <a:solidFill>
                  <a:srgbClr val="000000"/>
                </a:solidFill>
              </a:rPr>
              <a:t>     such that </a:t>
            </a:r>
          </a:p>
          <a:p>
            <a:pPr marL="0" indent="0" algn="ctr" eaLnBrk="1" hangingPunct="1"/>
            <a:r>
              <a:rPr lang="en-US" sz="2585" dirty="0">
                <a:solidFill>
                  <a:srgbClr val="000000"/>
                </a:solidFill>
              </a:rPr>
              <a:t>MC(</a:t>
            </a:r>
            <a:r>
              <a:rPr lang="en-US" sz="2585" i="1" dirty="0">
                <a:solidFill>
                  <a:srgbClr val="000000"/>
                </a:solidFill>
              </a:rPr>
              <a:t>G</a:t>
            </a:r>
            <a:r>
              <a:rPr lang="en-US" sz="2585" dirty="0">
                <a:solidFill>
                  <a:srgbClr val="000000"/>
                </a:solidFill>
              </a:rPr>
              <a:t>\</a:t>
            </a:r>
            <a:r>
              <a:rPr lang="en-US" sz="2585" i="1" dirty="0">
                <a:solidFill>
                  <a:srgbClr val="000000"/>
                </a:solidFill>
              </a:rPr>
              <a:t>V</a:t>
            </a:r>
            <a:r>
              <a:rPr lang="en-US" sz="2585" i="1" baseline="-25000" dirty="0">
                <a:solidFill>
                  <a:srgbClr val="000000"/>
                </a:solidFill>
              </a:rPr>
              <a:t>SH</a:t>
            </a:r>
            <a:r>
              <a:rPr lang="en-US" sz="2585" dirty="0">
                <a:solidFill>
                  <a:srgbClr val="000000"/>
                </a:solidFill>
              </a:rPr>
              <a:t>) &lt;= </a:t>
            </a:r>
            <a:r>
              <a:rPr lang="en-US" sz="2585" i="1" dirty="0">
                <a:solidFill>
                  <a:srgbClr val="000000"/>
                </a:solidFill>
              </a:rPr>
              <a:t>n</a:t>
            </a:r>
            <a:r>
              <a:rPr lang="en-US" sz="2585" dirty="0">
                <a:solidFill>
                  <a:srgbClr val="000000"/>
                </a:solidFill>
              </a:rPr>
              <a:t>(</a:t>
            </a:r>
            <a:r>
              <a:rPr lang="en-US" sz="2585" i="1" dirty="0">
                <a:solidFill>
                  <a:srgbClr val="000000"/>
                </a:solidFill>
              </a:rPr>
              <a:t>m</a:t>
            </a:r>
            <a:r>
              <a:rPr lang="en-US" sz="2585" dirty="0">
                <a:solidFill>
                  <a:srgbClr val="000000"/>
                </a:solidFill>
              </a:rPr>
              <a:t>-</a:t>
            </a:r>
            <a:r>
              <a:rPr lang="en-US" sz="2585" i="1" dirty="0">
                <a:solidFill>
                  <a:srgbClr val="000000"/>
                </a:solidFill>
              </a:rPr>
              <a:t>d</a:t>
            </a:r>
            <a:r>
              <a:rPr lang="en-US" sz="2585" dirty="0">
                <a:solidFill>
                  <a:srgbClr val="000000"/>
                </a:solidFill>
              </a:rPr>
              <a:t>)</a:t>
            </a:r>
          </a:p>
        </p:txBody>
      </p:sp>
      <p:sp>
        <p:nvSpPr>
          <p:cNvPr id="20512" name="TextBox 31"/>
          <p:cNvSpPr txBox="1">
            <a:spLocks noChangeArrowheads="1"/>
          </p:cNvSpPr>
          <p:nvPr/>
        </p:nvSpPr>
        <p:spPr bwMode="auto">
          <a:xfrm>
            <a:off x="457200" y="3763108"/>
            <a:ext cx="7620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n*m</a:t>
            </a:r>
          </a:p>
        </p:txBody>
      </p:sp>
      <p:sp>
        <p:nvSpPr>
          <p:cNvPr id="20513" name="TextBox 32"/>
          <p:cNvSpPr txBox="1">
            <a:spLocks noChangeArrowheads="1"/>
          </p:cNvSpPr>
          <p:nvPr/>
        </p:nvSpPr>
        <p:spPr bwMode="auto">
          <a:xfrm>
            <a:off x="1981200" y="3358662"/>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4" name="TextBox 33"/>
          <p:cNvSpPr txBox="1">
            <a:spLocks noChangeArrowheads="1"/>
          </p:cNvSpPr>
          <p:nvPr/>
        </p:nvSpPr>
        <p:spPr bwMode="auto">
          <a:xfrm>
            <a:off x="1828800" y="3763108"/>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5" name="TextBox 34"/>
          <p:cNvSpPr txBox="1">
            <a:spLocks noChangeArrowheads="1"/>
          </p:cNvSpPr>
          <p:nvPr/>
        </p:nvSpPr>
        <p:spPr bwMode="auto">
          <a:xfrm>
            <a:off x="2057400" y="4325816"/>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6" name="TextBox 35"/>
          <p:cNvSpPr txBox="1">
            <a:spLocks noChangeArrowheads="1"/>
          </p:cNvSpPr>
          <p:nvPr/>
        </p:nvSpPr>
        <p:spPr bwMode="auto">
          <a:xfrm>
            <a:off x="1752600" y="4747847"/>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7" name="TextBox 36"/>
          <p:cNvSpPr txBox="1">
            <a:spLocks noChangeArrowheads="1"/>
          </p:cNvSpPr>
          <p:nvPr/>
        </p:nvSpPr>
        <p:spPr bwMode="auto">
          <a:xfrm>
            <a:off x="3276600" y="4554416"/>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8" name="TextBox 38"/>
          <p:cNvSpPr txBox="1">
            <a:spLocks noChangeArrowheads="1"/>
          </p:cNvSpPr>
          <p:nvPr/>
        </p:nvSpPr>
        <p:spPr bwMode="auto">
          <a:xfrm>
            <a:off x="3352800" y="3921370"/>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19" name="TextBox 39"/>
          <p:cNvSpPr txBox="1">
            <a:spLocks noChangeArrowheads="1"/>
          </p:cNvSpPr>
          <p:nvPr/>
        </p:nvSpPr>
        <p:spPr bwMode="auto">
          <a:xfrm>
            <a:off x="3505200" y="3499339"/>
            <a:ext cx="3048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1</a:t>
            </a:r>
          </a:p>
        </p:txBody>
      </p:sp>
      <p:sp>
        <p:nvSpPr>
          <p:cNvPr id="20520" name="TextBox 41"/>
          <p:cNvSpPr txBox="1">
            <a:spLocks noChangeArrowheads="1"/>
          </p:cNvSpPr>
          <p:nvPr/>
        </p:nvSpPr>
        <p:spPr bwMode="auto">
          <a:xfrm>
            <a:off x="533400" y="4906108"/>
            <a:ext cx="762000" cy="37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mbria" charset="0"/>
                <a:ea typeface="ＭＳ Ｐゴシック" charset="0"/>
                <a:cs typeface="ＭＳ Ｐゴシック" charset="0"/>
              </a:defRPr>
            </a:lvl1pPr>
            <a:lvl2pPr marL="742950" indent="-285750" eaLnBrk="0" hangingPunct="0">
              <a:defRPr sz="2400">
                <a:solidFill>
                  <a:schemeClr val="tx1"/>
                </a:solidFill>
                <a:latin typeface="Cambria" charset="0"/>
                <a:ea typeface="ＭＳ Ｐゴシック" charset="0"/>
              </a:defRPr>
            </a:lvl2pPr>
            <a:lvl3pPr marL="1143000" indent="-228600" eaLnBrk="0" hangingPunct="0">
              <a:defRPr sz="2400">
                <a:solidFill>
                  <a:schemeClr val="tx1"/>
                </a:solidFill>
                <a:latin typeface="Cambria" charset="0"/>
                <a:ea typeface="ＭＳ Ｐゴシック" charset="0"/>
              </a:defRPr>
            </a:lvl3pPr>
            <a:lvl4pPr marL="1600200" indent="-228600" eaLnBrk="0" hangingPunct="0">
              <a:defRPr sz="2400">
                <a:solidFill>
                  <a:schemeClr val="tx1"/>
                </a:solidFill>
                <a:latin typeface="Cambria" charset="0"/>
                <a:ea typeface="ＭＳ Ｐゴシック" charset="0"/>
              </a:defRPr>
            </a:lvl4pPr>
            <a:lvl5pPr marL="2057400" indent="-228600" eaLnBrk="0" hangingPunct="0">
              <a:defRPr sz="2400">
                <a:solidFill>
                  <a:schemeClr val="tx1"/>
                </a:solidFill>
                <a:latin typeface="Cambria" charset="0"/>
                <a:ea typeface="ＭＳ Ｐゴシック" charset="0"/>
              </a:defRPr>
            </a:lvl5pPr>
            <a:lvl6pPr marL="2514600" indent="-228600" eaLnBrk="0" fontAlgn="base" hangingPunct="0">
              <a:spcBef>
                <a:spcPct val="0"/>
              </a:spcBef>
              <a:spcAft>
                <a:spcPct val="0"/>
              </a:spcAft>
              <a:defRPr sz="2400">
                <a:solidFill>
                  <a:schemeClr val="tx1"/>
                </a:solidFill>
                <a:latin typeface="Cambria" charset="0"/>
                <a:ea typeface="ＭＳ Ｐゴシック" charset="0"/>
              </a:defRPr>
            </a:lvl6pPr>
            <a:lvl7pPr marL="2971800" indent="-228600" eaLnBrk="0" fontAlgn="base" hangingPunct="0">
              <a:spcBef>
                <a:spcPct val="0"/>
              </a:spcBef>
              <a:spcAft>
                <a:spcPct val="0"/>
              </a:spcAft>
              <a:defRPr sz="2400">
                <a:solidFill>
                  <a:schemeClr val="tx1"/>
                </a:solidFill>
                <a:latin typeface="Cambria" charset="0"/>
                <a:ea typeface="ＭＳ Ｐゴシック" charset="0"/>
              </a:defRPr>
            </a:lvl7pPr>
            <a:lvl8pPr marL="3429000" indent="-228600" eaLnBrk="0" fontAlgn="base" hangingPunct="0">
              <a:spcBef>
                <a:spcPct val="0"/>
              </a:spcBef>
              <a:spcAft>
                <a:spcPct val="0"/>
              </a:spcAft>
              <a:defRPr sz="2400">
                <a:solidFill>
                  <a:schemeClr val="tx1"/>
                </a:solidFill>
                <a:latin typeface="Cambria" charset="0"/>
                <a:ea typeface="ＭＳ Ｐゴシック" charset="0"/>
              </a:defRPr>
            </a:lvl8pPr>
            <a:lvl9pPr marL="3886200" indent="-228600" eaLnBrk="0" fontAlgn="base" hangingPunct="0">
              <a:spcBef>
                <a:spcPct val="0"/>
              </a:spcBef>
              <a:spcAft>
                <a:spcPct val="0"/>
              </a:spcAft>
              <a:defRPr sz="2400">
                <a:solidFill>
                  <a:schemeClr val="tx1"/>
                </a:solidFill>
                <a:latin typeface="Cambria" charset="0"/>
                <a:ea typeface="ＭＳ Ｐゴシック" charset="0"/>
              </a:defRPr>
            </a:lvl9pPr>
          </a:lstStyle>
          <a:p>
            <a:pPr eaLnBrk="1" hangingPunct="1"/>
            <a:r>
              <a:rPr lang="en-US" sz="1846"/>
              <a:t>n*m</a:t>
            </a:r>
          </a:p>
        </p:txBody>
      </p:sp>
    </p:spTree>
    <p:extLst>
      <p:ext uri="{BB962C8B-B14F-4D97-AF65-F5344CB8AC3E}">
        <p14:creationId xmlns:p14="http://schemas.microsoft.com/office/powerpoint/2010/main" val="77003514"/>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Proof: NP-hardness (cont.)</a:t>
            </a:r>
            <a:endParaRPr lang="en-US" dirty="0"/>
          </a:p>
        </p:txBody>
      </p:sp>
      <p:sp>
        <p:nvSpPr>
          <p:cNvPr id="21506" name="Content Placeholder 2"/>
          <p:cNvSpPr>
            <a:spLocks noGrp="1"/>
          </p:cNvSpPr>
          <p:nvPr>
            <p:ph sz="quarter" idx="1"/>
          </p:nvPr>
        </p:nvSpPr>
        <p:spPr>
          <a:xfrm>
            <a:off x="301625" y="1673469"/>
            <a:ext cx="8504238" cy="4220308"/>
          </a:xfrm>
        </p:spPr>
        <p:txBody>
          <a:bodyPr/>
          <a:lstStyle/>
          <a:p>
            <a:r>
              <a:rPr lang="en-US" dirty="0">
                <a:latin typeface="Times New Roman" charset="0"/>
                <a:ea typeface="华文楷体" charset="0"/>
                <a:cs typeface="华文楷体" charset="0"/>
              </a:rPr>
              <a:t>For the </a:t>
            </a:r>
            <a:r>
              <a:rPr lang="en-US" i="1" dirty="0">
                <a:latin typeface="Times New Roman" charset="0"/>
                <a:ea typeface="华文楷体" charset="0"/>
                <a:cs typeface="华文楷体" charset="0"/>
              </a:rPr>
              <a:t>only if</a:t>
            </a:r>
            <a:r>
              <a:rPr lang="en-US" dirty="0">
                <a:latin typeface="Times New Roman" charset="0"/>
                <a:ea typeface="华文楷体" charset="0"/>
                <a:cs typeface="华文楷体" charset="0"/>
              </a:rPr>
              <a:t> direction</a:t>
            </a:r>
          </a:p>
          <a:p>
            <a:pPr lvl="1"/>
            <a:r>
              <a:rPr lang="en-US" dirty="0">
                <a:solidFill>
                  <a:schemeClr val="tx1"/>
                </a:solidFill>
                <a:latin typeface="Times New Roman" charset="0"/>
                <a:ea typeface="华文楷体" charset="0"/>
                <a:cs typeface="华文楷体" charset="0"/>
              </a:rPr>
              <a:t>Suppose we have a sub-graph consists of k nodes {</a:t>
            </a:r>
            <a:r>
              <a:rPr lang="en-US" i="1" dirty="0">
                <a:solidFill>
                  <a:schemeClr val="tx1"/>
                </a:solidFill>
                <a:latin typeface="Times New Roman" charset="0"/>
                <a:ea typeface="华文楷体" charset="0"/>
                <a:cs typeface="华文楷体" charset="0"/>
              </a:rPr>
              <a:t>x</a:t>
            </a:r>
            <a:r>
              <a:rPr lang="en-US" dirty="0">
                <a:solidFill>
                  <a:schemeClr val="tx1"/>
                </a:solidFill>
                <a:latin typeface="Times New Roman" charset="0"/>
                <a:ea typeface="华文楷体" charset="0"/>
                <a:cs typeface="华文楷体" charset="0"/>
              </a:rPr>
              <a:t>’} and at least d edges;</a:t>
            </a:r>
          </a:p>
          <a:p>
            <a:pPr lvl="1"/>
            <a:r>
              <a:rPr lang="en-US" dirty="0">
                <a:solidFill>
                  <a:schemeClr val="tx1"/>
                </a:solidFill>
                <a:latin typeface="Times New Roman" charset="0"/>
                <a:ea typeface="华文楷体" charset="0"/>
                <a:cs typeface="华文楷体" charset="0"/>
              </a:rPr>
              <a:t>We can choose </a:t>
            </a:r>
            <a:r>
              <a:rPr lang="en-US" i="1" dirty="0" smtClean="0">
                <a:solidFill>
                  <a:schemeClr val="tx1"/>
                </a:solidFill>
                <a:latin typeface="Times New Roman" charset="0"/>
                <a:ea typeface="华文楷体" charset="0"/>
                <a:cs typeface="华文楷体" charset="0"/>
              </a:rPr>
              <a:t>V</a:t>
            </a:r>
            <a:r>
              <a:rPr lang="en-US" i="1" baseline="-25000" dirty="0" smtClean="0">
                <a:solidFill>
                  <a:schemeClr val="tx1"/>
                </a:solidFill>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a:t>
            </a:r>
            <a:r>
              <a:rPr lang="en-US" dirty="0">
                <a:solidFill>
                  <a:schemeClr val="tx1"/>
                </a:solidFill>
                <a:latin typeface="Times New Roman" charset="0"/>
                <a:ea typeface="华文楷体" charset="0"/>
                <a:cs typeface="华文楷体" charset="0"/>
              </a:rPr>
              <a:t>{x};</a:t>
            </a:r>
          </a:p>
          <a:p>
            <a:pPr lvl="1"/>
            <a:r>
              <a:rPr lang="en-US" dirty="0">
                <a:solidFill>
                  <a:schemeClr val="tx1"/>
                </a:solidFill>
                <a:latin typeface="Times New Roman" charset="0"/>
                <a:ea typeface="华文楷体" charset="0"/>
                <a:cs typeface="华文楷体" charset="0"/>
              </a:rPr>
              <a:t>For the </a:t>
            </a:r>
            <a:r>
              <a:rPr lang="en-US" i="1" dirty="0">
                <a:solidFill>
                  <a:schemeClr val="tx1"/>
                </a:solidFill>
                <a:latin typeface="Times New Roman" charset="0"/>
                <a:ea typeface="华文楷体" charset="0"/>
                <a:cs typeface="华文楷体" charset="0"/>
              </a:rPr>
              <a:t>k</a:t>
            </a:r>
            <a:r>
              <a:rPr lang="en-US" dirty="0">
                <a:solidFill>
                  <a:schemeClr val="tx1"/>
                </a:solidFill>
                <a:latin typeface="Times New Roman" charset="0"/>
                <a:ea typeface="华文楷体" charset="0"/>
                <a:cs typeface="华文楷体" charset="0"/>
              </a:rPr>
              <a:t>-</a:t>
            </a:r>
            <a:r>
              <a:rPr lang="en-US" dirty="0" err="1">
                <a:solidFill>
                  <a:schemeClr val="tx1"/>
                </a:solidFill>
                <a:latin typeface="Times New Roman" charset="0"/>
                <a:ea typeface="华文楷体" charset="0"/>
                <a:cs typeface="华文楷体" charset="0"/>
              </a:rPr>
              <a:t>th</a:t>
            </a:r>
            <a:r>
              <a:rPr lang="en-US" dirty="0">
                <a:solidFill>
                  <a:schemeClr val="tx1"/>
                </a:solidFill>
                <a:latin typeface="Times New Roman" charset="0"/>
                <a:ea typeface="华文楷体" charset="0"/>
                <a:cs typeface="华文楷体" charset="0"/>
              </a:rPr>
              <a:t> edge y in </a:t>
            </a:r>
            <a:r>
              <a:rPr lang="en-US" i="1" dirty="0">
                <a:solidFill>
                  <a:schemeClr val="tx1"/>
                </a:solidFill>
                <a:latin typeface="Times New Roman" charset="0"/>
                <a:ea typeface="华文楷体" charset="0"/>
                <a:cs typeface="华文楷体" charset="0"/>
              </a:rPr>
              <a:t>G</a:t>
            </a:r>
            <a:r>
              <a:rPr lang="en-US" dirty="0">
                <a:solidFill>
                  <a:schemeClr val="tx1"/>
                </a:solidFill>
                <a:latin typeface="Times New Roman" charset="0"/>
                <a:ea typeface="华文楷体" charset="0"/>
                <a:cs typeface="华文楷体" charset="0"/>
              </a:rPr>
              <a:t>’, if y exists in the sub-graph, two nodes appearing on </a:t>
            </a:r>
            <a:r>
              <a:rPr lang="en-US" i="1" dirty="0">
                <a:solidFill>
                  <a:schemeClr val="tx1"/>
                </a:solidFill>
                <a:latin typeface="Times New Roman" charset="0"/>
                <a:ea typeface="华文楷体" charset="0"/>
                <a:cs typeface="华文楷体" charset="0"/>
              </a:rPr>
              <a:t>y</a:t>
            </a:r>
            <a:r>
              <a:rPr lang="en-US" dirty="0">
                <a:solidFill>
                  <a:schemeClr val="tx1"/>
                </a:solidFill>
                <a:latin typeface="Times New Roman" charset="0"/>
                <a:ea typeface="华文楷体" charset="0"/>
                <a:cs typeface="华文楷体" charset="0"/>
              </a:rPr>
              <a:t> are removed in </a:t>
            </a:r>
            <a:r>
              <a:rPr lang="en-US" i="1" dirty="0">
                <a:solidFill>
                  <a:schemeClr val="tx1"/>
                </a:solidFill>
                <a:latin typeface="Times New Roman" charset="0"/>
                <a:ea typeface="华文楷体" charset="0"/>
                <a:cs typeface="华文楷体" charset="0"/>
              </a:rPr>
              <a:t>G</a:t>
            </a:r>
            <a:r>
              <a:rPr lang="en-US" dirty="0">
                <a:solidFill>
                  <a:schemeClr val="tx1"/>
                </a:solidFill>
                <a:latin typeface="Times New Roman" charset="0"/>
                <a:ea typeface="华文楷体" charset="0"/>
                <a:cs typeface="华文楷体" charset="0"/>
              </a:rPr>
              <a:t>;</a:t>
            </a:r>
          </a:p>
          <a:p>
            <a:pPr lvl="1"/>
            <a:r>
              <a:rPr lang="en-US" dirty="0">
                <a:solidFill>
                  <a:schemeClr val="tx1"/>
                </a:solidFill>
                <a:latin typeface="Times New Roman" charset="0"/>
                <a:ea typeface="华文楷体" charset="0"/>
                <a:cs typeface="华文楷体" charset="0"/>
              </a:rPr>
              <a:t>Thus </a:t>
            </a:r>
            <a:r>
              <a:rPr lang="en-US" i="1" dirty="0">
                <a:solidFill>
                  <a:schemeClr val="tx1"/>
                </a:solidFill>
                <a:latin typeface="Times New Roman" charset="0"/>
                <a:ea typeface="华文楷体" charset="0"/>
                <a:cs typeface="华文楷体" charset="0"/>
              </a:rPr>
              <a:t>y</a:t>
            </a:r>
            <a:r>
              <a:rPr lang="en-US" dirty="0">
                <a:solidFill>
                  <a:schemeClr val="tx1"/>
                </a:solidFill>
                <a:latin typeface="Times New Roman" charset="0"/>
                <a:ea typeface="华文楷体" charset="0"/>
                <a:cs typeface="华文楷体" charset="0"/>
              </a:rPr>
              <a:t> </a:t>
            </a:r>
            <a:r>
              <a:rPr lang="en-US" dirty="0" smtClean="0">
                <a:solidFill>
                  <a:schemeClr val="tx1"/>
                </a:solidFill>
                <a:latin typeface="Times New Roman" charset="0"/>
                <a:ea typeface="华文楷体" charset="0"/>
                <a:cs typeface="华文楷体" charset="0"/>
              </a:rPr>
              <a:t>cannot </a:t>
            </a:r>
            <a:r>
              <a:rPr lang="en-US" dirty="0">
                <a:solidFill>
                  <a:schemeClr val="tx1"/>
                </a:solidFill>
                <a:latin typeface="Times New Roman" charset="0"/>
                <a:ea typeface="华文楷体" charset="0"/>
                <a:cs typeface="华文楷体" charset="0"/>
              </a:rPr>
              <a:t>be reached and we lost </a:t>
            </a:r>
            <a:r>
              <a:rPr lang="en-US" i="1" dirty="0">
                <a:solidFill>
                  <a:schemeClr val="tx1"/>
                </a:solidFill>
                <a:latin typeface="Times New Roman" charset="0"/>
                <a:ea typeface="华文楷体" charset="0"/>
                <a:cs typeface="华文楷体" charset="0"/>
              </a:rPr>
              <a:t>n</a:t>
            </a:r>
            <a:r>
              <a:rPr lang="en-US" dirty="0">
                <a:solidFill>
                  <a:schemeClr val="tx1"/>
                </a:solidFill>
                <a:latin typeface="Times New Roman" charset="0"/>
                <a:ea typeface="华文楷体" charset="0"/>
                <a:cs typeface="华文楷体" charset="0"/>
              </a:rPr>
              <a:t> flows for </a:t>
            </a:r>
            <a:r>
              <a:rPr lang="en-US" i="1" dirty="0">
                <a:solidFill>
                  <a:schemeClr val="tx1"/>
                </a:solidFill>
                <a:latin typeface="Times New Roman" charset="0"/>
                <a:ea typeface="华文楷体" charset="0"/>
                <a:cs typeface="华文楷体" charset="0"/>
              </a:rPr>
              <a:t>y</a:t>
            </a:r>
            <a:r>
              <a:rPr lang="en-US" dirty="0">
                <a:solidFill>
                  <a:schemeClr val="tx1"/>
                </a:solidFill>
                <a:latin typeface="Times New Roman" charset="0"/>
                <a:ea typeface="华文楷体" charset="0"/>
                <a:cs typeface="华文楷体" charset="0"/>
              </a:rPr>
              <a:t>;</a:t>
            </a:r>
          </a:p>
          <a:p>
            <a:pPr lvl="1"/>
            <a:r>
              <a:rPr lang="en-US" dirty="0">
                <a:solidFill>
                  <a:schemeClr val="tx1"/>
                </a:solidFill>
                <a:latin typeface="Times New Roman" charset="0"/>
                <a:ea typeface="华文楷体" charset="0"/>
                <a:cs typeface="华文楷体" charset="0"/>
              </a:rPr>
              <a:t>Hence, we have MC(</a:t>
            </a:r>
            <a:r>
              <a:rPr lang="en-US" i="1" dirty="0" smtClean="0">
                <a:solidFill>
                  <a:schemeClr val="tx1"/>
                </a:solidFill>
                <a:latin typeface="Times New Roman" charset="0"/>
                <a:ea typeface="华文楷体" charset="0"/>
                <a:cs typeface="华文楷体" charset="0"/>
              </a:rPr>
              <a:t>G</a:t>
            </a:r>
            <a:r>
              <a:rPr lang="en-US" dirty="0" smtClean="0">
                <a:solidFill>
                  <a:schemeClr val="tx1"/>
                </a:solidFill>
                <a:latin typeface="Times New Roman" charset="0"/>
                <a:ea typeface="华文楷体" charset="0"/>
                <a:cs typeface="华文楷体" charset="0"/>
              </a:rPr>
              <a:t> \ </a:t>
            </a:r>
            <a:r>
              <a:rPr lang="en-US" i="1" dirty="0" smtClean="0">
                <a:solidFill>
                  <a:schemeClr val="tx1"/>
                </a:solidFill>
                <a:latin typeface="Times New Roman" charset="0"/>
                <a:ea typeface="华文楷体" charset="0"/>
                <a:cs typeface="华文楷体" charset="0"/>
              </a:rPr>
              <a:t>V</a:t>
            </a:r>
            <a:r>
              <a:rPr lang="en-US" i="1" baseline="-25000" dirty="0" smtClean="0">
                <a:solidFill>
                  <a:schemeClr val="tx1"/>
                </a:solidFill>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&lt;= </a:t>
            </a:r>
            <a:r>
              <a:rPr lang="en-US" i="1" dirty="0">
                <a:solidFill>
                  <a:schemeClr val="tx1"/>
                </a:solidFill>
                <a:latin typeface="Times New Roman" charset="0"/>
                <a:ea typeface="华文楷体" charset="0"/>
                <a:cs typeface="华文楷体" charset="0"/>
              </a:rPr>
              <a:t>n</a:t>
            </a:r>
            <a:r>
              <a:rPr lang="en-US" dirty="0">
                <a:solidFill>
                  <a:schemeClr val="tx1"/>
                </a:solidFill>
                <a:latin typeface="Times New Roman" charset="0"/>
                <a:ea typeface="华文楷体" charset="0"/>
                <a:cs typeface="华文楷体" charset="0"/>
              </a:rPr>
              <a:t>*(</a:t>
            </a:r>
            <a:r>
              <a:rPr lang="en-US" i="1" dirty="0">
                <a:solidFill>
                  <a:schemeClr val="tx1"/>
                </a:solidFill>
                <a:latin typeface="Times New Roman" charset="0"/>
                <a:ea typeface="华文楷体" charset="0"/>
                <a:cs typeface="华文楷体" charset="0"/>
              </a:rPr>
              <a:t>m</a:t>
            </a:r>
            <a:r>
              <a:rPr lang="en-US" dirty="0">
                <a:solidFill>
                  <a:schemeClr val="tx1"/>
                </a:solidFill>
                <a:latin typeface="Times New Roman" charset="0"/>
                <a:ea typeface="华文楷体" charset="0"/>
                <a:cs typeface="华文楷体" charset="0"/>
              </a:rPr>
              <a:t>-</a:t>
            </a:r>
            <a:r>
              <a:rPr lang="en-US" i="1" dirty="0">
                <a:solidFill>
                  <a:schemeClr val="tx1"/>
                </a:solidFill>
                <a:latin typeface="Times New Roman" charset="0"/>
                <a:ea typeface="华文楷体" charset="0"/>
                <a:cs typeface="华文楷体" charset="0"/>
              </a:rPr>
              <a:t>d</a:t>
            </a:r>
            <a:r>
              <a:rPr lang="en-US" dirty="0">
                <a:solidFill>
                  <a:schemeClr val="tx1"/>
                </a:solidFill>
                <a:latin typeface="Times New Roman" charset="0"/>
                <a:ea typeface="华文楷体" charset="0"/>
                <a:cs typeface="华文楷体" charset="0"/>
              </a:rPr>
              <a:t>).</a:t>
            </a:r>
          </a:p>
        </p:txBody>
      </p:sp>
    </p:spTree>
    <p:extLst>
      <p:ext uri="{BB962C8B-B14F-4D97-AF65-F5344CB8AC3E}">
        <p14:creationId xmlns:p14="http://schemas.microsoft.com/office/powerpoint/2010/main" val="1412904304"/>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Proof: NP-hardness (cont.)</a:t>
            </a:r>
            <a:endParaRPr lang="en-US" dirty="0"/>
          </a:p>
        </p:txBody>
      </p:sp>
      <p:sp>
        <p:nvSpPr>
          <p:cNvPr id="22530" name="Content Placeholder 2"/>
          <p:cNvSpPr>
            <a:spLocks noGrp="1"/>
          </p:cNvSpPr>
          <p:nvPr>
            <p:ph sz="quarter" idx="1"/>
          </p:nvPr>
        </p:nvSpPr>
        <p:spPr>
          <a:xfrm>
            <a:off x="301625" y="1673469"/>
            <a:ext cx="8504238" cy="4220308"/>
          </a:xfrm>
        </p:spPr>
        <p:txBody>
          <a:bodyPr/>
          <a:lstStyle/>
          <a:p>
            <a:r>
              <a:rPr lang="en-US" dirty="0">
                <a:latin typeface="Times New Roman" charset="0"/>
                <a:ea typeface="华文楷体" charset="0"/>
                <a:cs typeface="华文楷体" charset="0"/>
              </a:rPr>
              <a:t>For the </a:t>
            </a:r>
            <a:r>
              <a:rPr lang="en-US" i="1" dirty="0">
                <a:latin typeface="Times New Roman" charset="0"/>
                <a:ea typeface="华文楷体" charset="0"/>
                <a:cs typeface="华文楷体" charset="0"/>
              </a:rPr>
              <a:t>if</a:t>
            </a:r>
            <a:r>
              <a:rPr lang="en-US" dirty="0">
                <a:latin typeface="Times New Roman" charset="0"/>
                <a:ea typeface="华文楷体" charset="0"/>
                <a:cs typeface="华文楷体" charset="0"/>
              </a:rPr>
              <a:t> direction</a:t>
            </a:r>
          </a:p>
          <a:p>
            <a:pPr lvl="1"/>
            <a:r>
              <a:rPr lang="en-US" dirty="0">
                <a:solidFill>
                  <a:schemeClr val="tx1"/>
                </a:solidFill>
                <a:latin typeface="Times New Roman" charset="0"/>
                <a:ea typeface="华文楷体" charset="0"/>
                <a:cs typeface="华文楷体" charset="0"/>
              </a:rPr>
              <a:t>If there exists a k-subset </a:t>
            </a:r>
            <a:r>
              <a:rPr lang="en-US" i="1" dirty="0">
                <a:latin typeface="Times New Roman" charset="0"/>
                <a:ea typeface="华文楷体" charset="0"/>
                <a:cs typeface="华文楷体" charset="0"/>
              </a:rPr>
              <a:t>V</a:t>
            </a:r>
            <a:r>
              <a:rPr lang="en-US" i="1" baseline="-25000" dirty="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such that MC(</a:t>
            </a:r>
            <a:r>
              <a:rPr lang="en-US" dirty="0" smtClean="0">
                <a:solidFill>
                  <a:schemeClr val="tx1"/>
                </a:solidFill>
                <a:latin typeface="Times New Roman" charset="0"/>
                <a:ea typeface="华文楷体" charset="0"/>
                <a:cs typeface="华文楷体" charset="0"/>
              </a:rPr>
              <a:t>G</a:t>
            </a:r>
            <a:r>
              <a:rPr lang="en-US" dirty="0" smtClean="0">
                <a:latin typeface="Times New Roman" charset="0"/>
                <a:ea typeface="华文楷体" charset="0"/>
                <a:cs typeface="华文楷体" charset="0"/>
              </a:rPr>
              <a:t>\</a:t>
            </a:r>
            <a:r>
              <a:rPr lang="en-US" i="1" dirty="0">
                <a:latin typeface="Times New Roman" charset="0"/>
                <a:ea typeface="华文楷体" charset="0"/>
                <a:cs typeface="华文楷体" charset="0"/>
              </a:rPr>
              <a:t>V</a:t>
            </a:r>
            <a:r>
              <a:rPr lang="en-US" i="1" baseline="-25000" dirty="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&lt;= n*(m-d);</a:t>
            </a:r>
          </a:p>
          <a:p>
            <a:pPr lvl="1"/>
            <a:r>
              <a:rPr lang="en-US" dirty="0">
                <a:solidFill>
                  <a:schemeClr val="tx1"/>
                </a:solidFill>
                <a:latin typeface="Times New Roman" charset="0"/>
                <a:ea typeface="华文楷体" charset="0"/>
                <a:cs typeface="华文楷体" charset="0"/>
              </a:rPr>
              <a:t>Denote </a:t>
            </a:r>
            <a:r>
              <a:rPr lang="en-US" i="1" dirty="0">
                <a:latin typeface="Times New Roman" charset="0"/>
                <a:ea typeface="华文楷体" charset="0"/>
                <a:cs typeface="华文楷体" charset="0"/>
              </a:rPr>
              <a:t>V</a:t>
            </a:r>
            <a:r>
              <a:rPr lang="en-US" i="1" baseline="-25000" dirty="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a:t>
            </a:r>
            <a:r>
              <a:rPr lang="en-US" i="1" dirty="0" smtClean="0">
                <a:latin typeface="Times New Roman" charset="0"/>
                <a:ea typeface="华文楷体" charset="0"/>
                <a:cs typeface="华文楷体" charset="0"/>
              </a:rPr>
              <a:t>V</a:t>
            </a:r>
            <a:r>
              <a:rPr lang="en-US" i="1" baseline="-25000" dirty="0" smtClean="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a:t>
            </a:r>
            <a:r>
              <a:rPr lang="en-US" dirty="0">
                <a:solidFill>
                  <a:schemeClr val="tx1"/>
                </a:solidFill>
                <a:latin typeface="Times New Roman" charset="0"/>
                <a:ea typeface="华文楷体" charset="0"/>
                <a:cs typeface="华文楷体" charset="0"/>
              </a:rPr>
              <a:t>{x}, the size of </a:t>
            </a:r>
            <a:r>
              <a:rPr lang="en-US" i="1" dirty="0">
                <a:latin typeface="Times New Roman" charset="0"/>
                <a:ea typeface="华文楷体" charset="0"/>
                <a:cs typeface="华文楷体" charset="0"/>
              </a:rPr>
              <a:t>V</a:t>
            </a:r>
            <a:r>
              <a:rPr lang="en-US" i="1" baseline="-25000" dirty="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is at most k, and MC(</a:t>
            </a:r>
            <a:r>
              <a:rPr lang="en-US" dirty="0" smtClean="0">
                <a:solidFill>
                  <a:schemeClr val="tx1"/>
                </a:solidFill>
                <a:latin typeface="Times New Roman" charset="0"/>
                <a:ea typeface="华文楷体" charset="0"/>
                <a:cs typeface="华文楷体" charset="0"/>
              </a:rPr>
              <a:t>G</a:t>
            </a:r>
            <a:r>
              <a:rPr lang="en-US" dirty="0" smtClean="0">
                <a:latin typeface="Times New Roman" charset="0"/>
                <a:ea typeface="华文楷体" charset="0"/>
                <a:cs typeface="华文楷体" charset="0"/>
              </a:rPr>
              <a:t>\</a:t>
            </a:r>
            <a:r>
              <a:rPr lang="en-US" i="1" dirty="0" smtClean="0">
                <a:latin typeface="Times New Roman" charset="0"/>
                <a:ea typeface="华文楷体" charset="0"/>
                <a:cs typeface="华文楷体" charset="0"/>
              </a:rPr>
              <a:t>V</a:t>
            </a:r>
            <a:r>
              <a:rPr lang="en-US" i="1" baseline="-25000" dirty="0" smtClean="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&lt;= n*(m-d);</a:t>
            </a:r>
          </a:p>
          <a:p>
            <a:pPr lvl="1"/>
            <a:r>
              <a:rPr lang="en-US" dirty="0">
                <a:solidFill>
                  <a:schemeClr val="tx1"/>
                </a:solidFill>
                <a:latin typeface="Times New Roman" charset="0"/>
                <a:ea typeface="华文楷体" charset="0"/>
                <a:cs typeface="华文楷体" charset="0"/>
              </a:rPr>
              <a:t>Let the node set of the sub-graph be </a:t>
            </a:r>
            <a:r>
              <a:rPr lang="en-US" i="1" dirty="0" smtClean="0">
                <a:latin typeface="Times New Roman" charset="0"/>
                <a:ea typeface="华文楷体" charset="0"/>
                <a:cs typeface="华文楷体" charset="0"/>
              </a:rPr>
              <a:t>V</a:t>
            </a:r>
            <a:r>
              <a:rPr lang="en-US" i="1" baseline="-25000" dirty="0" smtClean="0">
                <a:latin typeface="Times New Roman" charset="0"/>
                <a:ea typeface="华文楷体" charset="0"/>
                <a:cs typeface="华文楷体" charset="0"/>
              </a:rPr>
              <a:t>SH</a:t>
            </a:r>
            <a:r>
              <a:rPr lang="en-US" dirty="0" smtClean="0">
                <a:solidFill>
                  <a:schemeClr val="tx1"/>
                </a:solidFill>
                <a:latin typeface="Times New Roman" charset="0"/>
                <a:ea typeface="华文楷体" charset="0"/>
                <a:cs typeface="华文楷体" charset="0"/>
              </a:rPr>
              <a:t>’, </a:t>
            </a:r>
            <a:r>
              <a:rPr lang="en-US" dirty="0">
                <a:solidFill>
                  <a:schemeClr val="tx1"/>
                </a:solidFill>
                <a:latin typeface="Times New Roman" charset="0"/>
                <a:ea typeface="华文楷体" charset="0"/>
                <a:cs typeface="华文楷体" charset="0"/>
              </a:rPr>
              <a:t>thus there are at least </a:t>
            </a:r>
            <a:r>
              <a:rPr lang="en-US" i="1" dirty="0">
                <a:solidFill>
                  <a:schemeClr val="tx1"/>
                </a:solidFill>
                <a:latin typeface="Times New Roman" charset="0"/>
                <a:ea typeface="华文楷体" charset="0"/>
                <a:cs typeface="华文楷体" charset="0"/>
              </a:rPr>
              <a:t>d</a:t>
            </a:r>
            <a:r>
              <a:rPr lang="en-US" dirty="0">
                <a:solidFill>
                  <a:schemeClr val="tx1"/>
                </a:solidFill>
                <a:latin typeface="Times New Roman" charset="0"/>
                <a:ea typeface="华文楷体" charset="0"/>
                <a:cs typeface="华文楷体" charset="0"/>
              </a:rPr>
              <a:t> edges in that sub-graph.</a:t>
            </a:r>
          </a:p>
        </p:txBody>
      </p:sp>
    </p:spTree>
    <p:extLst>
      <p:ext uri="{BB962C8B-B14F-4D97-AF65-F5344CB8AC3E}">
        <p14:creationId xmlns:p14="http://schemas.microsoft.com/office/powerpoint/2010/main" val="1955952449"/>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Approximation Algorithm</a:t>
            </a:r>
            <a:endParaRPr lang="en-US" dirty="0"/>
          </a:p>
        </p:txBody>
      </p:sp>
      <p:sp>
        <p:nvSpPr>
          <p:cNvPr id="23554" name="Content Placeholder 2"/>
          <p:cNvSpPr>
            <a:spLocks noGrp="1"/>
          </p:cNvSpPr>
          <p:nvPr>
            <p:ph sz="quarter" idx="1"/>
          </p:nvPr>
        </p:nvSpPr>
        <p:spPr>
          <a:xfrm>
            <a:off x="301625" y="1248509"/>
            <a:ext cx="8504238" cy="4645270"/>
          </a:xfrm>
        </p:spPr>
        <p:txBody>
          <a:bodyPr/>
          <a:lstStyle/>
          <a:p>
            <a:r>
              <a:rPr lang="en-US" sz="2585" dirty="0">
                <a:latin typeface="Times New Roman" charset="0"/>
                <a:ea typeface="华文楷体" charset="0"/>
                <a:cs typeface="华文楷体" charset="0"/>
              </a:rPr>
              <a:t>Two approximation algorithms:</a:t>
            </a:r>
          </a:p>
          <a:p>
            <a:pPr lvl="1"/>
            <a:r>
              <a:rPr lang="en-US" sz="2215" dirty="0">
                <a:latin typeface="Times New Roman" charset="0"/>
                <a:ea typeface="华文楷体" charset="0"/>
                <a:cs typeface="华文楷体" charset="0"/>
              </a:rPr>
              <a:t>Greedy: in each iteration, select a node which will result in </a:t>
            </a:r>
            <a:r>
              <a:rPr lang="en-US" sz="2215" dirty="0">
                <a:solidFill>
                  <a:srgbClr val="0000FF"/>
                </a:solidFill>
                <a:latin typeface="Times New Roman" charset="0"/>
                <a:ea typeface="华文楷体" charset="0"/>
                <a:cs typeface="华文楷体" charset="0"/>
              </a:rPr>
              <a:t>a max-decrease of </a:t>
            </a:r>
            <a:r>
              <a:rPr lang="en-US" sz="2215" i="1" dirty="0">
                <a:solidFill>
                  <a:srgbClr val="0000FF"/>
                </a:solidFill>
                <a:latin typeface="Times New Roman" charset="0"/>
                <a:ea typeface="华文楷体" charset="0"/>
                <a:cs typeface="华文楷体" charset="0"/>
              </a:rPr>
              <a:t>Q</a:t>
            </a:r>
            <a:r>
              <a:rPr lang="en-US" sz="2215" dirty="0">
                <a:solidFill>
                  <a:srgbClr val="0000FF"/>
                </a:solidFill>
                <a:latin typeface="Times New Roman" charset="0"/>
                <a:ea typeface="华文楷体" charset="0"/>
                <a:cs typeface="华文楷体" charset="0"/>
              </a:rPr>
              <a:t>(.) </a:t>
            </a:r>
            <a:r>
              <a:rPr lang="en-US" sz="2215" dirty="0">
                <a:latin typeface="Times New Roman" charset="0"/>
                <a:ea typeface="华文楷体" charset="0"/>
                <a:cs typeface="华文楷体" charset="0"/>
              </a:rPr>
              <a:t>when removed it from the network.</a:t>
            </a:r>
          </a:p>
          <a:p>
            <a:pPr lvl="1"/>
            <a:endParaRPr lang="en-US" sz="2215" dirty="0">
              <a:latin typeface="Times New Roman" charset="0"/>
              <a:ea typeface="华文楷体" charset="0"/>
              <a:cs typeface="华文楷体" charset="0"/>
            </a:endParaRPr>
          </a:p>
          <a:p>
            <a:pPr lvl="1"/>
            <a:r>
              <a:rPr lang="en-US" sz="2215" dirty="0">
                <a:latin typeface="Times New Roman" charset="0"/>
                <a:ea typeface="华文楷体" charset="0"/>
                <a:cs typeface="华文楷体" charset="0"/>
              </a:rPr>
              <a:t>Network-flow: for any possible partitions </a:t>
            </a:r>
            <a:r>
              <a:rPr lang="en-US" sz="2215" i="1" dirty="0">
                <a:latin typeface="Times New Roman" charset="0"/>
                <a:ea typeface="华文楷体" charset="0"/>
                <a:cs typeface="华文楷体" charset="0"/>
              </a:rPr>
              <a:t>E</a:t>
            </a:r>
            <a:r>
              <a:rPr lang="en-US" sz="2215" i="1" baseline="-25000" dirty="0">
                <a:latin typeface="Times New Roman" charset="0"/>
                <a:ea typeface="华文楷体" charset="0"/>
                <a:cs typeface="华文楷体" charset="0"/>
              </a:rPr>
              <a:t>S</a:t>
            </a:r>
            <a:r>
              <a:rPr lang="en-US" sz="2215" dirty="0">
                <a:latin typeface="Times New Roman" charset="0"/>
                <a:ea typeface="华文楷体" charset="0"/>
                <a:cs typeface="华文楷体" charset="0"/>
              </a:rPr>
              <a:t> and </a:t>
            </a:r>
            <a:r>
              <a:rPr lang="en-US" sz="2215" i="1" dirty="0">
                <a:latin typeface="Times New Roman" charset="0"/>
                <a:ea typeface="华文楷体" charset="0"/>
                <a:cs typeface="华文楷体" charset="0"/>
              </a:rPr>
              <a:t>E</a:t>
            </a:r>
            <a:r>
              <a:rPr lang="en-US" sz="2215" i="1" baseline="-25000" dirty="0">
                <a:latin typeface="Times New Roman" charset="0"/>
                <a:ea typeface="华文楷体" charset="0"/>
                <a:cs typeface="华文楷体" charset="0"/>
              </a:rPr>
              <a:t>T</a:t>
            </a:r>
            <a:r>
              <a:rPr lang="en-US" sz="2215" dirty="0">
                <a:latin typeface="Times New Roman" charset="0"/>
                <a:ea typeface="华文楷体" charset="0"/>
                <a:cs typeface="华文楷体" charset="0"/>
              </a:rPr>
              <a:t>, we call a network-flow algorithm to compute the minimal cut.</a:t>
            </a:r>
          </a:p>
          <a:p>
            <a:pPr lvl="1"/>
            <a:endParaRPr lang="en-US" sz="2215" dirty="0">
              <a:latin typeface="Times New Roman" charset="0"/>
              <a:ea typeface="华文楷体" charset="0"/>
              <a:cs typeface="华文楷体" charset="0"/>
            </a:endParaRPr>
          </a:p>
          <a:p>
            <a:pPr lvl="1"/>
            <a:endParaRPr lang="en-US" sz="1846" dirty="0">
              <a:latin typeface="Times New Roman" charset="0"/>
              <a:ea typeface="华文楷体" charset="0"/>
              <a:cs typeface="华文楷体" charset="0"/>
            </a:endParaRPr>
          </a:p>
          <a:p>
            <a:pPr lvl="1"/>
            <a:endParaRPr lang="en-US" sz="1846" dirty="0">
              <a:latin typeface="Times New Roman" charset="0"/>
              <a:ea typeface="华文楷体" charset="0"/>
              <a:cs typeface="华文楷体" charset="0"/>
            </a:endParaRPr>
          </a:p>
          <a:p>
            <a:pPr lvl="1"/>
            <a:endParaRPr lang="en-US" sz="1846" dirty="0">
              <a:latin typeface="Times New Roman" charset="0"/>
              <a:ea typeface="华文楷体" charset="0"/>
              <a:cs typeface="华文楷体" charset="0"/>
            </a:endParaRPr>
          </a:p>
          <a:p>
            <a:pPr lvl="1"/>
            <a:endParaRPr lang="en-US" sz="1015" dirty="0">
              <a:latin typeface="Times New Roman" charset="0"/>
              <a:ea typeface="华文楷体" charset="0"/>
              <a:cs typeface="华文楷体" charset="0"/>
            </a:endParaRPr>
          </a:p>
        </p:txBody>
      </p:sp>
      <p:pic>
        <p:nvPicPr>
          <p:cNvPr id="235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4202723"/>
            <a:ext cx="2874963" cy="2110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358585" y="4469599"/>
            <a:ext cx="4985871" cy="1421247"/>
          </a:xfrm>
          <a:prstGeom prst="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46" b="1" dirty="0">
                <a:solidFill>
                  <a:srgbClr val="800000"/>
                </a:solidFill>
                <a:latin typeface="Times New Roman"/>
                <a:cs typeface="Times New Roman"/>
              </a:rPr>
              <a:t>An example: finding top 3 structural holes</a:t>
            </a:r>
          </a:p>
          <a:p>
            <a:pPr algn="ctr">
              <a:defRPr/>
            </a:pPr>
            <a:endParaRPr lang="en-US" sz="1477" b="1" dirty="0">
              <a:solidFill>
                <a:schemeClr val="accent5"/>
              </a:solidFill>
              <a:latin typeface="Times New Roman"/>
              <a:cs typeface="Times New Roman"/>
            </a:endParaRPr>
          </a:p>
          <a:p>
            <a:pPr algn="ctr">
              <a:defRPr/>
            </a:pPr>
            <a:r>
              <a:rPr lang="en-US" sz="1292" b="1" dirty="0">
                <a:solidFill>
                  <a:srgbClr val="000000"/>
                </a:solidFill>
                <a:latin typeface="Times New Roman"/>
                <a:cs typeface="Times New Roman"/>
              </a:rPr>
              <a:t>Step 1: select V8 and decrease the minimal cut from 7 to 4</a:t>
            </a:r>
          </a:p>
          <a:p>
            <a:pPr algn="ctr">
              <a:defRPr/>
            </a:pPr>
            <a:r>
              <a:rPr lang="en-US" sz="1292" b="1" dirty="0">
                <a:solidFill>
                  <a:srgbClr val="000000"/>
                </a:solidFill>
                <a:latin typeface="Times New Roman"/>
                <a:cs typeface="Times New Roman"/>
              </a:rPr>
              <a:t>Step 2: select V6 and decrease the minimal cut from 4 to 2</a:t>
            </a:r>
          </a:p>
          <a:p>
            <a:pPr algn="ctr">
              <a:defRPr/>
            </a:pPr>
            <a:r>
              <a:rPr lang="en-US" sz="1292" b="1" dirty="0" smtClean="0">
                <a:solidFill>
                  <a:srgbClr val="000000"/>
                </a:solidFill>
                <a:latin typeface="Times New Roman"/>
                <a:cs typeface="Times New Roman"/>
              </a:rPr>
              <a:t>  Step </a:t>
            </a:r>
            <a:r>
              <a:rPr lang="en-US" sz="1292" b="1" dirty="0">
                <a:solidFill>
                  <a:srgbClr val="000000"/>
                </a:solidFill>
                <a:latin typeface="Times New Roman"/>
                <a:cs typeface="Times New Roman"/>
              </a:rPr>
              <a:t>3: select V12 and decrease the minimal cut from 2 to 0 </a:t>
            </a:r>
            <a:endParaRPr lang="en-US" sz="1108" b="1" dirty="0">
              <a:solidFill>
                <a:srgbClr val="000000"/>
              </a:solidFill>
              <a:latin typeface="Times New Roman"/>
              <a:cs typeface="Times New Roman"/>
            </a:endParaRPr>
          </a:p>
        </p:txBody>
      </p:sp>
      <p:cxnSp>
        <p:nvCxnSpPr>
          <p:cNvPr id="9" name="Straight Arrow Connector 8"/>
          <p:cNvCxnSpPr>
            <a:stCxn id="8" idx="3"/>
          </p:cNvCxnSpPr>
          <p:nvPr/>
        </p:nvCxnSpPr>
        <p:spPr>
          <a:xfrm flipV="1">
            <a:off x="5344456" y="5172984"/>
            <a:ext cx="493637" cy="7239"/>
          </a:xfrm>
          <a:prstGeom prst="straightConnector1">
            <a:avLst/>
          </a:prstGeom>
          <a:ln w="1905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14" name="椭圆 20"/>
          <p:cNvSpPr/>
          <p:nvPr/>
        </p:nvSpPr>
        <p:spPr>
          <a:xfrm>
            <a:off x="7162800" y="5187462"/>
            <a:ext cx="228600" cy="211015"/>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15" name="椭圆 20"/>
          <p:cNvSpPr/>
          <p:nvPr/>
        </p:nvSpPr>
        <p:spPr>
          <a:xfrm>
            <a:off x="7162800" y="5539154"/>
            <a:ext cx="228600" cy="211015"/>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16" name="椭圆 20"/>
          <p:cNvSpPr/>
          <p:nvPr/>
        </p:nvSpPr>
        <p:spPr>
          <a:xfrm>
            <a:off x="7162800" y="5820508"/>
            <a:ext cx="228600" cy="211015"/>
          </a:xfrm>
          <a:prstGeom prst="ellipse">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10" name="矩形 11"/>
          <p:cNvSpPr/>
          <p:nvPr/>
        </p:nvSpPr>
        <p:spPr>
          <a:xfrm>
            <a:off x="4290646" y="3569677"/>
            <a:ext cx="3165231" cy="65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46" dirty="0">
                <a:solidFill>
                  <a:srgbClr val="FF0000"/>
                </a:solidFill>
                <a:latin typeface="Times New Roman"/>
                <a:cs typeface="Times New Roman"/>
              </a:rPr>
              <a:t>Approximation Ratio: </a:t>
            </a:r>
            <a:r>
              <a:rPr lang="en-US" altLang="zh-CN" sz="1846" i="1" dirty="0">
                <a:solidFill>
                  <a:srgbClr val="000090"/>
                </a:solidFill>
                <a:latin typeface="Times New Roman"/>
                <a:cs typeface="Times New Roman"/>
              </a:rPr>
              <a:t>O</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baseline="30000" dirty="0">
                <a:solidFill>
                  <a:srgbClr val="000090"/>
                </a:solidFill>
                <a:latin typeface="Times New Roman"/>
                <a:cs typeface="Times New Roman"/>
              </a:rPr>
              <a:t>1/4</a:t>
            </a:r>
            <a:r>
              <a:rPr lang="en-US" altLang="zh-CN" sz="1846" i="1" baseline="30000" dirty="0">
                <a:solidFill>
                  <a:srgbClr val="000090"/>
                </a:solidFill>
                <a:latin typeface="Times New Roman"/>
                <a:cs typeface="Times New Roman"/>
              </a:rPr>
              <a:t>+ε</a:t>
            </a:r>
            <a:r>
              <a:rPr lang="en-US" altLang="zh-CN" sz="1846" dirty="0">
                <a:solidFill>
                  <a:srgbClr val="000090"/>
                </a:solidFill>
                <a:latin typeface="Times New Roman"/>
                <a:cs typeface="Times New Roman"/>
              </a:rPr>
              <a:t>)</a:t>
            </a:r>
            <a:endParaRPr lang="zh-CN" altLang="en-US" sz="1846" dirty="0">
              <a:solidFill>
                <a:srgbClr val="000090"/>
              </a:solidFill>
              <a:latin typeface="Times New Roman"/>
              <a:cs typeface="Times New Roman"/>
            </a:endParaRPr>
          </a:p>
        </p:txBody>
      </p:sp>
      <p:sp>
        <p:nvSpPr>
          <p:cNvPr id="11" name="矩形 11"/>
          <p:cNvSpPr/>
          <p:nvPr/>
        </p:nvSpPr>
        <p:spPr>
          <a:xfrm>
            <a:off x="1195754" y="2353807"/>
            <a:ext cx="7737231" cy="65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46" dirty="0">
                <a:solidFill>
                  <a:srgbClr val="FF0000"/>
                </a:solidFill>
              </a:rPr>
              <a:t>Complexity: </a:t>
            </a:r>
            <a:r>
              <a:rPr lang="en-US" altLang="zh-CN" sz="1846" i="1" dirty="0">
                <a:solidFill>
                  <a:srgbClr val="000090"/>
                </a:solidFill>
                <a:latin typeface="Times New Roman"/>
                <a:cs typeface="Times New Roman"/>
              </a:rPr>
              <a:t>O</a:t>
            </a:r>
            <a:r>
              <a:rPr lang="en-US" altLang="zh-CN" sz="1846" dirty="0">
                <a:solidFill>
                  <a:srgbClr val="000090"/>
                </a:solidFill>
                <a:latin typeface="Times New Roman"/>
                <a:cs typeface="Times New Roman"/>
              </a:rPr>
              <a:t>(</a:t>
            </a:r>
            <a:r>
              <a:rPr lang="en-US" altLang="zh-CN" sz="1846" i="1" dirty="0" err="1">
                <a:solidFill>
                  <a:srgbClr val="000090"/>
                </a:solidFill>
                <a:latin typeface="Times New Roman"/>
                <a:cs typeface="Times New Roman"/>
              </a:rPr>
              <a:t>nkT</a:t>
            </a:r>
            <a:r>
              <a:rPr lang="en-US" altLang="zh-CN" sz="1846" i="1" baseline="-25000" dirty="0" err="1">
                <a:solidFill>
                  <a:srgbClr val="000090"/>
                </a:solidFill>
                <a:latin typeface="Times New Roman"/>
                <a:cs typeface="Times New Roman"/>
              </a:rPr>
              <a:t>l</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dirty="0">
                <a:solidFill>
                  <a:srgbClr val="000090"/>
                </a:solidFill>
                <a:latin typeface="Times New Roman"/>
                <a:cs typeface="Times New Roman"/>
              </a:rPr>
              <a:t>));            </a:t>
            </a:r>
            <a:r>
              <a:rPr lang="en-US" altLang="zh-CN" sz="1846" i="1" dirty="0" err="1">
                <a:solidFill>
                  <a:srgbClr val="000090"/>
                </a:solidFill>
                <a:latin typeface="Times New Roman"/>
                <a:cs typeface="Times New Roman"/>
              </a:rPr>
              <a:t>T</a:t>
            </a:r>
            <a:r>
              <a:rPr lang="en-US" altLang="zh-CN" sz="1846" i="1" baseline="-25000" dirty="0" err="1">
                <a:solidFill>
                  <a:srgbClr val="000090"/>
                </a:solidFill>
                <a:latin typeface="Times New Roman"/>
                <a:cs typeface="Times New Roman"/>
              </a:rPr>
              <a:t>l</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dirty="0">
                <a:solidFill>
                  <a:srgbClr val="000090"/>
                </a:solidFill>
                <a:latin typeface="Times New Roman"/>
                <a:cs typeface="Times New Roman"/>
              </a:rPr>
              <a:t>)—the complexity for computing min-cut</a:t>
            </a:r>
            <a:endParaRPr lang="zh-CN" altLang="en-US" sz="1846" dirty="0">
              <a:solidFill>
                <a:srgbClr val="000090"/>
              </a:solidFill>
              <a:latin typeface="Times New Roman"/>
              <a:cs typeface="Times New Roman"/>
            </a:endParaRPr>
          </a:p>
        </p:txBody>
      </p:sp>
      <p:sp>
        <p:nvSpPr>
          <p:cNvPr id="17" name="矩形 11"/>
          <p:cNvSpPr/>
          <p:nvPr/>
        </p:nvSpPr>
        <p:spPr>
          <a:xfrm>
            <a:off x="1336430" y="3569677"/>
            <a:ext cx="6664569" cy="65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46" dirty="0">
                <a:solidFill>
                  <a:srgbClr val="FF0000"/>
                </a:solidFill>
              </a:rPr>
              <a:t>Complexity: </a:t>
            </a:r>
            <a:r>
              <a:rPr lang="en-US" altLang="zh-CN" sz="1846" i="1" dirty="0">
                <a:solidFill>
                  <a:srgbClr val="000090"/>
                </a:solidFill>
                <a:latin typeface="Times New Roman"/>
                <a:cs typeface="Times New Roman"/>
              </a:rPr>
              <a:t>O</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k</a:t>
            </a:r>
            <a:r>
              <a:rPr lang="en-US" altLang="zh-CN" sz="1846" baseline="30000" dirty="0">
                <a:solidFill>
                  <a:srgbClr val="000090"/>
                </a:solidFill>
                <a:latin typeface="Times New Roman"/>
                <a:cs typeface="Times New Roman"/>
              </a:rPr>
              <a:t>2</a:t>
            </a:r>
            <a:r>
              <a:rPr lang="en-US" altLang="zh-CN" sz="1846" i="1" dirty="0">
                <a:solidFill>
                  <a:srgbClr val="000090"/>
                </a:solidFill>
                <a:latin typeface="Times New Roman"/>
                <a:cs typeface="Times New Roman"/>
              </a:rPr>
              <a:t>T</a:t>
            </a:r>
            <a:r>
              <a:rPr lang="en-US" altLang="zh-CN" sz="1846" i="1" baseline="-25000" dirty="0">
                <a:solidFill>
                  <a:srgbClr val="000090"/>
                </a:solidFill>
                <a:latin typeface="Times New Roman"/>
                <a:cs typeface="Times New Roman"/>
              </a:rPr>
              <a:t>l</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dirty="0">
                <a:solidFill>
                  <a:srgbClr val="000090"/>
                </a:solidFill>
                <a:latin typeface="Times New Roman"/>
                <a:cs typeface="Times New Roman"/>
              </a:rPr>
              <a:t>));</a:t>
            </a:r>
            <a:endParaRPr lang="zh-CN" altLang="en-US" sz="1846" dirty="0">
              <a:solidFill>
                <a:srgbClr val="000090"/>
              </a:solidFill>
              <a:latin typeface="Times New Roman"/>
              <a:cs typeface="Times New Roman"/>
            </a:endParaRPr>
          </a:p>
        </p:txBody>
      </p:sp>
    </p:spTree>
    <p:extLst>
      <p:ext uri="{BB962C8B-B14F-4D97-AF65-F5344CB8AC3E}">
        <p14:creationId xmlns:p14="http://schemas.microsoft.com/office/powerpoint/2010/main" val="131420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Approximation Algorithm</a:t>
            </a:r>
            <a:endParaRPr lang="zh-CN" altLang="en-US" sz="3692"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103"/>
          <a:stretch/>
        </p:blipFill>
        <p:spPr bwMode="auto">
          <a:xfrm>
            <a:off x="-2982" y="1821779"/>
            <a:ext cx="5762564" cy="35427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矩形 5"/>
          <p:cNvSpPr/>
          <p:nvPr/>
        </p:nvSpPr>
        <p:spPr>
          <a:xfrm>
            <a:off x="99284" y="1169377"/>
            <a:ext cx="9081232" cy="598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Greedy : </a:t>
            </a:r>
            <a:r>
              <a:rPr lang="en-US" altLang="zh-CN" dirty="0" smtClean="0">
                <a:solidFill>
                  <a:schemeClr val="tx1"/>
                </a:solidFill>
              </a:rPr>
              <a:t>In each round, choose the node which results in the max-decrease of </a:t>
            </a:r>
            <a:r>
              <a:rPr lang="en-US" altLang="zh-CN" i="1" dirty="0" smtClean="0">
                <a:solidFill>
                  <a:schemeClr val="tx1"/>
                </a:solidFill>
              </a:rPr>
              <a:t>Q</a:t>
            </a:r>
            <a:r>
              <a:rPr lang="en-US" altLang="zh-CN" dirty="0" smtClean="0">
                <a:solidFill>
                  <a:schemeClr val="tx1"/>
                </a:solidFill>
              </a:rPr>
              <a:t>.</a:t>
            </a:r>
            <a:endParaRPr lang="zh-CN" altLang="en-US" dirty="0">
              <a:solidFill>
                <a:schemeClr val="tx1"/>
              </a:solidFill>
            </a:endParaRPr>
          </a:p>
        </p:txBody>
      </p:sp>
      <p:sp>
        <p:nvSpPr>
          <p:cNvPr id="4" name="矩形 3"/>
          <p:cNvSpPr/>
          <p:nvPr/>
        </p:nvSpPr>
        <p:spPr>
          <a:xfrm>
            <a:off x="228932" y="2723237"/>
            <a:ext cx="5365146" cy="20605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40152" y="2752344"/>
            <a:ext cx="3203848" cy="107124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b="1" dirty="0" smtClean="0">
                <a:solidFill>
                  <a:srgbClr val="FF0000"/>
                </a:solidFill>
              </a:rPr>
              <a:t>Step 1: </a:t>
            </a:r>
            <a:r>
              <a:rPr lang="en-US" altLang="zh-CN" dirty="0" smtClean="0">
                <a:solidFill>
                  <a:schemeClr val="tx1"/>
                </a:solidFill>
              </a:rPr>
              <a:t>Consider </a:t>
            </a:r>
            <a:r>
              <a:rPr lang="en-US" altLang="zh-CN" dirty="0">
                <a:solidFill>
                  <a:schemeClr val="tx1"/>
                </a:solidFill>
              </a:rPr>
              <a:t>top </a:t>
            </a:r>
            <a:r>
              <a:rPr lang="en-US" altLang="zh-CN" i="1" dirty="0">
                <a:solidFill>
                  <a:schemeClr val="tx1"/>
                </a:solidFill>
              </a:rPr>
              <a:t>O</a:t>
            </a:r>
            <a:r>
              <a:rPr lang="en-US" altLang="zh-CN" dirty="0">
                <a:solidFill>
                  <a:schemeClr val="tx1"/>
                </a:solidFill>
              </a:rPr>
              <a:t>(</a:t>
            </a:r>
            <a:r>
              <a:rPr lang="en-US" altLang="zh-CN" i="1" dirty="0">
                <a:solidFill>
                  <a:schemeClr val="tx1"/>
                </a:solidFill>
              </a:rPr>
              <a:t>k</a:t>
            </a:r>
            <a:r>
              <a:rPr lang="en-US" altLang="zh-CN" dirty="0">
                <a:solidFill>
                  <a:schemeClr val="tx1"/>
                </a:solidFill>
              </a:rPr>
              <a:t>) nodes with maximal sum of flows through them as candidates</a:t>
            </a:r>
            <a:r>
              <a:rPr lang="en-US" altLang="zh-CN" dirty="0" smtClean="0">
                <a:solidFill>
                  <a:schemeClr val="tx1"/>
                </a:solidFill>
              </a:rPr>
              <a:t>.</a:t>
            </a:r>
            <a:endParaRPr lang="en-US" altLang="zh-CN" dirty="0">
              <a:solidFill>
                <a:schemeClr val="tx1"/>
              </a:solidFill>
            </a:endParaRPr>
          </a:p>
        </p:txBody>
      </p:sp>
      <p:sp>
        <p:nvSpPr>
          <p:cNvPr id="11" name="矩形 10"/>
          <p:cNvSpPr/>
          <p:nvPr/>
        </p:nvSpPr>
        <p:spPr>
          <a:xfrm>
            <a:off x="218286" y="4783781"/>
            <a:ext cx="5383983" cy="422984"/>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34614" y="4347605"/>
            <a:ext cx="3209387" cy="8591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Step 2: </a:t>
            </a:r>
            <a:r>
              <a:rPr lang="en-US" altLang="zh-CN" dirty="0" smtClean="0">
                <a:solidFill>
                  <a:schemeClr val="tx1"/>
                </a:solidFill>
              </a:rPr>
              <a:t>Compute MC(*, *) by </a:t>
            </a:r>
          </a:p>
          <a:p>
            <a:pPr algn="ctr"/>
            <a:r>
              <a:rPr lang="en-US" altLang="zh-CN" dirty="0" smtClean="0">
                <a:solidFill>
                  <a:schemeClr val="tx1"/>
                </a:solidFill>
              </a:rPr>
              <a:t>trying all possible partitions</a:t>
            </a:r>
            <a:r>
              <a:rPr lang="en-US" altLang="zh-CN" dirty="0">
                <a:solidFill>
                  <a:schemeClr val="tx1"/>
                </a:solidFill>
              </a:rPr>
              <a:t>. </a:t>
            </a:r>
            <a:endParaRPr lang="zh-CN" altLang="en-US" dirty="0">
              <a:solidFill>
                <a:schemeClr val="tx1"/>
              </a:solidFill>
            </a:endParaRPr>
          </a:p>
        </p:txBody>
      </p:sp>
      <p:sp>
        <p:nvSpPr>
          <p:cNvPr id="10" name="矩形 11"/>
          <p:cNvSpPr/>
          <p:nvPr/>
        </p:nvSpPr>
        <p:spPr>
          <a:xfrm>
            <a:off x="228931" y="5572314"/>
            <a:ext cx="8664493" cy="653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46" dirty="0">
                <a:solidFill>
                  <a:srgbClr val="FF0000"/>
                </a:solidFill>
              </a:rPr>
              <a:t>Complexity: </a:t>
            </a:r>
            <a:r>
              <a:rPr lang="en-US" altLang="zh-CN" sz="1846" i="1" dirty="0">
                <a:solidFill>
                  <a:srgbClr val="000090"/>
                </a:solidFill>
                <a:latin typeface="Times New Roman"/>
                <a:cs typeface="Times New Roman"/>
              </a:rPr>
              <a:t>O</a:t>
            </a:r>
            <a:r>
              <a:rPr lang="en-US" altLang="zh-CN" sz="1846" dirty="0">
                <a:solidFill>
                  <a:srgbClr val="000090"/>
                </a:solidFill>
                <a:latin typeface="Times New Roman"/>
                <a:cs typeface="Times New Roman"/>
              </a:rPr>
              <a:t>(2</a:t>
            </a:r>
            <a:r>
              <a:rPr lang="en-US" altLang="zh-CN" sz="1846" baseline="30000" dirty="0">
                <a:solidFill>
                  <a:srgbClr val="000090"/>
                </a:solidFill>
                <a:latin typeface="Times New Roman"/>
                <a:cs typeface="Times New Roman"/>
              </a:rPr>
              <a:t>2</a:t>
            </a:r>
            <a:r>
              <a:rPr lang="en-US" altLang="zh-CN" sz="1846" i="1" baseline="30000" dirty="0">
                <a:solidFill>
                  <a:srgbClr val="000090"/>
                </a:solidFill>
                <a:latin typeface="Times New Roman"/>
                <a:cs typeface="Times New Roman"/>
              </a:rPr>
              <a:t>l</a:t>
            </a:r>
            <a:r>
              <a:rPr lang="en-US" altLang="zh-CN" sz="1846" i="1" dirty="0">
                <a:solidFill>
                  <a:srgbClr val="000090"/>
                </a:solidFill>
                <a:latin typeface="Times New Roman"/>
                <a:cs typeface="Times New Roman"/>
              </a:rPr>
              <a:t>T</a:t>
            </a:r>
            <a:r>
              <a:rPr lang="en-US" altLang="zh-CN" sz="1846" baseline="-25000" dirty="0">
                <a:solidFill>
                  <a:srgbClr val="000090"/>
                </a:solidFill>
                <a:latin typeface="Times New Roman"/>
                <a:cs typeface="Times New Roman"/>
              </a:rPr>
              <a:t>2</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dirty="0">
                <a:solidFill>
                  <a:srgbClr val="000090"/>
                </a:solidFill>
                <a:latin typeface="Times New Roman"/>
                <a:cs typeface="Times New Roman"/>
              </a:rPr>
              <a:t>));        </a:t>
            </a:r>
            <a:r>
              <a:rPr lang="en-US" altLang="zh-CN" sz="1846" i="1" dirty="0">
                <a:solidFill>
                  <a:srgbClr val="000090"/>
                </a:solidFill>
                <a:latin typeface="Times New Roman"/>
                <a:cs typeface="Times New Roman"/>
              </a:rPr>
              <a:t>T</a:t>
            </a:r>
            <a:r>
              <a:rPr lang="en-US" altLang="zh-CN" sz="1846" baseline="-25000" dirty="0">
                <a:solidFill>
                  <a:srgbClr val="000090"/>
                </a:solidFill>
                <a:latin typeface="Times New Roman"/>
                <a:cs typeface="Times New Roman"/>
              </a:rPr>
              <a:t>2</a:t>
            </a:r>
            <a:r>
              <a:rPr lang="en-US" altLang="zh-CN" sz="1846" dirty="0">
                <a:solidFill>
                  <a:srgbClr val="000090"/>
                </a:solidFill>
                <a:latin typeface="Times New Roman"/>
                <a:cs typeface="Times New Roman"/>
              </a:rPr>
              <a:t>(</a:t>
            </a:r>
            <a:r>
              <a:rPr lang="en-US" altLang="zh-CN" sz="1846" i="1" dirty="0">
                <a:solidFill>
                  <a:srgbClr val="000090"/>
                </a:solidFill>
                <a:latin typeface="Times New Roman"/>
                <a:cs typeface="Times New Roman"/>
              </a:rPr>
              <a:t>n</a:t>
            </a:r>
            <a:r>
              <a:rPr lang="en-US" altLang="zh-CN" sz="1846" dirty="0">
                <a:solidFill>
                  <a:srgbClr val="000090"/>
                </a:solidFill>
                <a:latin typeface="Times New Roman"/>
                <a:cs typeface="Times New Roman"/>
              </a:rPr>
              <a:t>)—the complexity for computing min-cut            </a:t>
            </a:r>
            <a:r>
              <a:rPr lang="en-US" altLang="zh-CN" sz="1846" dirty="0">
                <a:solidFill>
                  <a:srgbClr val="FF0000"/>
                </a:solidFill>
              </a:rPr>
              <a:t>Approximation ratio: </a:t>
            </a:r>
            <a:r>
              <a:rPr lang="en-US" altLang="zh-CN" sz="1846" i="1" dirty="0">
                <a:solidFill>
                  <a:srgbClr val="000090"/>
                </a:solidFill>
                <a:latin typeface="Times New Roman"/>
                <a:cs typeface="Times New Roman"/>
              </a:rPr>
              <a:t>O</a:t>
            </a:r>
            <a:r>
              <a:rPr lang="en-US" altLang="zh-CN" sz="1846" dirty="0">
                <a:solidFill>
                  <a:srgbClr val="000090"/>
                </a:solidFill>
                <a:latin typeface="Times New Roman"/>
                <a:cs typeface="Times New Roman"/>
              </a:rPr>
              <a:t>(log </a:t>
            </a:r>
            <a:r>
              <a:rPr lang="en-US" altLang="zh-CN" sz="1846" i="1" dirty="0">
                <a:solidFill>
                  <a:srgbClr val="000090"/>
                </a:solidFill>
                <a:latin typeface="Times New Roman"/>
                <a:cs typeface="Times New Roman"/>
              </a:rPr>
              <a:t>l</a:t>
            </a:r>
            <a:r>
              <a:rPr lang="en-US" altLang="zh-CN" sz="1846" dirty="0">
                <a:solidFill>
                  <a:srgbClr val="000090"/>
                </a:solidFill>
                <a:latin typeface="Times New Roman"/>
                <a:cs typeface="Times New Roman"/>
              </a:rPr>
              <a:t>)</a:t>
            </a:r>
            <a:endParaRPr lang="zh-CN" altLang="en-US" sz="1846" dirty="0">
              <a:solidFill>
                <a:srgbClr val="000090"/>
              </a:solidFill>
              <a:latin typeface="Times New Roman"/>
              <a:cs typeface="Times New Roman"/>
            </a:endParaRPr>
          </a:p>
        </p:txBody>
      </p:sp>
    </p:spTree>
    <p:extLst>
      <p:ext uri="{BB962C8B-B14F-4D97-AF65-F5344CB8AC3E}">
        <p14:creationId xmlns:p14="http://schemas.microsoft.com/office/powerpoint/2010/main" val="1835388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P spid="10"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Mining structural </a:t>
            </a:r>
            <a:r>
              <a:rPr lang="en-US" altLang="zh-CN" dirty="0"/>
              <a:t>hole </a:t>
            </a:r>
            <a:r>
              <a:rPr lang="en-US" altLang="zh-CN" dirty="0" smtClean="0"/>
              <a:t>spanners</a:t>
            </a:r>
            <a:endParaRPr kumimoji="1" lang="zh-CN" altLang="en-US" dirty="0"/>
          </a:p>
        </p:txBody>
      </p:sp>
      <p:sp>
        <p:nvSpPr>
          <p:cNvPr id="5" name="副标题 4"/>
          <p:cNvSpPr>
            <a:spLocks noGrp="1"/>
          </p:cNvSpPr>
          <p:nvPr>
            <p:ph idx="1"/>
          </p:nvPr>
        </p:nvSpPr>
        <p:spPr/>
        <p:txBody>
          <a:bodyPr/>
          <a:lstStyle/>
          <a:p>
            <a:endParaRPr kumimoji="1" lang="en-US" altLang="zh-CN" dirty="0" smtClean="0">
              <a:solidFill>
                <a:srgbClr val="FF0000"/>
              </a:solidFill>
            </a:endParaRPr>
          </a:p>
          <a:p>
            <a:endParaRPr kumimoji="1" lang="en-US" altLang="zh-CN" dirty="0">
              <a:solidFill>
                <a:srgbClr val="FF0000"/>
              </a:solidFill>
            </a:endParaRPr>
          </a:p>
          <a:p>
            <a:r>
              <a:rPr kumimoji="1" lang="en-US" altLang="zh-CN" dirty="0" smtClean="0">
                <a:solidFill>
                  <a:srgbClr val="000000"/>
                </a:solidFill>
              </a:rPr>
              <a:t>Evaluate the </a:t>
            </a:r>
            <a:r>
              <a:rPr kumimoji="1" lang="en-US" altLang="zh-CN" dirty="0" smtClean="0">
                <a:solidFill>
                  <a:srgbClr val="FF0000"/>
                </a:solidFill>
              </a:rPr>
              <a:t>performance</a:t>
            </a:r>
            <a:r>
              <a:rPr kumimoji="1" lang="en-US" altLang="zh-CN" dirty="0" smtClean="0">
                <a:solidFill>
                  <a:srgbClr val="000000"/>
                </a:solidFill>
              </a:rPr>
              <a:t> of the proposed models.</a:t>
            </a:r>
            <a:endParaRPr kumimoji="1" lang="zh-CN" altLang="en-US" dirty="0">
              <a:solidFill>
                <a:srgbClr val="000000"/>
              </a:solidFill>
            </a:endParaRPr>
          </a:p>
        </p:txBody>
      </p:sp>
    </p:spTree>
    <p:extLst>
      <p:ext uri="{BB962C8B-B14F-4D97-AF65-F5344CB8AC3E}">
        <p14:creationId xmlns:p14="http://schemas.microsoft.com/office/powerpoint/2010/main" val="1653226786"/>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Experiment </a:t>
            </a:r>
            <a:endParaRPr lang="en-US" dirty="0"/>
          </a:p>
        </p:txBody>
      </p:sp>
      <p:sp>
        <p:nvSpPr>
          <p:cNvPr id="3" name="Content Placeholder 2"/>
          <p:cNvSpPr>
            <a:spLocks noGrp="1"/>
          </p:cNvSpPr>
          <p:nvPr>
            <p:ph idx="1"/>
          </p:nvPr>
        </p:nvSpPr>
        <p:spPr>
          <a:xfrm>
            <a:off x="389793" y="3498556"/>
            <a:ext cx="8436219" cy="2759954"/>
          </a:xfrm>
        </p:spPr>
        <p:txBody>
          <a:bodyPr/>
          <a:lstStyle/>
          <a:p>
            <a:r>
              <a:rPr lang="en-US" sz="2215" dirty="0"/>
              <a:t>Evaluation metrics</a:t>
            </a:r>
          </a:p>
          <a:p>
            <a:pPr lvl="1"/>
            <a:r>
              <a:rPr lang="en-US" altLang="zh-CN" sz="1846" dirty="0"/>
              <a:t>Accuracy (Overlapped PC members in the Coauthor network)</a:t>
            </a:r>
          </a:p>
          <a:p>
            <a:pPr lvl="1"/>
            <a:r>
              <a:rPr lang="en-US" altLang="zh-CN" sz="1846" dirty="0"/>
              <a:t>Information diffusion on Coauthor and Twitter.</a:t>
            </a:r>
          </a:p>
          <a:p>
            <a:r>
              <a:rPr lang="en-US" altLang="zh-CN" sz="2215" dirty="0"/>
              <a:t>Baselines</a:t>
            </a:r>
          </a:p>
          <a:p>
            <a:pPr lvl="1"/>
            <a:r>
              <a:rPr lang="en-US" altLang="zh-CN" sz="1846" dirty="0" err="1"/>
              <a:t>Pathcount</a:t>
            </a:r>
            <a:r>
              <a:rPr lang="en-US" altLang="zh-CN" sz="1846" dirty="0"/>
              <a:t>: #shortest path a node lies on</a:t>
            </a:r>
          </a:p>
          <a:p>
            <a:pPr lvl="1"/>
            <a:r>
              <a:rPr lang="en-US" altLang="zh-CN" sz="1846" dirty="0"/>
              <a:t>2-step connectivity: #pairs of disconnected neighbors </a:t>
            </a:r>
          </a:p>
          <a:p>
            <a:pPr lvl="1"/>
            <a:r>
              <a:rPr lang="en-US" altLang="zh-CN" sz="1846" dirty="0" err="1"/>
              <a:t>Pagerank</a:t>
            </a:r>
            <a:r>
              <a:rPr lang="en-US" altLang="zh-CN" sz="1846" dirty="0"/>
              <a:t> and PageRank+: high PR in more than one communities</a:t>
            </a:r>
          </a:p>
          <a:p>
            <a:endParaRPr lang="en-US" dirty="0" smtClean="0"/>
          </a:p>
          <a:p>
            <a:pPr lvl="1"/>
            <a:endParaRPr lang="en-US" dirty="0"/>
          </a:p>
        </p:txBody>
      </p:sp>
      <p:graphicFrame>
        <p:nvGraphicFramePr>
          <p:cNvPr id="4" name="表格 3"/>
          <p:cNvGraphicFramePr>
            <a:graphicFrameLocks noGrp="1"/>
          </p:cNvGraphicFramePr>
          <p:nvPr>
            <p:extLst/>
          </p:nvPr>
        </p:nvGraphicFramePr>
        <p:xfrm>
          <a:off x="446269" y="1344486"/>
          <a:ext cx="8280920" cy="1753433"/>
        </p:xfrm>
        <a:graphic>
          <a:graphicData uri="http://schemas.openxmlformats.org/drawingml/2006/table">
            <a:tbl>
              <a:tblPr firstRow="1" bandRow="1">
                <a:tableStyleId>{073A0DAA-6AF3-43AB-8588-CEC1D06C72B9}</a:tableStyleId>
              </a:tblPr>
              <a:tblGrid>
                <a:gridCol w="1956340"/>
                <a:gridCol w="1584577"/>
                <a:gridCol w="2170444"/>
                <a:gridCol w="2569559"/>
              </a:tblGrid>
              <a:tr h="366258">
                <a:tc>
                  <a:txBody>
                    <a:bodyPr/>
                    <a:lstStyle/>
                    <a:p>
                      <a:pPr algn="ctr"/>
                      <a:endParaRPr lang="zh-CN" altLang="en-US" sz="1700" dirty="0">
                        <a:solidFill>
                          <a:schemeClr val="bg1"/>
                        </a:solidFill>
                      </a:endParaRPr>
                    </a:p>
                  </a:txBody>
                  <a:tcPr marT="42203" marB="42203" anchor="ctr"/>
                </a:tc>
                <a:tc>
                  <a:txBody>
                    <a:bodyPr/>
                    <a:lstStyle/>
                    <a:p>
                      <a:pPr algn="ctr"/>
                      <a:r>
                        <a:rPr lang="en-US" altLang="zh-CN" sz="1800" b="1" dirty="0" smtClean="0">
                          <a:solidFill>
                            <a:schemeClr val="bg1"/>
                          </a:solidFill>
                        </a:rPr>
                        <a:t>#User</a:t>
                      </a:r>
                      <a:endParaRPr lang="zh-CN" altLang="en-US" sz="1800" b="1" dirty="0">
                        <a:solidFill>
                          <a:schemeClr val="bg1"/>
                        </a:solidFill>
                      </a:endParaRPr>
                    </a:p>
                  </a:txBody>
                  <a:tcPr marT="42203" marB="42203" anchor="ctr"/>
                </a:tc>
                <a:tc>
                  <a:txBody>
                    <a:bodyPr/>
                    <a:lstStyle/>
                    <a:p>
                      <a:pPr algn="ctr"/>
                      <a:r>
                        <a:rPr lang="en-US" altLang="zh-CN" sz="1800" b="1" dirty="0" smtClean="0">
                          <a:solidFill>
                            <a:schemeClr val="bg1"/>
                          </a:solidFill>
                        </a:rPr>
                        <a:t>#Relationship</a:t>
                      </a:r>
                      <a:endParaRPr lang="zh-CN" altLang="en-US" sz="1800" b="1" dirty="0">
                        <a:solidFill>
                          <a:schemeClr val="bg1"/>
                        </a:solidFill>
                      </a:endParaRPr>
                    </a:p>
                  </a:txBody>
                  <a:tcPr marT="42203" marB="42203" anchor="ctr"/>
                </a:tc>
                <a:tc>
                  <a:txBody>
                    <a:bodyPr/>
                    <a:lstStyle/>
                    <a:p>
                      <a:pPr algn="ctr"/>
                      <a:r>
                        <a:rPr lang="en-US" altLang="zh-CN" sz="1800" dirty="0" smtClean="0">
                          <a:solidFill>
                            <a:schemeClr val="bg1"/>
                          </a:solidFill>
                        </a:rPr>
                        <a:t>#Messages</a:t>
                      </a:r>
                      <a:endParaRPr lang="zh-CN" altLang="en-US" sz="1800" b="1" dirty="0">
                        <a:solidFill>
                          <a:schemeClr val="bg1"/>
                        </a:solidFill>
                      </a:endParaRPr>
                    </a:p>
                  </a:txBody>
                  <a:tcPr marT="42203" marB="42203" anchor="ctr"/>
                </a:tc>
              </a:tr>
              <a:tr h="460629">
                <a:tc>
                  <a:txBody>
                    <a:bodyPr/>
                    <a:lstStyle/>
                    <a:p>
                      <a:pPr algn="ctr"/>
                      <a:r>
                        <a:rPr lang="en-US" altLang="zh-CN" sz="1800" b="1" dirty="0" smtClean="0"/>
                        <a:t>Coauthor</a:t>
                      </a:r>
                      <a:endParaRPr lang="zh-CN" altLang="en-US" sz="1800" b="1" dirty="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815,946</a:t>
                      </a:r>
                      <a:endParaRPr lang="zh-CN" altLang="en-US" sz="1700" dirty="0" smtClean="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2,792,833</a:t>
                      </a:r>
                      <a:endParaRPr lang="zh-CN" altLang="en-US" sz="1700" dirty="0" smtClean="0"/>
                    </a:p>
                  </a:txBody>
                  <a:tcPr marT="42203" marB="42203" anchor="ctr"/>
                </a:tc>
                <a:tc>
                  <a:txBody>
                    <a:bodyPr/>
                    <a:lstStyle/>
                    <a:p>
                      <a:pPr algn="ctr"/>
                      <a:r>
                        <a:rPr lang="en-US" altLang="zh-CN" sz="1700" dirty="0" smtClean="0"/>
                        <a:t>1,572,277 papers</a:t>
                      </a:r>
                      <a:endParaRPr lang="zh-CN" altLang="en-US" sz="1700" dirty="0"/>
                    </a:p>
                  </a:txBody>
                  <a:tcPr marT="42203" marB="42203" anchor="ctr"/>
                </a:tc>
              </a:tr>
              <a:tr h="460629">
                <a:tc>
                  <a:txBody>
                    <a:bodyPr/>
                    <a:lstStyle/>
                    <a:p>
                      <a:pPr algn="ctr"/>
                      <a:r>
                        <a:rPr lang="en-US" altLang="zh-CN" sz="1800" b="1" dirty="0" smtClean="0"/>
                        <a:t>Twitter</a:t>
                      </a:r>
                      <a:endParaRPr lang="zh-CN" altLang="en-US" sz="1800" b="1" dirty="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112,044</a:t>
                      </a:r>
                      <a:endParaRPr lang="zh-CN" altLang="en-US" sz="1700" dirty="0" smtClean="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468,238</a:t>
                      </a:r>
                      <a:endParaRPr lang="zh-CN" altLang="en-US" sz="1700" dirty="0" smtClean="0"/>
                    </a:p>
                  </a:txBody>
                  <a:tcPr marT="42203" marB="42203" anchor="ctr"/>
                </a:tc>
                <a:tc>
                  <a:txBody>
                    <a:bodyPr/>
                    <a:lstStyle/>
                    <a:p>
                      <a:pPr algn="ctr"/>
                      <a:r>
                        <a:rPr lang="en-US" altLang="zh-CN" sz="1700" dirty="0" smtClean="0"/>
                        <a:t>2,409,768 tweets</a:t>
                      </a:r>
                      <a:endParaRPr lang="zh-CN" altLang="en-US" sz="1700" dirty="0"/>
                    </a:p>
                  </a:txBody>
                  <a:tcPr marT="42203" marB="42203" anchor="ctr"/>
                </a:tc>
              </a:tr>
              <a:tr h="465917">
                <a:tc>
                  <a:txBody>
                    <a:bodyPr/>
                    <a:lstStyle/>
                    <a:p>
                      <a:pPr algn="ctr"/>
                      <a:r>
                        <a:rPr lang="en-US" altLang="zh-CN" sz="1800" b="1" dirty="0" smtClean="0"/>
                        <a:t>Inventor</a:t>
                      </a:r>
                      <a:endParaRPr lang="zh-CN" altLang="en-US" sz="1800" b="1" dirty="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2,445,351</a:t>
                      </a:r>
                      <a:endParaRPr lang="zh-CN" altLang="en-US" sz="1700" dirty="0" smtClean="0"/>
                    </a:p>
                  </a:txBody>
                  <a:tcPr marT="42203" marB="4220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dirty="0" smtClean="0"/>
                        <a:t>5,841,940</a:t>
                      </a:r>
                      <a:endParaRPr lang="zh-CN" altLang="en-US" sz="1700" dirty="0" smtClean="0"/>
                    </a:p>
                  </a:txBody>
                  <a:tcPr marT="42203" marB="42203" anchor="ctr"/>
                </a:tc>
                <a:tc>
                  <a:txBody>
                    <a:bodyPr/>
                    <a:lstStyle/>
                    <a:p>
                      <a:pPr algn="ctr"/>
                      <a:r>
                        <a:rPr lang="en-US" altLang="zh-CN" sz="1700" dirty="0" smtClean="0"/>
                        <a:t>3,880,211 patents</a:t>
                      </a:r>
                      <a:endParaRPr lang="zh-CN" altLang="en-US" sz="1700" dirty="0"/>
                    </a:p>
                  </a:txBody>
                  <a:tcPr marT="42203" marB="42203" anchor="ctr"/>
                </a:tc>
              </a:tr>
            </a:tbl>
          </a:graphicData>
        </a:graphic>
      </p:graphicFrame>
    </p:spTree>
    <p:extLst>
      <p:ext uri="{BB962C8B-B14F-4D97-AF65-F5344CB8AC3E}">
        <p14:creationId xmlns:p14="http://schemas.microsoft.com/office/powerpoint/2010/main" val="1639167416"/>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Experiments</a:t>
            </a:r>
            <a:endParaRPr lang="en-US" dirty="0"/>
          </a:p>
        </p:txBody>
      </p:sp>
      <p:sp>
        <p:nvSpPr>
          <p:cNvPr id="24578" name="Content Placeholder 2"/>
          <p:cNvSpPr>
            <a:spLocks noGrp="1"/>
          </p:cNvSpPr>
          <p:nvPr>
            <p:ph sz="quarter" idx="1"/>
          </p:nvPr>
        </p:nvSpPr>
        <p:spPr>
          <a:xfrm>
            <a:off x="301625" y="1169377"/>
            <a:ext cx="8504238" cy="4724400"/>
          </a:xfrm>
        </p:spPr>
        <p:txBody>
          <a:bodyPr/>
          <a:lstStyle/>
          <a:p>
            <a:r>
              <a:rPr lang="en-US" dirty="0">
                <a:latin typeface="Times New Roman" charset="0"/>
                <a:ea typeface="华文楷体" charset="0"/>
                <a:cs typeface="华文楷体" charset="0"/>
              </a:rPr>
              <a:t>Accuracy evaluation on Coauthor </a:t>
            </a:r>
            <a:r>
              <a:rPr lang="en-US" dirty="0" smtClean="0">
                <a:latin typeface="Times New Roman" charset="0"/>
                <a:ea typeface="华文楷体" charset="0"/>
                <a:cs typeface="华文楷体" charset="0"/>
              </a:rPr>
              <a:t>network</a:t>
            </a:r>
          </a:p>
          <a:p>
            <a:endParaRPr lang="en-US" dirty="0">
              <a:latin typeface="Times New Roman" charset="0"/>
              <a:ea typeface="华文楷体" charset="0"/>
              <a:cs typeface="华文楷体" charset="0"/>
            </a:endParaRPr>
          </a:p>
          <a:p>
            <a:endParaRPr lang="en-US" dirty="0" smtClean="0">
              <a:latin typeface="Times New Roman" charset="0"/>
              <a:ea typeface="华文楷体" charset="0"/>
              <a:cs typeface="华文楷体" charset="0"/>
            </a:endParaRPr>
          </a:p>
          <a:p>
            <a:endParaRPr lang="en-US" dirty="0">
              <a:latin typeface="Times New Roman" charset="0"/>
              <a:ea typeface="华文楷体" charset="0"/>
              <a:cs typeface="华文楷体" charset="0"/>
            </a:endParaRPr>
          </a:p>
          <a:p>
            <a:pPr marL="0" indent="0">
              <a:buNone/>
            </a:pPr>
            <a:endParaRPr lang="en-US" dirty="0" smtClean="0">
              <a:latin typeface="Times New Roman" charset="0"/>
              <a:ea typeface="华文楷体" charset="0"/>
              <a:cs typeface="华文楷体" charset="0"/>
            </a:endParaRPr>
          </a:p>
          <a:p>
            <a:r>
              <a:rPr lang="en-US" altLang="zh-CN" sz="2215" dirty="0"/>
              <a:t>Predict overlapped PC members on the Coauthor network.</a:t>
            </a:r>
            <a:endParaRPr lang="en-US" altLang="zh-CN" sz="1846" dirty="0"/>
          </a:p>
          <a:p>
            <a:pPr lvl="1"/>
            <a:r>
              <a:rPr lang="en-US" altLang="zh-CN" sz="1846" dirty="0"/>
              <a:t>+20 – 40% on precision of AI-DM, DB-DM and DP-NC</a:t>
            </a:r>
          </a:p>
          <a:p>
            <a:r>
              <a:rPr lang="en-US" altLang="zh-CN" sz="2215" dirty="0"/>
              <a:t>What happened to AI-DM?</a:t>
            </a:r>
          </a:p>
          <a:p>
            <a:endParaRPr lang="en-US" dirty="0">
              <a:latin typeface="Times New Roman" charset="0"/>
              <a:ea typeface="华文楷体" charset="0"/>
              <a:cs typeface="华文楷体" charset="0"/>
            </a:endParaRPr>
          </a:p>
          <a:p>
            <a:endParaRPr lang="en-US" dirty="0">
              <a:latin typeface="Times New Roman" charset="0"/>
              <a:ea typeface="华文楷体" charset="0"/>
              <a:cs typeface="华文楷体" charset="0"/>
            </a:endParaRPr>
          </a:p>
          <a:p>
            <a:endParaRPr lang="en-US" dirty="0">
              <a:latin typeface="Times New Roman" charset="0"/>
              <a:ea typeface="华文楷体" charset="0"/>
              <a:cs typeface="华文楷体" charset="0"/>
            </a:endParaRPr>
          </a:p>
          <a:p>
            <a:endParaRPr lang="en-US" dirty="0">
              <a:latin typeface="Times New Roman" charset="0"/>
              <a:ea typeface="华文楷体" charset="0"/>
              <a:cs typeface="华文楷体" charset="0"/>
            </a:endParaRPr>
          </a:p>
          <a:p>
            <a:endParaRPr lang="en-US" sz="1477" dirty="0">
              <a:latin typeface="Times New Roman" charset="0"/>
              <a:ea typeface="华文楷体" charset="0"/>
              <a:cs typeface="华文楷体" charset="0"/>
            </a:endParaRPr>
          </a:p>
          <a:p>
            <a:endParaRPr lang="en-US" dirty="0">
              <a:latin typeface="Times New Roman" charset="0"/>
              <a:ea typeface="华文楷体" charset="0"/>
              <a:cs typeface="华文楷体" charset="0"/>
            </a:endParaRPr>
          </a:p>
        </p:txBody>
      </p:sp>
      <p:pic>
        <p:nvPicPr>
          <p:cNvPr id="24580" name="Content Placeholder 6"/>
          <p:cNvPicPr>
            <a:picLocks noChangeAspect="1"/>
          </p:cNvPicPr>
          <p:nvPr/>
        </p:nvPicPr>
        <p:blipFill>
          <a:blip r:embed="rId2">
            <a:extLst>
              <a:ext uri="{28A0092B-C50C-407E-A947-70E740481C1C}">
                <a14:useLocalDpi xmlns:a14="http://schemas.microsoft.com/office/drawing/2010/main" val="0"/>
              </a:ext>
            </a:extLst>
          </a:blip>
          <a:srcRect l="-1312" t="-2715" r="1312" b="17552"/>
          <a:stretch>
            <a:fillRect/>
          </a:stretch>
        </p:blipFill>
        <p:spPr bwMode="auto">
          <a:xfrm>
            <a:off x="174345" y="1900215"/>
            <a:ext cx="8795311" cy="183477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6536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4578">
                                            <p:txEl>
                                              <p:pRg st="7" end="7"/>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Evolution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b="1" dirty="0" smtClean="0">
                <a:solidFill>
                  <a:srgbClr val="C00000"/>
                </a:solidFill>
                <a:latin typeface="Times New Roman" charset="0"/>
                <a:ea typeface="Times New Roman" charset="0"/>
                <a:cs typeface="Times New Roman" charset="0"/>
              </a:rPr>
              <a:t>Influence Maximization </a:t>
            </a:r>
            <a:r>
              <a:rPr lang="en-US" sz="1400" b="1" dirty="0" smtClean="0">
                <a:solidFill>
                  <a:srgbClr val="C00000"/>
                </a:solidFill>
                <a:latin typeface="Times New Roman" charset="0"/>
                <a:ea typeface="Times New Roman" charset="0"/>
                <a:cs typeface="Times New Roman" charset="0"/>
              </a:rPr>
              <a:t>[</a:t>
            </a:r>
            <a:r>
              <a:rPr lang="en-US" sz="1400" b="1" dirty="0" err="1" smtClean="0">
                <a:solidFill>
                  <a:srgbClr val="C00000"/>
                </a:solidFill>
                <a:latin typeface="Times New Roman" charset="0"/>
                <a:ea typeface="Times New Roman" charset="0"/>
                <a:cs typeface="Times New Roman" charset="0"/>
              </a:rPr>
              <a:t>Kempe,Kleinberg,Tardos</a:t>
            </a:r>
            <a:r>
              <a:rPr lang="en-US" sz="1400" b="1" dirty="0" smtClean="0">
                <a:solidFill>
                  <a:srgbClr val="C00000"/>
                </a:solidFill>
                <a:latin typeface="Times New Roman" charset="0"/>
                <a:ea typeface="Times New Roman" charset="0"/>
                <a:cs typeface="Times New Roman" charset="0"/>
              </a:rPr>
              <a:t>]</a:t>
            </a:r>
            <a:endParaRPr lang="en-US" sz="1400" b="1"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2003</a:t>
            </a:r>
            <a:endParaRPr lang="en-US" b="1"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76200" y="76200"/>
            <a:ext cx="900684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7" name="Rectangle 66"/>
          <p:cNvSpPr/>
          <p:nvPr/>
        </p:nvSpPr>
        <p:spPr>
          <a:xfrm>
            <a:off x="68580" y="3886200"/>
            <a:ext cx="900684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TextBox 67"/>
          <p:cNvSpPr txBox="1"/>
          <p:nvPr/>
        </p:nvSpPr>
        <p:spPr>
          <a:xfrm>
            <a:off x="0" y="101025"/>
            <a:ext cx="9144000" cy="584775"/>
          </a:xfrm>
          <a:prstGeom prst="rect">
            <a:avLst/>
          </a:prstGeom>
          <a:noFill/>
        </p:spPr>
        <p:txBody>
          <a:bodyPr wrap="square" rtlCol="0">
            <a:spAutoFit/>
          </a:bodyPr>
          <a:lstStyle/>
          <a:p>
            <a:pPr algn="ctr"/>
            <a:r>
              <a:rPr lang="en-US" altLang="zh-CN" sz="3200" dirty="0" smtClean="0"/>
              <a:t>2003:</a:t>
            </a:r>
            <a:r>
              <a:rPr lang="zh-CN" altLang="en-US" sz="3200" dirty="0" smtClean="0"/>
              <a:t> </a:t>
            </a:r>
            <a:r>
              <a:rPr lang="en-US" altLang="zh-CN" sz="3200" dirty="0" smtClean="0"/>
              <a:t>Influence</a:t>
            </a:r>
            <a:r>
              <a:rPr lang="zh-CN" altLang="en-US" sz="3200" dirty="0" smtClean="0"/>
              <a:t> </a:t>
            </a:r>
            <a:r>
              <a:rPr lang="en-US" altLang="zh-CN" sz="3200" dirty="0" smtClean="0"/>
              <a:t>Maximization</a:t>
            </a:r>
            <a:endParaRPr lang="en-US" sz="3200" dirty="0"/>
          </a:p>
        </p:txBody>
      </p:sp>
      <p:sp>
        <p:nvSpPr>
          <p:cNvPr id="73" name="Rectangle 72"/>
          <p:cNvSpPr/>
          <p:nvPr/>
        </p:nvSpPr>
        <p:spPr>
          <a:xfrm>
            <a:off x="152400" y="609600"/>
            <a:ext cx="8763000" cy="1323439"/>
          </a:xfrm>
          <a:prstGeom prst="rect">
            <a:avLst/>
          </a:prstGeom>
        </p:spPr>
        <p:txBody>
          <a:bodyPr wrap="square">
            <a:spAutoFit/>
          </a:bodyPr>
          <a:lstStyle/>
          <a:p>
            <a:pPr marL="342900" lvl="2" indent="-342900">
              <a:buFont typeface="Arial" charset="0"/>
              <a:buChar char="•"/>
            </a:pPr>
            <a:r>
              <a:rPr lang="en-US" altLang="zh-CN" sz="2000" dirty="0">
                <a:latin typeface="Times New Roman" charset="0"/>
                <a:ea typeface="Times New Roman" charset="0"/>
                <a:cs typeface="Times New Roman" charset="0"/>
              </a:rPr>
              <a:t>Minimize marketing cost and more generally to maximize </a:t>
            </a:r>
            <a:r>
              <a:rPr lang="en-US" altLang="zh-CN" sz="2000" dirty="0" smtClean="0">
                <a:latin typeface="Times New Roman" charset="0"/>
                <a:ea typeface="Times New Roman" charset="0"/>
                <a:cs typeface="Times New Roman" charset="0"/>
              </a:rPr>
              <a:t>profit, </a:t>
            </a:r>
            <a:r>
              <a:rPr lang="en-US" altLang="zh-CN" sz="2000" dirty="0">
                <a:latin typeface="Times New Roman" charset="0"/>
                <a:ea typeface="Times New Roman" charset="0"/>
                <a:cs typeface="Times New Roman" charset="0"/>
              </a:rPr>
              <a:t>e.g., to get a small number of influential users to adopt a new product, and </a:t>
            </a:r>
            <a:r>
              <a:rPr lang="en-US" altLang="zh-CN" sz="2000" dirty="0" smtClean="0">
                <a:latin typeface="Times New Roman" charset="0"/>
                <a:ea typeface="Times New Roman" charset="0"/>
                <a:cs typeface="Times New Roman" charset="0"/>
              </a:rPr>
              <a:t>subsequently trigger </a:t>
            </a:r>
            <a:r>
              <a:rPr lang="en-US" altLang="zh-CN" sz="2000" dirty="0">
                <a:latin typeface="Times New Roman" charset="0"/>
                <a:ea typeface="Times New Roman" charset="0"/>
                <a:cs typeface="Times New Roman" charset="0"/>
              </a:rPr>
              <a:t>a large cascade of further adoptions.</a:t>
            </a:r>
          </a:p>
          <a:p>
            <a:pPr marL="342900" indent="-342900">
              <a:buFont typeface="Arial" charset="0"/>
              <a:buChar char="•"/>
            </a:pPr>
            <a:endParaRPr lang="zh-CN" altLang="en-US" sz="2000" dirty="0" smtClean="0">
              <a:latin typeface="Times New Roman" charset="0"/>
              <a:ea typeface="Times New Roman" charset="0"/>
              <a:cs typeface="Times New Roman" charset="0"/>
            </a:endParaRPr>
          </a:p>
        </p:txBody>
      </p:sp>
      <p:sp>
        <p:nvSpPr>
          <p:cNvPr id="74" name="Rectangle 73"/>
          <p:cNvSpPr/>
          <p:nvPr/>
        </p:nvSpPr>
        <p:spPr>
          <a:xfrm>
            <a:off x="228600" y="1600200"/>
            <a:ext cx="8763000" cy="523220"/>
          </a:xfrm>
          <a:prstGeom prst="rect">
            <a:avLst/>
          </a:prstGeom>
        </p:spPr>
        <p:txBody>
          <a:bodyPr wrap="square">
            <a:spAutoFit/>
          </a:bodyPr>
          <a:lstStyle/>
          <a:p>
            <a:r>
              <a:rPr lang="en-US" sz="1400" dirty="0">
                <a:latin typeface="Times New Roman" charset="0"/>
                <a:ea typeface="Times New Roman" charset="0"/>
                <a:cs typeface="Times New Roman" charset="0"/>
              </a:rPr>
              <a:t>D. </a:t>
            </a:r>
            <a:r>
              <a:rPr lang="en-US" sz="1400" dirty="0" err="1">
                <a:latin typeface="Times New Roman" charset="0"/>
                <a:ea typeface="Times New Roman" charset="0"/>
                <a:cs typeface="Times New Roman" charset="0"/>
              </a:rPr>
              <a:t>Kempe</a:t>
            </a:r>
            <a:r>
              <a:rPr lang="en-US" sz="1400" dirty="0">
                <a:latin typeface="Times New Roman" charset="0"/>
                <a:ea typeface="Times New Roman" charset="0"/>
                <a:cs typeface="Times New Roman" charset="0"/>
              </a:rPr>
              <a:t>, J. Kleinberg, E. </a:t>
            </a:r>
            <a:r>
              <a:rPr lang="en-US" sz="1400" dirty="0" err="1">
                <a:latin typeface="Times New Roman" charset="0"/>
                <a:ea typeface="Times New Roman" charset="0"/>
                <a:cs typeface="Times New Roman" charset="0"/>
              </a:rPr>
              <a:t>Tardos</a:t>
            </a:r>
            <a:r>
              <a:rPr lang="en-US" sz="1400" dirty="0">
                <a:latin typeface="Times New Roman" charset="0"/>
                <a:ea typeface="Times New Roman" charset="0"/>
                <a:cs typeface="Times New Roman" charset="0"/>
              </a:rPr>
              <a:t>. Maximizing the Spread of Influence through a Social </a:t>
            </a:r>
            <a:r>
              <a:rPr lang="en-US" sz="1400" dirty="0" smtClean="0">
                <a:latin typeface="Times New Roman" charset="0"/>
                <a:ea typeface="Times New Roman" charset="0"/>
                <a:cs typeface="Times New Roman" charset="0"/>
              </a:rPr>
              <a:t>Network. In ACM KDD 2003. </a:t>
            </a:r>
            <a:r>
              <a:rPr lang="en-US" sz="1400" b="1" dirty="0" smtClean="0">
                <a:latin typeface="Times New Roman" charset="0"/>
                <a:ea typeface="Times New Roman" charset="0"/>
                <a:cs typeface="Times New Roman" charset="0"/>
              </a:rPr>
              <a:t>Best Research Paper Award &amp; Test of Time Paper Award</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3513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4" name="Picture 3"/>
          <p:cNvPicPr>
            <a:picLocks noChangeAspect="1"/>
          </p:cNvPicPr>
          <p:nvPr/>
        </p:nvPicPr>
        <p:blipFill>
          <a:blip r:embed="rId13"/>
          <a:stretch>
            <a:fillRect/>
          </a:stretch>
        </p:blipFill>
        <p:spPr>
          <a:xfrm>
            <a:off x="2362200" y="4114800"/>
            <a:ext cx="4343400" cy="2057399"/>
          </a:xfrm>
          <a:prstGeom prst="rect">
            <a:avLst/>
          </a:prstGeom>
        </p:spPr>
      </p:pic>
    </p:spTree>
    <p:extLst>
      <p:ext uri="{BB962C8B-B14F-4D97-AF65-F5344CB8AC3E}">
        <p14:creationId xmlns:p14="http://schemas.microsoft.com/office/powerpoint/2010/main" val="1664847965"/>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fontAlgn="auto">
              <a:spcAft>
                <a:spcPts val="0"/>
              </a:spcAft>
              <a:defRPr/>
            </a:pPr>
            <a:r>
              <a:rPr lang="en-US" altLang="zh-CN" sz="3692" dirty="0"/>
              <a:t>Maximization of Information Spread</a:t>
            </a:r>
            <a:endParaRPr lang="zh-CN" altLang="en-US" sz="3692"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86" y="1864031"/>
            <a:ext cx="8407179" cy="2392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683569" y="4256914"/>
            <a:ext cx="3528392" cy="1200329"/>
          </a:xfrm>
          <a:prstGeom prst="rect">
            <a:avLst/>
          </a:prstGeom>
        </p:spPr>
        <p:txBody>
          <a:bodyPr wrap="square">
            <a:spAutoFit/>
          </a:bodyPr>
          <a:lstStyle/>
          <a:p>
            <a:r>
              <a:rPr lang="en-US" altLang="zh-CN" dirty="0" smtClean="0"/>
              <a:t>Clear improvement. </a:t>
            </a:r>
            <a:r>
              <a:rPr lang="en-US" altLang="zh-CN" b="1" dirty="0" smtClean="0">
                <a:solidFill>
                  <a:srgbClr val="00823B"/>
                </a:solidFill>
              </a:rPr>
              <a:t>(2.5 times)</a:t>
            </a:r>
          </a:p>
          <a:p>
            <a:endParaRPr lang="en-US" altLang="zh-CN" b="1" dirty="0" smtClean="0"/>
          </a:p>
          <a:p>
            <a:r>
              <a:rPr lang="en-US" altLang="zh-CN" b="1" dirty="0" smtClean="0">
                <a:solidFill>
                  <a:srgbClr val="00823B"/>
                </a:solidFill>
              </a:rPr>
              <a:t>Top 0.2%  - 10 %</a:t>
            </a:r>
          </a:p>
          <a:p>
            <a:r>
              <a:rPr lang="en-US" altLang="zh-CN" b="1" dirty="0">
                <a:solidFill>
                  <a:srgbClr val="00823B"/>
                </a:solidFill>
              </a:rPr>
              <a:t>Top 1%  - 25 %</a:t>
            </a:r>
            <a:endParaRPr lang="zh-CN" altLang="en-US" dirty="0">
              <a:solidFill>
                <a:srgbClr val="00823B"/>
              </a:solidFill>
            </a:endParaRPr>
          </a:p>
        </p:txBody>
      </p:sp>
      <p:sp>
        <p:nvSpPr>
          <p:cNvPr id="3" name="矩形 2"/>
          <p:cNvSpPr/>
          <p:nvPr/>
        </p:nvSpPr>
        <p:spPr>
          <a:xfrm>
            <a:off x="3923412" y="4256913"/>
            <a:ext cx="5040560" cy="1477328"/>
          </a:xfrm>
          <a:prstGeom prst="rect">
            <a:avLst/>
          </a:prstGeom>
        </p:spPr>
        <p:txBody>
          <a:bodyPr wrap="square">
            <a:spAutoFit/>
          </a:bodyPr>
          <a:lstStyle/>
          <a:p>
            <a:pPr lvl="2"/>
            <a:r>
              <a:rPr lang="en-US" altLang="zh-CN" dirty="0"/>
              <a:t>Improvement is </a:t>
            </a:r>
            <a:r>
              <a:rPr lang="en-US" altLang="zh-CN" dirty="0" smtClean="0"/>
              <a:t>limited, due to </a:t>
            </a:r>
            <a:r>
              <a:rPr lang="en-US" altLang="zh-CN" dirty="0"/>
              <a:t>top a few authors </a:t>
            </a:r>
            <a:r>
              <a:rPr lang="en-US" altLang="zh-CN" dirty="0" smtClean="0"/>
              <a:t>dominate.</a:t>
            </a:r>
          </a:p>
          <a:p>
            <a:pPr lvl="2"/>
            <a:endParaRPr lang="en-US" altLang="zh-CN" dirty="0"/>
          </a:p>
          <a:p>
            <a:pPr lvl="2"/>
            <a:r>
              <a:rPr lang="en-US" altLang="zh-CN" dirty="0"/>
              <a:t>Improvement is statistically significant (p &lt;&lt; 0.01)</a:t>
            </a:r>
            <a:endParaRPr lang="zh-CN" altLang="en-US" dirty="0"/>
          </a:p>
        </p:txBody>
      </p:sp>
      <p:sp>
        <p:nvSpPr>
          <p:cNvPr id="9" name="椭圆 8"/>
          <p:cNvSpPr/>
          <p:nvPr/>
        </p:nvSpPr>
        <p:spPr>
          <a:xfrm>
            <a:off x="3926418" y="2595189"/>
            <a:ext cx="125760" cy="114807"/>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sp>
        <p:nvSpPr>
          <p:cNvPr id="10" name="椭圆 9"/>
          <p:cNvSpPr/>
          <p:nvPr/>
        </p:nvSpPr>
        <p:spPr>
          <a:xfrm>
            <a:off x="3908162" y="3182434"/>
            <a:ext cx="125760" cy="114807"/>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cxnSp>
        <p:nvCxnSpPr>
          <p:cNvPr id="11" name="直接箭头连接符 10"/>
          <p:cNvCxnSpPr>
            <a:stCxn id="10" idx="4"/>
          </p:cNvCxnSpPr>
          <p:nvPr/>
        </p:nvCxnSpPr>
        <p:spPr>
          <a:xfrm flipH="1">
            <a:off x="3203848" y="3297241"/>
            <a:ext cx="767194" cy="959671"/>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p:cNvCxnSpPr>
          <p:nvPr/>
        </p:nvCxnSpPr>
        <p:spPr>
          <a:xfrm flipH="1">
            <a:off x="3203849" y="2693183"/>
            <a:ext cx="740987" cy="1563729"/>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043608" y="3247280"/>
            <a:ext cx="125760" cy="114807"/>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cxnSp>
        <p:nvCxnSpPr>
          <p:cNvPr id="13" name="直接箭头连接符 12"/>
          <p:cNvCxnSpPr>
            <a:stCxn id="12" idx="4"/>
          </p:cNvCxnSpPr>
          <p:nvPr/>
        </p:nvCxnSpPr>
        <p:spPr>
          <a:xfrm>
            <a:off x="1106488" y="3362087"/>
            <a:ext cx="510694" cy="1502694"/>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843808" y="2566515"/>
            <a:ext cx="125760" cy="114807"/>
          </a:xfrm>
          <a:prstGeom prst="ellipse">
            <a:avLst/>
          </a:prstGeom>
          <a:solidFill>
            <a:srgbClr val="00823B"/>
          </a:solidFill>
          <a:ln>
            <a:solidFill>
              <a:srgbClr val="0082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823B"/>
              </a:solidFill>
            </a:endParaRPr>
          </a:p>
        </p:txBody>
      </p:sp>
      <p:cxnSp>
        <p:nvCxnSpPr>
          <p:cNvPr id="17" name="直接箭头连接符 16"/>
          <p:cNvCxnSpPr/>
          <p:nvPr/>
        </p:nvCxnSpPr>
        <p:spPr>
          <a:xfrm flipH="1">
            <a:off x="1866760" y="2681321"/>
            <a:ext cx="998984" cy="2167383"/>
          </a:xfrm>
          <a:prstGeom prst="straightConnector1">
            <a:avLst/>
          </a:prstGeom>
          <a:ln w="25400">
            <a:solidFill>
              <a:srgbClr val="00823B"/>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779552"/>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Efficiency</a:t>
            </a:r>
            <a:endParaRPr lang="en-US" dirty="0"/>
          </a:p>
        </p:txBody>
      </p:sp>
      <p:sp>
        <p:nvSpPr>
          <p:cNvPr id="25602" name="Content Placeholder 2"/>
          <p:cNvSpPr>
            <a:spLocks noGrp="1"/>
          </p:cNvSpPr>
          <p:nvPr>
            <p:ph sz="quarter" idx="1"/>
          </p:nvPr>
        </p:nvSpPr>
        <p:spPr>
          <a:xfrm>
            <a:off x="301625" y="1673469"/>
            <a:ext cx="8842375" cy="4220308"/>
          </a:xfrm>
        </p:spPr>
        <p:txBody>
          <a:bodyPr/>
          <a:lstStyle/>
          <a:p>
            <a:r>
              <a:rPr lang="en-US">
                <a:latin typeface="Times New Roman" charset="0"/>
                <a:ea typeface="华文楷体" charset="0"/>
                <a:cs typeface="华文楷体" charset="0"/>
              </a:rPr>
              <a:t>Running time of different algorithms in three data sets</a:t>
            </a:r>
          </a:p>
        </p:txBody>
      </p:sp>
      <p:pic>
        <p:nvPicPr>
          <p:cNvPr id="25606" name="Picture 6"/>
          <p:cNvPicPr>
            <a:picLocks noChangeAspect="1"/>
          </p:cNvPicPr>
          <p:nvPr/>
        </p:nvPicPr>
        <p:blipFill rotWithShape="1">
          <a:blip r:embed="rId2">
            <a:extLst>
              <a:ext uri="{28A0092B-C50C-407E-A947-70E740481C1C}">
                <a14:useLocalDpi xmlns:a14="http://schemas.microsoft.com/office/drawing/2010/main" val="0"/>
              </a:ext>
            </a:extLst>
          </a:blip>
          <a:srcRect t="2428"/>
          <a:stretch/>
        </p:blipFill>
        <p:spPr bwMode="auto">
          <a:xfrm>
            <a:off x="902508" y="3094622"/>
            <a:ext cx="6921500" cy="1555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5638800" y="3477946"/>
            <a:ext cx="2024005" cy="105507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9692" tIns="172800"/>
          <a:lstStyle/>
          <a:p>
            <a:pPr algn="ctr">
              <a:spcBef>
                <a:spcPts val="554"/>
              </a:spcBef>
              <a:defRPr/>
            </a:pPr>
            <a:endParaRPr lang="en-US" dirty="0">
              <a:solidFill>
                <a:schemeClr val="tx1"/>
              </a:solidFill>
            </a:endParaRPr>
          </a:p>
        </p:txBody>
      </p:sp>
      <p:sp>
        <p:nvSpPr>
          <p:cNvPr id="10" name="Rectangle 9"/>
          <p:cNvSpPr/>
          <p:nvPr/>
        </p:nvSpPr>
        <p:spPr>
          <a:xfrm>
            <a:off x="5638800" y="5236408"/>
            <a:ext cx="2883708" cy="703385"/>
          </a:xfrm>
          <a:prstGeom prst="rect">
            <a:avLst/>
          </a:prstGeom>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1846" b="1" dirty="0" smtClean="0">
                <a:solidFill>
                  <a:srgbClr val="000090"/>
                </a:solidFill>
                <a:latin typeface="Times New Roman"/>
                <a:cs typeface="Times New Roman"/>
              </a:rPr>
              <a:t>HIS is very fast, but </a:t>
            </a:r>
            <a:r>
              <a:rPr lang="en-US" sz="1846" b="1" dirty="0" err="1" smtClean="0">
                <a:solidFill>
                  <a:srgbClr val="000090"/>
                </a:solidFill>
                <a:latin typeface="Times New Roman"/>
                <a:cs typeface="Times New Roman"/>
              </a:rPr>
              <a:t>MaxD</a:t>
            </a:r>
            <a:r>
              <a:rPr lang="en-US" sz="1846" b="1" dirty="0" smtClean="0">
                <a:solidFill>
                  <a:srgbClr val="000090"/>
                </a:solidFill>
                <a:latin typeface="Times New Roman"/>
                <a:cs typeface="Times New Roman"/>
              </a:rPr>
              <a:t> is not very efficient.</a:t>
            </a:r>
            <a:endParaRPr lang="en-US" sz="1108" b="1" dirty="0">
              <a:solidFill>
                <a:srgbClr val="000090"/>
              </a:solidFill>
              <a:latin typeface="Times New Roman"/>
              <a:cs typeface="Times New Roman"/>
            </a:endParaRPr>
          </a:p>
        </p:txBody>
      </p:sp>
      <p:cxnSp>
        <p:nvCxnSpPr>
          <p:cNvPr id="11" name="Straight Arrow Connector 10"/>
          <p:cNvCxnSpPr>
            <a:stCxn id="10" idx="0"/>
            <a:endCxn id="8" idx="2"/>
          </p:cNvCxnSpPr>
          <p:nvPr/>
        </p:nvCxnSpPr>
        <p:spPr>
          <a:xfrm flipH="1" flipV="1">
            <a:off x="6650803" y="4533023"/>
            <a:ext cx="429851" cy="703385"/>
          </a:xfrm>
          <a:prstGeom prst="straightConnector1">
            <a:avLst/>
          </a:prstGeom>
          <a:ln w="19050" cmpd="sng">
            <a:solidFill>
              <a:srgbClr val="8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520491"/>
      </p:ext>
    </p:extLst>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ctrTitle"/>
          </p:nvPr>
        </p:nvSpPr>
        <p:spPr>
          <a:xfrm>
            <a:off x="154915" y="2736744"/>
            <a:ext cx="8912885" cy="1356946"/>
          </a:xfrm>
        </p:spPr>
        <p:txBody>
          <a:bodyPr/>
          <a:lstStyle/>
          <a:p>
            <a:pPr>
              <a:spcBef>
                <a:spcPts val="2215"/>
              </a:spcBef>
            </a:pPr>
            <a:r>
              <a:rPr lang="en-US" altLang="zh-CN" sz="4062" b="1" dirty="0" err="1">
                <a:solidFill>
                  <a:srgbClr val="0000CC"/>
                </a:solidFill>
                <a:latin typeface="Helvetica Neue" charset="0"/>
                <a:ea typeface="Helvetica Neue" charset="0"/>
                <a:cs typeface="Helvetica Neue" charset="0"/>
              </a:rPr>
              <a:t>AMiner</a:t>
            </a:r>
            <a:r>
              <a:rPr lang="en-US" altLang="zh-CN" sz="4062" b="1" dirty="0">
                <a:solidFill>
                  <a:srgbClr val="0000CC"/>
                </a:solidFill>
                <a:latin typeface="Helvetica Neue" charset="0"/>
                <a:ea typeface="Helvetica Neue" charset="0"/>
                <a:cs typeface="Helvetica Neue" charset="0"/>
              </a:rPr>
              <a:t> (</a:t>
            </a:r>
            <a:r>
              <a:rPr lang="en-US" altLang="zh-CN" sz="4062" b="1" dirty="0" err="1">
                <a:solidFill>
                  <a:srgbClr val="0000CC"/>
                </a:solidFill>
                <a:latin typeface="Helvetica Neue" charset="0"/>
                <a:ea typeface="Helvetica Neue" charset="0"/>
                <a:cs typeface="Helvetica Neue" charset="0"/>
              </a:rPr>
              <a:t>ArnetMiner</a:t>
            </a:r>
            <a:r>
              <a:rPr lang="en-US" altLang="zh-CN" sz="4062" b="1" dirty="0">
                <a:solidFill>
                  <a:srgbClr val="0000CC"/>
                </a:solidFill>
                <a:latin typeface="Helvetica Neue" charset="0"/>
                <a:ea typeface="Helvetica Neue" charset="0"/>
                <a:cs typeface="Helvetica Neue" charset="0"/>
              </a:rPr>
              <a:t>)</a:t>
            </a:r>
            <a:r>
              <a:rPr lang="en-US" altLang="zh-CN" sz="3323" b="1" dirty="0">
                <a:solidFill>
                  <a:srgbClr val="0000CC"/>
                </a:solidFill>
                <a:latin typeface="Helvetica Neue" charset="0"/>
                <a:ea typeface="Helvetica Neue" charset="0"/>
                <a:cs typeface="Helvetica Neue" charset="0"/>
              </a:rPr>
              <a:t/>
            </a:r>
            <a:br>
              <a:rPr lang="en-US" altLang="zh-CN" sz="3323" b="1" dirty="0">
                <a:solidFill>
                  <a:srgbClr val="0000CC"/>
                </a:solidFill>
                <a:latin typeface="Helvetica Neue" charset="0"/>
                <a:ea typeface="Helvetica Neue" charset="0"/>
                <a:cs typeface="Helvetica Neue" charset="0"/>
              </a:rPr>
            </a:br>
            <a:r>
              <a:rPr lang="en-US" altLang="zh-CN" sz="2954" dirty="0">
                <a:latin typeface="Helvetica Neue" charset="0"/>
                <a:ea typeface="Helvetica Neue" charset="0"/>
                <a:cs typeface="Helvetica Neue" charset="0"/>
              </a:rPr>
              <a:t>—Toward </a:t>
            </a:r>
            <a:r>
              <a:rPr lang="en-US" altLang="zh-CN" sz="2954" dirty="0">
                <a:solidFill>
                  <a:schemeClr val="tx1"/>
                </a:solidFill>
                <a:latin typeface="Helvetica Neue" charset="0"/>
                <a:ea typeface="Helvetica Neue" charset="0"/>
                <a:cs typeface="Helvetica Neue" charset="0"/>
              </a:rPr>
              <a:t>understanding </a:t>
            </a:r>
            <a:r>
              <a:rPr lang="en-US" altLang="zh-CN" sz="2954" dirty="0" smtClean="0">
                <a:solidFill>
                  <a:schemeClr val="tx1"/>
                </a:solidFill>
                <a:latin typeface="Helvetica Neue" charset="0"/>
                <a:ea typeface="Helvetica Neue" charset="0"/>
                <a:cs typeface="Helvetica Neue" charset="0"/>
              </a:rPr>
              <a:t>scientific networks</a:t>
            </a:r>
            <a:endParaRPr lang="zh-CN" altLang="en-US" sz="1846" dirty="0">
              <a:solidFill>
                <a:srgbClr val="800000"/>
              </a:solidFill>
              <a:latin typeface="Helvetica Neue" charset="0"/>
              <a:ea typeface="Helvetica Neue" charset="0"/>
              <a:cs typeface="Helvetica Neue" charset="0"/>
            </a:endParaRPr>
          </a:p>
        </p:txBody>
      </p:sp>
      <p:sp>
        <p:nvSpPr>
          <p:cNvPr id="6150" name="Rectangle 6"/>
          <p:cNvSpPr>
            <a:spLocks noChangeArrowheads="1"/>
          </p:cNvSpPr>
          <p:nvPr/>
        </p:nvSpPr>
        <p:spPr bwMode="auto">
          <a:xfrm>
            <a:off x="755650" y="3861048"/>
            <a:ext cx="7632700" cy="1961176"/>
          </a:xfrm>
          <a:prstGeom prst="rect">
            <a:avLst/>
          </a:prstGeom>
          <a:noFill/>
          <a:ln w="9525">
            <a:noFill/>
            <a:miter lim="800000"/>
            <a:headEnd/>
            <a:tailEnd/>
          </a:ln>
        </p:spPr>
        <p:txBody>
          <a:bodyPr anchor="ctr"/>
          <a:lstStyle/>
          <a:p>
            <a:pPr algn="ctr"/>
            <a:r>
              <a:rPr lang="en-US" altLang="zh-CN" sz="3692" dirty="0">
                <a:latin typeface="Helvetica Neue" charset="0"/>
                <a:ea typeface="Helvetica Neue" charset="0"/>
                <a:cs typeface="Helvetica Neue" charset="0"/>
              </a:rPr>
              <a:t/>
            </a:r>
            <a:br>
              <a:rPr lang="en-US" altLang="zh-CN" sz="3692" dirty="0">
                <a:latin typeface="Helvetica Neue" charset="0"/>
                <a:ea typeface="Helvetica Neue" charset="0"/>
                <a:cs typeface="Helvetica Neue" charset="0"/>
              </a:rPr>
            </a:br>
            <a:endParaRPr lang="en-US" altLang="zh-CN" sz="2585" dirty="0">
              <a:latin typeface="Helvetica Neue" charset="0"/>
              <a:ea typeface="Helvetica Neue" charset="0"/>
              <a:cs typeface="Helvetica Neue" charset="0"/>
            </a:endParaRPr>
          </a:p>
        </p:txBody>
      </p:sp>
      <p:sp>
        <p:nvSpPr>
          <p:cNvPr id="4" name="矩形 2"/>
          <p:cNvSpPr>
            <a:spLocks noChangeArrowheads="1"/>
          </p:cNvSpPr>
          <p:nvPr/>
        </p:nvSpPr>
        <p:spPr bwMode="auto">
          <a:xfrm>
            <a:off x="0" y="6400800"/>
            <a:ext cx="9144000" cy="457200"/>
          </a:xfrm>
          <a:prstGeom prst="rect">
            <a:avLst/>
          </a:prstGeom>
          <a:solidFill>
            <a:schemeClr val="bg1"/>
          </a:solidFill>
          <a:ln w="9525">
            <a:noFill/>
            <a:miter lim="800000"/>
            <a:headEnd/>
            <a:tailEnd/>
          </a:ln>
        </p:spPr>
        <p:txBody>
          <a:bodyPr wrap="square">
            <a:noAutofit/>
          </a:bodyPr>
          <a:lstStyle/>
          <a:p>
            <a:pPr>
              <a:spcAft>
                <a:spcPts val="554"/>
              </a:spcAft>
            </a:pPr>
            <a:r>
              <a:rPr lang="en-US" altLang="zh-CN" sz="1200" dirty="0">
                <a:latin typeface="Helvetica Neue" charset="0"/>
                <a:ea typeface="Helvetica Neue" charset="0"/>
                <a:cs typeface="Helvetica Neue" charset="0"/>
              </a:rPr>
              <a:t>[1] J. Tang, J. Zhang, L. Yao, J. Li, L. Zhang, and Z. Su. </a:t>
            </a:r>
            <a:r>
              <a:rPr lang="en-US" altLang="zh-CN" sz="1200" dirty="0" err="1">
                <a:latin typeface="Helvetica Neue" charset="0"/>
                <a:ea typeface="Helvetica Neue" charset="0"/>
                <a:cs typeface="Helvetica Neue" charset="0"/>
              </a:rPr>
              <a:t>ArnetMiner</a:t>
            </a:r>
            <a:r>
              <a:rPr lang="en-US" altLang="zh-CN" sz="1200" dirty="0">
                <a:latin typeface="Helvetica Neue" charset="0"/>
                <a:ea typeface="Helvetica Neue" charset="0"/>
                <a:cs typeface="Helvetica Neue" charset="0"/>
              </a:rPr>
              <a:t>: Extraction and Mining of Academic Social Networks. KDD’08. pp.990-998.</a:t>
            </a:r>
            <a:endParaRPr lang="zh-CN" altLang="en-US" sz="1200" dirty="0">
              <a:latin typeface="Helvetica Neue" charset="0"/>
              <a:ea typeface="Helvetica Neue" charset="0"/>
              <a:cs typeface="Helvetica Neue" charset="0"/>
            </a:endParaRPr>
          </a:p>
        </p:txBody>
      </p:sp>
    </p:spTree>
    <p:extLst>
      <p:ext uri="{BB962C8B-B14F-4D97-AF65-F5344CB8AC3E}">
        <p14:creationId xmlns:p14="http://schemas.microsoft.com/office/powerpoint/2010/main" val="977634662"/>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67" y="253225"/>
            <a:ext cx="9145167" cy="6341006"/>
            <a:chOff x="-1264" y="-11423"/>
            <a:chExt cx="9907264" cy="7141649"/>
          </a:xfrm>
        </p:grpSpPr>
        <p:pic>
          <p:nvPicPr>
            <p:cNvPr id="8" name="Picture 7"/>
            <p:cNvPicPr>
              <a:picLocks noChangeAspect="1"/>
            </p:cNvPicPr>
            <p:nvPr/>
          </p:nvPicPr>
          <p:blipFill>
            <a:blip r:embed="rId3"/>
            <a:stretch>
              <a:fillRect/>
            </a:stretch>
          </p:blipFill>
          <p:spPr>
            <a:xfrm>
              <a:off x="0" y="-11423"/>
              <a:ext cx="9906000" cy="2667600"/>
            </a:xfrm>
            <a:prstGeom prst="rect">
              <a:avLst/>
            </a:prstGeom>
          </p:spPr>
        </p:pic>
        <p:pic>
          <p:nvPicPr>
            <p:cNvPr id="9" name="Picture 8"/>
            <p:cNvPicPr>
              <a:picLocks noChangeAspect="1"/>
            </p:cNvPicPr>
            <p:nvPr/>
          </p:nvPicPr>
          <p:blipFill>
            <a:blip r:embed="rId4"/>
            <a:stretch>
              <a:fillRect/>
            </a:stretch>
          </p:blipFill>
          <p:spPr>
            <a:xfrm>
              <a:off x="-1264" y="2672916"/>
              <a:ext cx="9906000" cy="4457310"/>
            </a:xfrm>
            <a:prstGeom prst="rect">
              <a:avLst/>
            </a:prstGeom>
          </p:spPr>
        </p:pic>
      </p:grpSp>
      <p:sp>
        <p:nvSpPr>
          <p:cNvPr id="4" name="Subtitle 3"/>
          <p:cNvSpPr>
            <a:spLocks noGrp="1"/>
          </p:cNvSpPr>
          <p:nvPr>
            <p:ph type="subTitle" idx="1"/>
          </p:nvPr>
        </p:nvSpPr>
        <p:spPr>
          <a:xfrm>
            <a:off x="1447961" y="2166091"/>
            <a:ext cx="6580423" cy="1262909"/>
          </a:xfrm>
          <a:solidFill>
            <a:schemeClr val="accent5"/>
          </a:solidFill>
          <a:ln w="22225">
            <a:solidFill>
              <a:schemeClr val="bg1">
                <a:lumMod val="50000"/>
              </a:schemeClr>
            </a:solidFill>
          </a:ln>
        </p:spPr>
        <p:txBody>
          <a:bodyPr anchor="ctr"/>
          <a:lstStyle/>
          <a:p>
            <a:r>
              <a:rPr lang="en-US" dirty="0" smtClean="0">
                <a:latin typeface="Helvetica Neue" charset="0"/>
                <a:ea typeface="Helvetica Neue" charset="0"/>
                <a:cs typeface="Helvetica Neue" charset="0"/>
              </a:rPr>
              <a:t>An </a:t>
            </a:r>
            <a:r>
              <a:rPr lang="en-US" dirty="0" smtClean="0">
                <a:solidFill>
                  <a:srgbClr val="C00000"/>
                </a:solidFill>
                <a:latin typeface="Helvetica Neue" charset="0"/>
                <a:ea typeface="Helvetica Neue" charset="0"/>
                <a:cs typeface="Helvetica Neue" charset="0"/>
              </a:rPr>
              <a:t>author-centric</a:t>
            </a:r>
            <a:r>
              <a:rPr lang="en-US" dirty="0" smtClean="0">
                <a:latin typeface="Helvetica Neue" charset="0"/>
                <a:ea typeface="Helvetica Neue" charset="0"/>
                <a:cs typeface="Helvetica Neue" charset="0"/>
              </a:rPr>
              <a:t> academic search and mining system</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10749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blinds(horizontal)">
                                      <p:cBhvr>
                                        <p:cTn id="7" dur="500"/>
                                        <p:tgtEl>
                                          <p:spTgt spid="4">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linds(horizontal)">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438150"/>
            <a:ext cx="8642838" cy="1329126"/>
          </a:xfrm>
        </p:spPr>
        <p:txBody>
          <a:bodyPr/>
          <a:lstStyle/>
          <a:p>
            <a:pPr algn="l"/>
            <a:r>
              <a:rPr kumimoji="1" lang="en-US" altLang="zh-CN" dirty="0" smtClean="0">
                <a:latin typeface="Helvetica Neue" charset="0"/>
                <a:ea typeface="Helvetica Neue" charset="0"/>
                <a:cs typeface="Helvetica Neue" charset="0"/>
              </a:rPr>
              <a:t>Expert </a:t>
            </a:r>
            <a:br>
              <a:rPr kumimoji="1" lang="en-US" altLang="zh-CN" dirty="0" smtClean="0">
                <a:latin typeface="Helvetica Neue" charset="0"/>
                <a:ea typeface="Helvetica Neue" charset="0"/>
                <a:cs typeface="Helvetica Neue" charset="0"/>
              </a:rPr>
            </a:br>
            <a:r>
              <a:rPr kumimoji="1" lang="en-US" altLang="zh-CN" dirty="0" smtClean="0">
                <a:latin typeface="Helvetica Neue" charset="0"/>
                <a:ea typeface="Helvetica Neue" charset="0"/>
                <a:cs typeface="Helvetica Neue" charset="0"/>
              </a:rPr>
              <a:t>Search</a:t>
            </a:r>
            <a:endParaRPr kumimoji="1" lang="zh-CN" altLang="en-US" dirty="0">
              <a:latin typeface="Helvetica Neue" charset="0"/>
              <a:ea typeface="Helvetica Neue" charset="0"/>
              <a:cs typeface="Helvetica Neue" charset="0"/>
            </a:endParaRPr>
          </a:p>
        </p:txBody>
      </p:sp>
      <p:pic>
        <p:nvPicPr>
          <p:cNvPr id="4" name="图片 3" descr="Screen Shot 2015-07-08 at 11.28.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262" y="275400"/>
            <a:ext cx="6080815" cy="3153600"/>
          </a:xfrm>
          <a:prstGeom prst="rect">
            <a:avLst/>
          </a:prstGeom>
        </p:spPr>
      </p:pic>
      <p:pic>
        <p:nvPicPr>
          <p:cNvPr id="5" name="图片 4" descr="Screen Shot 2015-07-08 at 11.28.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527" y="3395766"/>
            <a:ext cx="6122473" cy="3198464"/>
          </a:xfrm>
          <a:prstGeom prst="rect">
            <a:avLst/>
          </a:prstGeom>
        </p:spPr>
      </p:pic>
      <p:sp>
        <p:nvSpPr>
          <p:cNvPr id="8" name="Rectangle 6"/>
          <p:cNvSpPr>
            <a:spLocks noChangeArrowheads="1"/>
          </p:cNvSpPr>
          <p:nvPr/>
        </p:nvSpPr>
        <p:spPr bwMode="auto">
          <a:xfrm>
            <a:off x="384458" y="2365497"/>
            <a:ext cx="1894364" cy="797627"/>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dirty="0">
                <a:latin typeface="Helvetica Neue" charset="0"/>
                <a:ea typeface="Helvetica Neue" charset="0"/>
                <a:cs typeface="Helvetica Neue" charset="0"/>
              </a:rPr>
              <a:t>Finding experts,</a:t>
            </a:r>
          </a:p>
          <a:p>
            <a:pPr algn="ctr"/>
            <a:r>
              <a:rPr lang="en-US" altLang="zh-CN" dirty="0">
                <a:latin typeface="Helvetica Neue" charset="0"/>
                <a:ea typeface="Helvetica Neue" charset="0"/>
                <a:cs typeface="Helvetica Neue" charset="0"/>
              </a:rPr>
              <a:t>for “data mining”</a:t>
            </a:r>
          </a:p>
        </p:txBody>
      </p:sp>
      <p:cxnSp>
        <p:nvCxnSpPr>
          <p:cNvPr id="9" name="直接箭头连接符 24"/>
          <p:cNvCxnSpPr>
            <a:stCxn id="8" idx="3"/>
          </p:cNvCxnSpPr>
          <p:nvPr/>
        </p:nvCxnSpPr>
        <p:spPr>
          <a:xfrm flipV="1">
            <a:off x="2278822" y="2598139"/>
            <a:ext cx="731158" cy="166172"/>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6"/>
          <p:cNvSpPr>
            <a:spLocks noChangeArrowheads="1"/>
          </p:cNvSpPr>
          <p:nvPr/>
        </p:nvSpPr>
        <p:spPr bwMode="auto">
          <a:xfrm>
            <a:off x="3608201" y="770243"/>
            <a:ext cx="5471527" cy="456974"/>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dirty="0" smtClean="0">
                <a:latin typeface="Helvetica Neue" charset="0"/>
                <a:ea typeface="Helvetica Neue" charset="0"/>
                <a:cs typeface="Helvetica Neue" charset="0"/>
              </a:rPr>
              <a:t>Demographics: gender, language, location, etc.</a:t>
            </a:r>
            <a:endParaRPr lang="en-US" altLang="zh-CN" dirty="0">
              <a:latin typeface="Helvetica Neue" charset="0"/>
              <a:ea typeface="Helvetica Neue" charset="0"/>
              <a:cs typeface="Helvetica Neue" charset="0"/>
            </a:endParaRPr>
          </a:p>
        </p:txBody>
      </p:sp>
      <p:sp>
        <p:nvSpPr>
          <p:cNvPr id="17" name="Rectangle 6"/>
          <p:cNvSpPr>
            <a:spLocks noChangeArrowheads="1"/>
          </p:cNvSpPr>
          <p:nvPr/>
        </p:nvSpPr>
        <p:spPr bwMode="auto">
          <a:xfrm>
            <a:off x="6990821" y="2353034"/>
            <a:ext cx="2101066" cy="776856"/>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dirty="0" smtClean="0">
                <a:latin typeface="Helvetica Neue" charset="0"/>
                <a:ea typeface="Helvetica Neue" charset="0"/>
                <a:cs typeface="Helvetica Neue" charset="0"/>
              </a:rPr>
              <a:t>Knowledge about</a:t>
            </a:r>
            <a:endParaRPr lang="en-US" altLang="zh-CN" dirty="0">
              <a:latin typeface="Helvetica Neue" charset="0"/>
              <a:ea typeface="Helvetica Neue" charset="0"/>
              <a:cs typeface="Helvetica Neue" charset="0"/>
            </a:endParaRPr>
          </a:p>
          <a:p>
            <a:pPr algn="ctr"/>
            <a:r>
              <a:rPr lang="en-US" altLang="zh-CN" dirty="0" smtClean="0">
                <a:latin typeface="Helvetica Neue" charset="0"/>
                <a:ea typeface="Helvetica Neue" charset="0"/>
                <a:cs typeface="Helvetica Neue" charset="0"/>
              </a:rPr>
              <a:t>“</a:t>
            </a:r>
            <a:r>
              <a:rPr lang="en-US" altLang="zh-CN" dirty="0">
                <a:latin typeface="Helvetica Neue" charset="0"/>
                <a:ea typeface="Helvetica Neue" charset="0"/>
                <a:cs typeface="Helvetica Neue" charset="0"/>
              </a:rPr>
              <a:t>data mining”</a:t>
            </a:r>
          </a:p>
        </p:txBody>
      </p:sp>
      <p:sp>
        <p:nvSpPr>
          <p:cNvPr id="20" name="Rectangle 6"/>
          <p:cNvSpPr>
            <a:spLocks noChangeArrowheads="1"/>
          </p:cNvSpPr>
          <p:nvPr/>
        </p:nvSpPr>
        <p:spPr bwMode="auto">
          <a:xfrm>
            <a:off x="4306124" y="2598139"/>
            <a:ext cx="1794661" cy="365579"/>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dirty="0" smtClean="0">
                <a:latin typeface="Helvetica Neue" charset="0"/>
                <a:ea typeface="Helvetica Neue" charset="0"/>
                <a:cs typeface="Helvetica Neue" charset="0"/>
              </a:rPr>
              <a:t>Similar Authors</a:t>
            </a:r>
            <a:endParaRPr lang="en-US" altLang="zh-CN" dirty="0">
              <a:latin typeface="Helvetica Neue" charset="0"/>
              <a:ea typeface="Helvetica Neue" charset="0"/>
              <a:cs typeface="Helvetica Neue" charset="0"/>
            </a:endParaRPr>
          </a:p>
        </p:txBody>
      </p:sp>
    </p:spTree>
    <p:extLst>
      <p:ext uri="{BB962C8B-B14F-4D97-AF65-F5344CB8AC3E}">
        <p14:creationId xmlns:p14="http://schemas.microsoft.com/office/powerpoint/2010/main" val="1501599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438151"/>
            <a:ext cx="8642838" cy="1262658"/>
          </a:xfrm>
        </p:spPr>
        <p:txBody>
          <a:bodyPr/>
          <a:lstStyle/>
          <a:p>
            <a:pPr algn="l"/>
            <a:r>
              <a:rPr kumimoji="1" lang="en-US" altLang="zh-CN" dirty="0" smtClean="0">
                <a:latin typeface="Helvetica Neue" charset="0"/>
                <a:ea typeface="Helvetica Neue" charset="0"/>
                <a:cs typeface="Helvetica Neue" charset="0"/>
              </a:rPr>
              <a:t>Researcher </a:t>
            </a:r>
            <a:br>
              <a:rPr kumimoji="1" lang="en-US" altLang="zh-CN" dirty="0" smtClean="0">
                <a:latin typeface="Helvetica Neue" charset="0"/>
                <a:ea typeface="Helvetica Neue" charset="0"/>
                <a:cs typeface="Helvetica Neue" charset="0"/>
              </a:rPr>
            </a:br>
            <a:r>
              <a:rPr kumimoji="1" lang="en-US" altLang="zh-CN" dirty="0" smtClean="0">
                <a:latin typeface="Helvetica Neue" charset="0"/>
                <a:ea typeface="Helvetica Neue" charset="0"/>
                <a:cs typeface="Helvetica Neue" charset="0"/>
              </a:rPr>
              <a:t>Profile</a:t>
            </a:r>
            <a:endParaRPr kumimoji="1" lang="zh-CN" altLang="en-US" dirty="0">
              <a:latin typeface="Helvetica Neue" charset="0"/>
              <a:ea typeface="Helvetica Neue" charset="0"/>
              <a:cs typeface="Helvetica Neue" charset="0"/>
            </a:endParaRPr>
          </a:p>
        </p:txBody>
      </p:sp>
      <p:pic>
        <p:nvPicPr>
          <p:cNvPr id="5" name="图片 4" descr="Screen Shot 2015-07-08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045" y="277365"/>
            <a:ext cx="6067551" cy="3135685"/>
          </a:xfrm>
          <a:prstGeom prst="rect">
            <a:avLst/>
          </a:prstGeom>
        </p:spPr>
      </p:pic>
      <p:pic>
        <p:nvPicPr>
          <p:cNvPr id="6" name="图片 5" descr="Screen Shot 2015-07-08 at 11.1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697" y="3268467"/>
            <a:ext cx="6142506" cy="2945895"/>
          </a:xfrm>
          <a:prstGeom prst="rect">
            <a:avLst/>
          </a:prstGeom>
        </p:spPr>
      </p:pic>
      <p:pic>
        <p:nvPicPr>
          <p:cNvPr id="7" name="图片 6" descr="Screen Shot 2015-07-08 at 11.14.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9" y="1999918"/>
            <a:ext cx="3553913" cy="1377486"/>
          </a:xfrm>
          <a:prstGeom prst="rect">
            <a:avLst/>
          </a:prstGeom>
          <a:ln w="22225">
            <a:solidFill>
              <a:srgbClr val="C00000"/>
            </a:solidFill>
          </a:ln>
        </p:spPr>
      </p:pic>
      <p:sp>
        <p:nvSpPr>
          <p:cNvPr id="8" name="矩形 7"/>
          <p:cNvSpPr/>
          <p:nvPr/>
        </p:nvSpPr>
        <p:spPr>
          <a:xfrm>
            <a:off x="3109684" y="3794579"/>
            <a:ext cx="930565" cy="23264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Helvetica Neue" charset="0"/>
              <a:ea typeface="Helvetica Neue" charset="0"/>
              <a:cs typeface="Helvetica Neue" charset="0"/>
            </a:endParaRPr>
          </a:p>
        </p:txBody>
      </p:sp>
      <p:cxnSp>
        <p:nvCxnSpPr>
          <p:cNvPr id="9" name="直接箭头连接符 24"/>
          <p:cNvCxnSpPr>
            <a:stCxn id="8" idx="1"/>
            <a:endCxn id="7" idx="2"/>
          </p:cNvCxnSpPr>
          <p:nvPr/>
        </p:nvCxnSpPr>
        <p:spPr>
          <a:xfrm flipH="1" flipV="1">
            <a:off x="1795835" y="3377404"/>
            <a:ext cx="1313849" cy="533496"/>
          </a:xfrm>
          <a:prstGeom prst="straightConnector1">
            <a:avLst/>
          </a:prstGeom>
          <a:ln w="2222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图片 14" descr="Screen Shot 2015-07-08 at 11.1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1" y="4492503"/>
            <a:ext cx="4669309" cy="1019564"/>
          </a:xfrm>
          <a:prstGeom prst="rect">
            <a:avLst/>
          </a:prstGeom>
          <a:ln w="22225">
            <a:solidFill>
              <a:srgbClr val="C00000"/>
            </a:solidFill>
          </a:ln>
        </p:spPr>
      </p:pic>
      <p:sp>
        <p:nvSpPr>
          <p:cNvPr id="16" name="矩形 15"/>
          <p:cNvSpPr/>
          <p:nvPr/>
        </p:nvSpPr>
        <p:spPr>
          <a:xfrm>
            <a:off x="3113033" y="4027220"/>
            <a:ext cx="930565" cy="232641"/>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Helvetica Neue" charset="0"/>
              <a:ea typeface="Helvetica Neue" charset="0"/>
              <a:cs typeface="Helvetica Neue" charset="0"/>
            </a:endParaRPr>
          </a:p>
        </p:txBody>
      </p:sp>
      <p:cxnSp>
        <p:nvCxnSpPr>
          <p:cNvPr id="17" name="直接箭头连接符 24"/>
          <p:cNvCxnSpPr>
            <a:stCxn id="16" idx="1"/>
            <a:endCxn id="15" idx="0"/>
          </p:cNvCxnSpPr>
          <p:nvPr/>
        </p:nvCxnSpPr>
        <p:spPr>
          <a:xfrm flipH="1">
            <a:off x="2351536" y="4143541"/>
            <a:ext cx="761497" cy="348962"/>
          </a:xfrm>
          <a:prstGeom prst="straightConnector1">
            <a:avLst/>
          </a:prstGeom>
          <a:ln w="2222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6"/>
          <p:cNvSpPr>
            <a:spLocks noChangeArrowheads="1"/>
          </p:cNvSpPr>
          <p:nvPr/>
        </p:nvSpPr>
        <p:spPr bwMode="auto">
          <a:xfrm>
            <a:off x="5602268" y="1135822"/>
            <a:ext cx="1196441" cy="299110"/>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sz="1477" dirty="0">
                <a:latin typeface="Helvetica Neue" charset="0"/>
                <a:ea typeface="Helvetica Neue" charset="0"/>
                <a:cs typeface="Helvetica Neue" charset="0"/>
              </a:rPr>
              <a:t>Basic Info.</a:t>
            </a:r>
          </a:p>
        </p:txBody>
      </p:sp>
      <p:sp>
        <p:nvSpPr>
          <p:cNvPr id="20" name="Rectangle 6"/>
          <p:cNvSpPr>
            <a:spLocks noChangeArrowheads="1"/>
          </p:cNvSpPr>
          <p:nvPr/>
        </p:nvSpPr>
        <p:spPr bwMode="auto">
          <a:xfrm>
            <a:off x="3741138" y="2598138"/>
            <a:ext cx="1063503" cy="498517"/>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sz="1477" dirty="0">
                <a:latin typeface="Helvetica Neue" charset="0"/>
                <a:ea typeface="Helvetica Neue" charset="0"/>
                <a:cs typeface="Helvetica Neue" charset="0"/>
              </a:rPr>
              <a:t>Citation Statistics</a:t>
            </a:r>
          </a:p>
        </p:txBody>
      </p:sp>
      <p:sp>
        <p:nvSpPr>
          <p:cNvPr id="21" name="Rectangle 6"/>
          <p:cNvSpPr>
            <a:spLocks noChangeArrowheads="1"/>
          </p:cNvSpPr>
          <p:nvPr/>
        </p:nvSpPr>
        <p:spPr bwMode="auto">
          <a:xfrm>
            <a:off x="7496633" y="2664607"/>
            <a:ext cx="1296144" cy="299110"/>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sz="1477" dirty="0">
                <a:latin typeface="Helvetica Neue" charset="0"/>
                <a:ea typeface="Helvetica Neue" charset="0"/>
                <a:cs typeface="Helvetica Neue" charset="0"/>
              </a:rPr>
              <a:t>Ego Network</a:t>
            </a:r>
          </a:p>
        </p:txBody>
      </p:sp>
      <p:sp>
        <p:nvSpPr>
          <p:cNvPr id="22" name="Rectangle 6"/>
          <p:cNvSpPr>
            <a:spLocks noChangeArrowheads="1"/>
          </p:cNvSpPr>
          <p:nvPr/>
        </p:nvSpPr>
        <p:spPr bwMode="auto">
          <a:xfrm>
            <a:off x="5336393" y="1933449"/>
            <a:ext cx="1661723" cy="299066"/>
          </a:xfrm>
          <a:prstGeom prst="rect">
            <a:avLst/>
          </a:prstGeom>
          <a:solidFill>
            <a:srgbClr val="DBEEEF"/>
          </a:solidFill>
          <a:ln w="15875">
            <a:solidFill>
              <a:schemeClr val="bg1">
                <a:lumMod val="50000"/>
              </a:schemeClr>
            </a:solidFill>
            <a:miter lim="800000"/>
            <a:headEnd/>
            <a:tailEnd/>
          </a:ln>
        </p:spPr>
        <p:txBody>
          <a:bodyPr lIns="16615" rIns="16615" anchor="ctr"/>
          <a:lstStyle/>
          <a:p>
            <a:pPr algn="ctr"/>
            <a:r>
              <a:rPr lang="en-US" altLang="zh-CN" sz="1477" dirty="0">
                <a:latin typeface="Helvetica Neue" charset="0"/>
                <a:ea typeface="Helvetica Neue" charset="0"/>
                <a:cs typeface="Helvetica Neue" charset="0"/>
              </a:rPr>
              <a:t>Research Interests</a:t>
            </a:r>
          </a:p>
        </p:txBody>
      </p:sp>
      <p:cxnSp>
        <p:nvCxnSpPr>
          <p:cNvPr id="18" name="直接箭头连接符 24"/>
          <p:cNvCxnSpPr>
            <a:stCxn id="23" idx="3"/>
            <a:endCxn id="11" idx="0"/>
          </p:cNvCxnSpPr>
          <p:nvPr/>
        </p:nvCxnSpPr>
        <p:spPr>
          <a:xfrm>
            <a:off x="4970814" y="1995596"/>
            <a:ext cx="1851367" cy="1299611"/>
          </a:xfrm>
          <a:prstGeom prst="straightConnector1">
            <a:avLst/>
          </a:prstGeom>
          <a:ln w="2222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7"/>
          <p:cNvSpPr/>
          <p:nvPr/>
        </p:nvSpPr>
        <p:spPr>
          <a:xfrm>
            <a:off x="4688970" y="1858337"/>
            <a:ext cx="281844" cy="27451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Helvetica Neue" charset="0"/>
              <a:ea typeface="Helvetica Neue" charset="0"/>
              <a:cs typeface="Helvetica Neue" charset="0"/>
            </a:endParaRPr>
          </a:p>
        </p:txBody>
      </p:sp>
      <p:pic>
        <p:nvPicPr>
          <p:cNvPr id="11" name="Picture 10"/>
          <p:cNvPicPr>
            <a:picLocks noChangeAspect="1"/>
          </p:cNvPicPr>
          <p:nvPr/>
        </p:nvPicPr>
        <p:blipFill>
          <a:blip r:embed="rId6"/>
          <a:stretch>
            <a:fillRect/>
          </a:stretch>
        </p:blipFill>
        <p:spPr>
          <a:xfrm>
            <a:off x="5369627" y="3295208"/>
            <a:ext cx="2905107" cy="2290812"/>
          </a:xfrm>
          <a:prstGeom prst="rect">
            <a:avLst/>
          </a:prstGeom>
          <a:ln w="22225">
            <a:solidFill>
              <a:srgbClr val="C00000"/>
            </a:solidFill>
          </a:ln>
        </p:spPr>
      </p:pic>
      <p:sp>
        <p:nvSpPr>
          <p:cNvPr id="24" name="矩形 7"/>
          <p:cNvSpPr/>
          <p:nvPr/>
        </p:nvSpPr>
        <p:spPr>
          <a:xfrm>
            <a:off x="4730838" y="2244521"/>
            <a:ext cx="2267278" cy="287104"/>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Helvetica Neue" charset="0"/>
              <a:ea typeface="Helvetica Neue" charset="0"/>
              <a:cs typeface="Helvetica Neue" charset="0"/>
            </a:endParaRPr>
          </a:p>
        </p:txBody>
      </p:sp>
    </p:spTree>
    <p:extLst>
      <p:ext uri="{BB962C8B-B14F-4D97-AF65-F5344CB8AC3E}">
        <p14:creationId xmlns:p14="http://schemas.microsoft.com/office/powerpoint/2010/main" val="154876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500"/>
                                        <p:tgtEl>
                                          <p:spTgt spid="16"/>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right)">
                                      <p:cBhvr>
                                        <p:cTn id="37" dur="500"/>
                                        <p:tgtEl>
                                          <p:spTgt spid="17"/>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par>
                          <p:cTn id="42" fill="hold">
                            <p:stCondLst>
                              <p:cond delay="3000"/>
                            </p:stCondLst>
                            <p:childTnLst>
                              <p:par>
                                <p:cTn id="43" presetID="22" presetClass="entr" presetSubtype="2"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right)">
                                      <p:cBhvr>
                                        <p:cTn id="49" dur="500"/>
                                        <p:tgtEl>
                                          <p:spTgt spid="18"/>
                                        </p:tgtEl>
                                      </p:cBhvr>
                                    </p:animEffect>
                                  </p:childTnLst>
                                </p:cTn>
                              </p:par>
                            </p:childTnLst>
                          </p:cTn>
                        </p:par>
                        <p:par>
                          <p:cTn id="50" fill="hold">
                            <p:stCondLst>
                              <p:cond delay="4000"/>
                            </p:stCondLst>
                            <p:childTnLst>
                              <p:par>
                                <p:cTn id="51" presetID="3" presetClass="entr" presetSubtype="1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horizontal)">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9" grpId="0" animBg="1"/>
      <p:bldP spid="20" grpId="0" animBg="1"/>
      <p:bldP spid="21" grpId="0" animBg="1"/>
      <p:bldP spid="22" grpId="0" animBg="1"/>
      <p:bldP spid="23" grpId="0" animBg="1"/>
      <p:bldP spid="2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683568" y="4087552"/>
            <a:ext cx="2166377" cy="2166377"/>
          </a:xfrm>
          <a:prstGeom prst="rect">
            <a:avLst/>
          </a:prstGeom>
        </p:spPr>
      </p:pic>
      <p:sp>
        <p:nvSpPr>
          <p:cNvPr id="2" name="标题 1"/>
          <p:cNvSpPr>
            <a:spLocks noGrp="1"/>
          </p:cNvSpPr>
          <p:nvPr>
            <p:ph type="title"/>
          </p:nvPr>
        </p:nvSpPr>
        <p:spPr>
          <a:xfrm>
            <a:off x="250583" y="404664"/>
            <a:ext cx="8642838" cy="731226"/>
          </a:xfrm>
        </p:spPr>
        <p:txBody>
          <a:bodyPr/>
          <a:lstStyle/>
          <a:p>
            <a:r>
              <a:rPr lang="en-US" altLang="zh-CN" dirty="0" smtClean="0">
                <a:latin typeface="Helvetica Neue" charset="0"/>
                <a:ea typeface="Helvetica Neue" charset="0"/>
                <a:cs typeface="Helvetica Neue" charset="0"/>
              </a:rPr>
              <a:t>Examples </a:t>
            </a:r>
            <a:r>
              <a:rPr lang="en-US" altLang="zh-CN" sz="2585" dirty="0">
                <a:latin typeface="Helvetica Neue" charset="0"/>
                <a:ea typeface="Helvetica Neue" charset="0"/>
                <a:cs typeface="Helvetica Neue" charset="0"/>
              </a:rPr>
              <a:t>– Expert search</a:t>
            </a:r>
            <a:endParaRPr lang="zh-CN" altLang="en-US" dirty="0">
              <a:latin typeface="Helvetica Neue" charset="0"/>
              <a:ea typeface="Helvetica Neue" charset="0"/>
              <a:cs typeface="Helvetica Neue" charset="0"/>
            </a:endParaRPr>
          </a:p>
        </p:txBody>
      </p:sp>
      <p:sp>
        <p:nvSpPr>
          <p:cNvPr id="5" name="Text Box 10"/>
          <p:cNvSpPr txBox="1">
            <a:spLocks noChangeArrowheads="1"/>
          </p:cNvSpPr>
          <p:nvPr/>
        </p:nvSpPr>
        <p:spPr bwMode="auto">
          <a:xfrm>
            <a:off x="849740" y="3799748"/>
            <a:ext cx="1752600" cy="369332"/>
          </a:xfrm>
          <a:prstGeom prst="rect">
            <a:avLst/>
          </a:prstGeom>
          <a:noFill/>
          <a:ln w="9525">
            <a:noFill/>
            <a:miter lim="800000"/>
            <a:headEnd/>
            <a:tailEnd/>
          </a:ln>
        </p:spPr>
        <p:txBody>
          <a:bodyPr>
            <a:spAutoFit/>
          </a:bodyPr>
          <a:lstStyle/>
          <a:p>
            <a:pPr>
              <a:spcBef>
                <a:spcPct val="50000"/>
              </a:spcBef>
            </a:pPr>
            <a:r>
              <a:rPr lang="en-US" altLang="zh-CN" b="1" smtClean="0">
                <a:latin typeface="Helvetica Neue" charset="0"/>
                <a:ea typeface="Helvetica Neue" charset="0"/>
                <a:cs typeface="Helvetica Neue" charset="0"/>
              </a:rPr>
              <a:t>Researcher</a:t>
            </a:r>
            <a:endParaRPr lang="en-US" altLang="zh-CN" b="1" dirty="0">
              <a:latin typeface="Helvetica Neue" charset="0"/>
              <a:ea typeface="Helvetica Neue" charset="0"/>
              <a:cs typeface="Helvetica Neue" charset="0"/>
            </a:endParaRPr>
          </a:p>
        </p:txBody>
      </p:sp>
      <p:sp>
        <p:nvSpPr>
          <p:cNvPr id="6" name="AutoShape 15"/>
          <p:cNvSpPr>
            <a:spLocks noChangeArrowheads="1"/>
          </p:cNvSpPr>
          <p:nvPr/>
        </p:nvSpPr>
        <p:spPr bwMode="auto">
          <a:xfrm>
            <a:off x="2185399" y="1268760"/>
            <a:ext cx="5876219" cy="2442853"/>
          </a:xfrm>
          <a:prstGeom prst="cloudCallout">
            <a:avLst>
              <a:gd name="adj1" fmla="val -53517"/>
              <a:gd name="adj2" fmla="val 59639"/>
            </a:avLst>
          </a:prstGeom>
          <a:noFill/>
          <a:ln w="9525">
            <a:solidFill>
              <a:schemeClr val="bg2"/>
            </a:solidFill>
            <a:round/>
            <a:headEnd/>
            <a:tailEnd/>
          </a:ln>
          <a:effectLst/>
        </p:spPr>
        <p:txBody>
          <a:bodyPr lIns="132923"/>
          <a:lstStyle/>
          <a:p>
            <a:pPr>
              <a:spcBef>
                <a:spcPct val="50000"/>
              </a:spcBef>
              <a:buFont typeface="Arial" pitchFamily="34" charset="0"/>
              <a:buChar char="•"/>
            </a:pPr>
            <a:r>
              <a:rPr lang="en-US" altLang="zh-CN" dirty="0" smtClean="0">
                <a:latin typeface="Helvetica Neue" charset="0"/>
                <a:ea typeface="Helvetica Neue" charset="0"/>
                <a:cs typeface="Helvetica Neue" charset="0"/>
              </a:rPr>
              <a:t> When starting a</a:t>
            </a:r>
          </a:p>
          <a:p>
            <a:r>
              <a:rPr lang="en-US" altLang="zh-CN" dirty="0" smtClean="0">
                <a:latin typeface="Helvetica Neue" charset="0"/>
                <a:ea typeface="Helvetica Neue" charset="0"/>
                <a:cs typeface="Helvetica Neue" charset="0"/>
              </a:rPr>
              <a:t>Work on a new research topic;</a:t>
            </a:r>
          </a:p>
          <a:p>
            <a:endParaRPr lang="en-US" altLang="zh-CN" dirty="0" smtClean="0">
              <a:latin typeface="Helvetica Neue" charset="0"/>
              <a:ea typeface="Helvetica Neue" charset="0"/>
              <a:cs typeface="Helvetica Neue" charset="0"/>
            </a:endParaRPr>
          </a:p>
          <a:p>
            <a:pPr>
              <a:buFont typeface="Arial" pitchFamily="34" charset="0"/>
              <a:buChar char="•"/>
            </a:pPr>
            <a:r>
              <a:rPr lang="en-US" altLang="zh-CN" dirty="0" smtClean="0">
                <a:latin typeface="Helvetica Neue" charset="0"/>
                <a:ea typeface="Helvetica Neue" charset="0"/>
                <a:cs typeface="Helvetica Neue" charset="0"/>
              </a:rPr>
              <a:t> Or brainstorming for novel ideas.</a:t>
            </a:r>
          </a:p>
          <a:p>
            <a:pPr algn="ctr"/>
            <a:endParaRPr lang="zh-CN" altLang="en-US" dirty="0">
              <a:latin typeface="Helvetica Neue" charset="0"/>
              <a:ea typeface="Helvetica Neue" charset="0"/>
              <a:cs typeface="Helvetica Neue" charset="0"/>
            </a:endParaRPr>
          </a:p>
        </p:txBody>
      </p:sp>
      <p:sp>
        <p:nvSpPr>
          <p:cNvPr id="10" name="WordArt 17"/>
          <p:cNvSpPr>
            <a:spLocks noChangeArrowheads="1" noChangeShapeType="1" noTextEdit="1"/>
          </p:cNvSpPr>
          <p:nvPr/>
        </p:nvSpPr>
        <p:spPr bwMode="auto">
          <a:xfrm>
            <a:off x="8018047" y="4170495"/>
            <a:ext cx="741495" cy="910016"/>
          </a:xfrm>
          <a:prstGeom prst="rect">
            <a:avLst/>
          </a:prstGeom>
        </p:spPr>
        <p:txBody>
          <a:bodyPr wrap="none" fromWordArt="1">
            <a:prstTxWarp prst="textPlain">
              <a:avLst>
                <a:gd name="adj" fmla="val 50000"/>
              </a:avLst>
            </a:prstTxWarp>
          </a:bodyPr>
          <a:lstStyle/>
          <a:p>
            <a:pPr algn="ctr"/>
            <a:r>
              <a:rPr lang="en-US" altLang="zh-CN" sz="3323"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rPr>
              <a:t>?</a:t>
            </a:r>
            <a:endParaRPr lang="zh-CN" altLang="en-US" sz="3323"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endParaRPr>
          </a:p>
        </p:txBody>
      </p:sp>
      <p:sp>
        <p:nvSpPr>
          <p:cNvPr id="12" name="矩形 11"/>
          <p:cNvSpPr>
            <a:spLocks noChangeArrowheads="1"/>
          </p:cNvSpPr>
          <p:nvPr/>
        </p:nvSpPr>
        <p:spPr bwMode="auto">
          <a:xfrm>
            <a:off x="2810574" y="3861048"/>
            <a:ext cx="5202132" cy="2232942"/>
          </a:xfrm>
          <a:prstGeom prst="rect">
            <a:avLst/>
          </a:prstGeom>
          <a:solidFill>
            <a:srgbClr val="DBEEEF"/>
          </a:solidFill>
          <a:ln w="22225" algn="ctr">
            <a:solidFill>
              <a:schemeClr val="bg1">
                <a:lumMod val="50000"/>
              </a:schemeClr>
            </a:solidFill>
            <a:miter lim="800000"/>
            <a:headEnd/>
            <a:tailEnd/>
          </a:ln>
        </p:spPr>
        <p:txBody>
          <a:bodyPr lIns="232615" rIns="232615" anchor="ctr"/>
          <a:lstStyle/>
          <a:p>
            <a:pPr>
              <a:buFont typeface="Arial" pitchFamily="34" charset="0"/>
              <a:buChar char="•"/>
            </a:pPr>
            <a:r>
              <a:rPr lang="en-US" altLang="zh-CN" b="1" dirty="0" smtClean="0">
                <a:solidFill>
                  <a:srgbClr val="C00000"/>
                </a:solidFill>
                <a:latin typeface="Helvetica Neue" charset="0"/>
                <a:ea typeface="Helvetica Neue" charset="0"/>
                <a:cs typeface="Helvetica Neue" charset="0"/>
              </a:rPr>
              <a:t> Who are experts in this field?</a:t>
            </a:r>
          </a:p>
          <a:p>
            <a:pPr>
              <a:buFont typeface="Arial" pitchFamily="34" charset="0"/>
              <a:buChar char="•"/>
            </a:pPr>
            <a:endParaRPr lang="en-US" altLang="zh-CN" b="1" dirty="0" smtClean="0">
              <a:solidFill>
                <a:srgbClr val="C00000"/>
              </a:solidFill>
              <a:latin typeface="Helvetica Neue" charset="0"/>
              <a:ea typeface="Helvetica Neue" charset="0"/>
              <a:cs typeface="Helvetica Neue" charset="0"/>
            </a:endParaRPr>
          </a:p>
          <a:p>
            <a:pPr>
              <a:buFont typeface="Arial" pitchFamily="34" charset="0"/>
              <a:buChar char="•"/>
            </a:pPr>
            <a:r>
              <a:rPr lang="en-US" altLang="zh-CN" b="1" dirty="0" smtClean="0">
                <a:solidFill>
                  <a:srgbClr val="C00000"/>
                </a:solidFill>
                <a:latin typeface="Helvetica Neue" charset="0"/>
                <a:ea typeface="Helvetica Neue" charset="0"/>
                <a:cs typeface="Helvetica Neue" charset="0"/>
              </a:rPr>
              <a:t> What are the top conferences in the field?</a:t>
            </a:r>
          </a:p>
          <a:p>
            <a:pPr>
              <a:buFont typeface="Arial" pitchFamily="34" charset="0"/>
              <a:buChar char="•"/>
            </a:pPr>
            <a:endParaRPr lang="en-US" altLang="zh-CN" b="1" dirty="0" smtClean="0">
              <a:solidFill>
                <a:srgbClr val="C00000"/>
              </a:solidFill>
              <a:latin typeface="Helvetica Neue" charset="0"/>
              <a:ea typeface="Helvetica Neue" charset="0"/>
              <a:cs typeface="Helvetica Neue" charset="0"/>
            </a:endParaRPr>
          </a:p>
          <a:p>
            <a:pPr>
              <a:buFont typeface="Arial" pitchFamily="34" charset="0"/>
              <a:buChar char="•"/>
            </a:pPr>
            <a:r>
              <a:rPr lang="en-US" altLang="zh-CN" b="1" dirty="0" smtClean="0">
                <a:solidFill>
                  <a:srgbClr val="C00000"/>
                </a:solidFill>
                <a:latin typeface="Helvetica Neue" charset="0"/>
                <a:ea typeface="Helvetica Neue" charset="0"/>
                <a:cs typeface="Helvetica Neue" charset="0"/>
              </a:rPr>
              <a:t> What are the best papers?</a:t>
            </a:r>
          </a:p>
          <a:p>
            <a:pPr>
              <a:buFont typeface="Arial" pitchFamily="34" charset="0"/>
              <a:buChar char="•"/>
            </a:pPr>
            <a:endParaRPr lang="en-US" altLang="zh-CN" b="1" dirty="0" smtClean="0">
              <a:solidFill>
                <a:srgbClr val="C00000"/>
              </a:solidFill>
              <a:latin typeface="Helvetica Neue" charset="0"/>
              <a:ea typeface="Helvetica Neue" charset="0"/>
              <a:cs typeface="Helvetica Neue" charset="0"/>
            </a:endParaRPr>
          </a:p>
          <a:p>
            <a:pPr>
              <a:buFont typeface="Arial" pitchFamily="34" charset="0"/>
              <a:buChar char="•"/>
            </a:pPr>
            <a:r>
              <a:rPr lang="en-US" altLang="zh-CN" b="1" dirty="0" smtClean="0">
                <a:solidFill>
                  <a:srgbClr val="C00000"/>
                </a:solidFill>
                <a:latin typeface="Helvetica Neue" charset="0"/>
                <a:ea typeface="Helvetica Neue" charset="0"/>
                <a:cs typeface="Helvetica Neue" charset="0"/>
              </a:rPr>
              <a:t> What are the top research labs?</a:t>
            </a:r>
          </a:p>
        </p:txBody>
      </p:sp>
    </p:spTree>
    <p:custDataLst>
      <p:tags r:id="rId1"/>
    </p:custDataLst>
    <p:extLst>
      <p:ext uri="{BB962C8B-B14F-4D97-AF65-F5344CB8AC3E}">
        <p14:creationId xmlns:p14="http://schemas.microsoft.com/office/powerpoint/2010/main" val="1114312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404664"/>
            <a:ext cx="8642838" cy="731226"/>
          </a:xfrm>
        </p:spPr>
        <p:txBody>
          <a:bodyPr/>
          <a:lstStyle/>
          <a:p>
            <a:r>
              <a:rPr lang="en-US" altLang="zh-CN" dirty="0"/>
              <a:t>Examples </a:t>
            </a:r>
            <a:r>
              <a:rPr lang="en-US" altLang="zh-CN" sz="2585" dirty="0"/>
              <a:t>– </a:t>
            </a:r>
            <a:r>
              <a:rPr lang="en-US" altLang="zh-CN" sz="2585"/>
              <a:t>Collaboration Recommendation</a:t>
            </a:r>
            <a:endParaRPr lang="zh-CN" altLang="en-US" sz="2585" dirty="0"/>
          </a:p>
        </p:txBody>
      </p:sp>
      <p:cxnSp>
        <p:nvCxnSpPr>
          <p:cNvPr id="6" name="Straight Connector 5"/>
          <p:cNvCxnSpPr/>
          <p:nvPr/>
        </p:nvCxnSpPr>
        <p:spPr bwMode="auto">
          <a:xfrm flipV="1">
            <a:off x="6167254" y="3262828"/>
            <a:ext cx="1495551" cy="697924"/>
          </a:xfrm>
          <a:prstGeom prst="line">
            <a:avLst/>
          </a:prstGeom>
          <a:noFill/>
          <a:ln w="38100" cap="flat" cmpd="sng" algn="ctr">
            <a:solidFill>
              <a:schemeClr val="tx2"/>
            </a:solidFill>
            <a:prstDash val="solid"/>
            <a:round/>
            <a:headEnd type="none" w="med" len="med"/>
            <a:tailEnd type="none" w="lg" len="lg"/>
          </a:ln>
          <a:effectLst/>
        </p:spPr>
      </p:cxnSp>
      <p:cxnSp>
        <p:nvCxnSpPr>
          <p:cNvPr id="57" name="Straight Connector 56"/>
          <p:cNvCxnSpPr/>
          <p:nvPr/>
        </p:nvCxnSpPr>
        <p:spPr bwMode="auto">
          <a:xfrm>
            <a:off x="6200489" y="3993986"/>
            <a:ext cx="1728192" cy="598220"/>
          </a:xfrm>
          <a:prstGeom prst="line">
            <a:avLst/>
          </a:prstGeom>
          <a:noFill/>
          <a:ln w="19050" cap="flat" cmpd="sng" algn="ctr">
            <a:solidFill>
              <a:schemeClr val="tx2"/>
            </a:solidFill>
            <a:prstDash val="solid"/>
            <a:round/>
            <a:headEnd type="none" w="med" len="med"/>
            <a:tailEnd type="none" w="lg" len="lg"/>
          </a:ln>
          <a:effectLst/>
        </p:spPr>
      </p:cxnSp>
      <p:cxnSp>
        <p:nvCxnSpPr>
          <p:cNvPr id="68" name="Straight Connector 67"/>
          <p:cNvCxnSpPr/>
          <p:nvPr/>
        </p:nvCxnSpPr>
        <p:spPr bwMode="auto">
          <a:xfrm flipV="1">
            <a:off x="6599302" y="4592208"/>
            <a:ext cx="1329378" cy="697922"/>
          </a:xfrm>
          <a:prstGeom prst="line">
            <a:avLst/>
          </a:prstGeom>
          <a:noFill/>
          <a:ln w="38100" cap="flat" cmpd="sng" algn="ctr">
            <a:solidFill>
              <a:schemeClr val="tx2"/>
            </a:solidFill>
            <a:prstDash val="solid"/>
            <a:round/>
            <a:headEnd type="none" w="med" len="med"/>
            <a:tailEnd type="none" w="lg" len="lg"/>
          </a:ln>
          <a:effectLst/>
        </p:spPr>
      </p:cxnSp>
      <p:cxnSp>
        <p:nvCxnSpPr>
          <p:cNvPr id="69" name="Straight Connector 68"/>
          <p:cNvCxnSpPr/>
          <p:nvPr/>
        </p:nvCxnSpPr>
        <p:spPr bwMode="auto">
          <a:xfrm flipH="1">
            <a:off x="6167254" y="2780780"/>
            <a:ext cx="712903" cy="1179971"/>
          </a:xfrm>
          <a:prstGeom prst="line">
            <a:avLst/>
          </a:prstGeom>
          <a:noFill/>
          <a:ln w="38100" cap="flat" cmpd="sng" algn="ctr">
            <a:solidFill>
              <a:schemeClr val="tx2"/>
            </a:solidFill>
            <a:prstDash val="solid"/>
            <a:round/>
            <a:headEnd type="none" w="med" len="med"/>
            <a:tailEnd type="none" w="lg" len="lg"/>
          </a:ln>
          <a:effectLst/>
        </p:spPr>
      </p:cxnSp>
      <p:cxnSp>
        <p:nvCxnSpPr>
          <p:cNvPr id="87" name="Straight Connector 86"/>
          <p:cNvCxnSpPr/>
          <p:nvPr/>
        </p:nvCxnSpPr>
        <p:spPr bwMode="auto">
          <a:xfrm flipH="1">
            <a:off x="2079416" y="4081672"/>
            <a:ext cx="993234" cy="1175224"/>
          </a:xfrm>
          <a:prstGeom prst="line">
            <a:avLst/>
          </a:prstGeom>
          <a:noFill/>
          <a:ln w="28575" cap="flat" cmpd="sng" algn="ctr">
            <a:solidFill>
              <a:schemeClr val="tx2"/>
            </a:solidFill>
            <a:prstDash val="solid"/>
            <a:round/>
            <a:headEnd type="none" w="med" len="med"/>
            <a:tailEnd type="none" w="lg" len="lg"/>
          </a:ln>
          <a:effectLst/>
        </p:spPr>
      </p:cxnSp>
      <p:cxnSp>
        <p:nvCxnSpPr>
          <p:cNvPr id="90" name="Straight Connector 89"/>
          <p:cNvCxnSpPr/>
          <p:nvPr/>
        </p:nvCxnSpPr>
        <p:spPr bwMode="auto">
          <a:xfrm flipV="1">
            <a:off x="1447961" y="3927518"/>
            <a:ext cx="1728192" cy="465283"/>
          </a:xfrm>
          <a:prstGeom prst="line">
            <a:avLst/>
          </a:prstGeom>
          <a:noFill/>
          <a:ln w="38100" cap="flat" cmpd="sng" algn="ctr">
            <a:solidFill>
              <a:schemeClr val="tx2"/>
            </a:solidFill>
            <a:prstDash val="solid"/>
            <a:round/>
            <a:headEnd type="none" w="med" len="med"/>
            <a:tailEnd type="none" w="lg" len="lg"/>
          </a:ln>
          <a:effectLst/>
        </p:spPr>
      </p:cxnSp>
      <p:cxnSp>
        <p:nvCxnSpPr>
          <p:cNvPr id="93" name="Straight Connector 92"/>
          <p:cNvCxnSpPr/>
          <p:nvPr/>
        </p:nvCxnSpPr>
        <p:spPr bwMode="auto">
          <a:xfrm flipH="1" flipV="1">
            <a:off x="2794739" y="2964750"/>
            <a:ext cx="277910" cy="536629"/>
          </a:xfrm>
          <a:prstGeom prst="line">
            <a:avLst/>
          </a:prstGeom>
          <a:noFill/>
          <a:ln w="38100" cap="flat" cmpd="sng" algn="ctr">
            <a:solidFill>
              <a:schemeClr val="tx2"/>
            </a:solidFill>
            <a:prstDash val="solid"/>
            <a:round/>
            <a:headEnd type="none" w="med" len="med"/>
            <a:tailEnd type="none" w="lg" len="lg"/>
          </a:ln>
          <a:effectLst/>
        </p:spPr>
      </p:cxnSp>
      <p:cxnSp>
        <p:nvCxnSpPr>
          <p:cNvPr id="96" name="Straight Connector 95"/>
          <p:cNvCxnSpPr>
            <a:stCxn id="1034" idx="0"/>
          </p:cNvCxnSpPr>
          <p:nvPr/>
        </p:nvCxnSpPr>
        <p:spPr bwMode="auto">
          <a:xfrm flipV="1">
            <a:off x="1409992" y="2996952"/>
            <a:ext cx="237376" cy="982947"/>
          </a:xfrm>
          <a:prstGeom prst="line">
            <a:avLst/>
          </a:prstGeom>
          <a:noFill/>
          <a:ln w="19050" cap="flat" cmpd="sng" algn="ctr">
            <a:solidFill>
              <a:schemeClr val="tx2"/>
            </a:solidFill>
            <a:prstDash val="solid"/>
            <a:round/>
            <a:headEnd type="none" w="med" len="med"/>
            <a:tailEnd type="none" w="lg" len="lg"/>
          </a:ln>
          <a:effectLst/>
        </p:spPr>
      </p:cxnSp>
      <p:cxnSp>
        <p:nvCxnSpPr>
          <p:cNvPr id="99" name="Straight Connector 98"/>
          <p:cNvCxnSpPr>
            <a:endCxn id="5" idx="2"/>
          </p:cNvCxnSpPr>
          <p:nvPr/>
        </p:nvCxnSpPr>
        <p:spPr bwMode="auto">
          <a:xfrm flipV="1">
            <a:off x="1680602" y="2778559"/>
            <a:ext cx="731158" cy="151924"/>
          </a:xfrm>
          <a:prstGeom prst="line">
            <a:avLst/>
          </a:prstGeom>
          <a:noFill/>
          <a:ln w="57150" cap="flat" cmpd="sng" algn="ctr">
            <a:solidFill>
              <a:schemeClr val="tx2"/>
            </a:solidFill>
            <a:prstDash val="solid"/>
            <a:round/>
            <a:headEnd type="none" w="med" len="med"/>
            <a:tailEnd type="none" w="lg" len="lg"/>
          </a:ln>
          <a:effectLst/>
        </p:spPr>
      </p:cxnSp>
      <p:cxnSp>
        <p:nvCxnSpPr>
          <p:cNvPr id="128" name="Straight Connector 127"/>
          <p:cNvCxnSpPr/>
          <p:nvPr/>
        </p:nvCxnSpPr>
        <p:spPr bwMode="auto">
          <a:xfrm flipV="1">
            <a:off x="3076449" y="2664607"/>
            <a:ext cx="3821963" cy="1262910"/>
          </a:xfrm>
          <a:prstGeom prst="line">
            <a:avLst/>
          </a:prstGeom>
          <a:noFill/>
          <a:ln w="38100" cap="flat" cmpd="sng" algn="ctr">
            <a:solidFill>
              <a:srgbClr val="FF0000"/>
            </a:solidFill>
            <a:prstDash val="solid"/>
            <a:round/>
            <a:headEnd type="none" w="med" len="med"/>
            <a:tailEnd type="none" w="lg" len="lg"/>
          </a:ln>
          <a:effectLst/>
        </p:spPr>
      </p:cxnSp>
      <p:cxnSp>
        <p:nvCxnSpPr>
          <p:cNvPr id="131" name="Straight Connector 130"/>
          <p:cNvCxnSpPr/>
          <p:nvPr/>
        </p:nvCxnSpPr>
        <p:spPr bwMode="auto">
          <a:xfrm>
            <a:off x="3176153" y="3927517"/>
            <a:ext cx="3024336" cy="66469"/>
          </a:xfrm>
          <a:prstGeom prst="line">
            <a:avLst/>
          </a:prstGeom>
          <a:noFill/>
          <a:ln w="38100" cap="flat" cmpd="sng" algn="ctr">
            <a:solidFill>
              <a:srgbClr val="FF0000"/>
            </a:solidFill>
            <a:prstDash val="solid"/>
            <a:round/>
            <a:headEnd type="none" w="med" len="med"/>
            <a:tailEnd type="none" w="lg" len="lg"/>
          </a:ln>
          <a:effectLst/>
        </p:spPr>
      </p:cxnSp>
      <p:cxnSp>
        <p:nvCxnSpPr>
          <p:cNvPr id="172" name="Straight Connector 171"/>
          <p:cNvCxnSpPr/>
          <p:nvPr/>
        </p:nvCxnSpPr>
        <p:spPr bwMode="auto">
          <a:xfrm>
            <a:off x="2777339" y="2797545"/>
            <a:ext cx="3142360" cy="1099386"/>
          </a:xfrm>
          <a:prstGeom prst="line">
            <a:avLst/>
          </a:prstGeom>
          <a:noFill/>
          <a:ln w="38100" cap="flat" cmpd="sng" algn="ctr">
            <a:solidFill>
              <a:srgbClr val="C00000"/>
            </a:solidFill>
            <a:prstDash val="sysDash"/>
            <a:round/>
            <a:headEnd type="none" w="med" len="med"/>
            <a:tailEnd type="none" w="lg" len="lg"/>
          </a:ln>
          <a:effectLst/>
        </p:spPr>
      </p:cxnSp>
      <p:cxnSp>
        <p:nvCxnSpPr>
          <p:cNvPr id="175" name="Straight Connector 174"/>
          <p:cNvCxnSpPr/>
          <p:nvPr/>
        </p:nvCxnSpPr>
        <p:spPr bwMode="auto">
          <a:xfrm flipV="1">
            <a:off x="2777339" y="2631373"/>
            <a:ext cx="4187542" cy="132938"/>
          </a:xfrm>
          <a:prstGeom prst="line">
            <a:avLst/>
          </a:prstGeom>
          <a:noFill/>
          <a:ln w="38100" cap="flat" cmpd="sng" algn="ctr">
            <a:solidFill>
              <a:srgbClr val="C00000"/>
            </a:solidFill>
            <a:prstDash val="sysDash"/>
            <a:round/>
            <a:headEnd type="none" w="med" len="med"/>
            <a:tailEnd type="none" w="lg" len="lg"/>
          </a:ln>
          <a:effectLst/>
        </p:spPr>
      </p:cxnSp>
      <p:sp>
        <p:nvSpPr>
          <p:cNvPr id="183" name="TextBox 182"/>
          <p:cNvSpPr txBox="1"/>
          <p:nvPr/>
        </p:nvSpPr>
        <p:spPr>
          <a:xfrm>
            <a:off x="1414726" y="1468167"/>
            <a:ext cx="1702710" cy="433196"/>
          </a:xfrm>
          <a:prstGeom prst="rect">
            <a:avLst/>
          </a:prstGeom>
          <a:noFill/>
        </p:spPr>
        <p:txBody>
          <a:bodyPr wrap="none" rtlCol="0">
            <a:spAutoFit/>
          </a:bodyPr>
          <a:lstStyle/>
          <a:p>
            <a:r>
              <a:rPr lang="en-US" sz="2215" dirty="0">
                <a:solidFill>
                  <a:srgbClr val="992CCC"/>
                </a:solidFill>
                <a:effectLst>
                  <a:outerShdw blurRad="38100" dist="38100" dir="2700000" algn="tl">
                    <a:srgbClr val="C0C0C0"/>
                  </a:outerShdw>
                </a:effectLst>
              </a:rPr>
              <a:t>Data</a:t>
            </a:r>
            <a:r>
              <a:rPr lang="en-US" sz="2215" b="1" dirty="0">
                <a:solidFill>
                  <a:srgbClr val="992CCC"/>
                </a:solidFill>
              </a:rPr>
              <a:t> </a:t>
            </a:r>
            <a:r>
              <a:rPr lang="en-US" sz="2215" dirty="0">
                <a:solidFill>
                  <a:srgbClr val="992CCC"/>
                </a:solidFill>
                <a:effectLst>
                  <a:outerShdw blurRad="38100" dist="38100" dir="2700000" algn="tl">
                    <a:srgbClr val="C0C0C0"/>
                  </a:outerShdw>
                </a:effectLst>
              </a:rPr>
              <a:t>Mining</a:t>
            </a:r>
          </a:p>
        </p:txBody>
      </p:sp>
      <p:sp>
        <p:nvSpPr>
          <p:cNvPr id="184" name="TextBox 183"/>
          <p:cNvSpPr txBox="1"/>
          <p:nvPr/>
        </p:nvSpPr>
        <p:spPr>
          <a:xfrm>
            <a:off x="6499599" y="1507297"/>
            <a:ext cx="1071127" cy="433196"/>
          </a:xfrm>
          <a:prstGeom prst="rect">
            <a:avLst/>
          </a:prstGeom>
          <a:noFill/>
        </p:spPr>
        <p:txBody>
          <a:bodyPr wrap="none" rtlCol="0">
            <a:spAutoFit/>
          </a:bodyPr>
          <a:lstStyle/>
          <a:p>
            <a:r>
              <a:rPr lang="en-US" sz="2215" dirty="0">
                <a:solidFill>
                  <a:srgbClr val="003399"/>
                </a:solidFill>
                <a:effectLst>
                  <a:outerShdw blurRad="38100" dist="38100" dir="2700000" algn="tl">
                    <a:srgbClr val="C0C0C0"/>
                  </a:outerShdw>
                </a:effectLst>
              </a:rPr>
              <a:t>Theory</a:t>
            </a:r>
            <a:endParaRPr lang="en-US" sz="1846" dirty="0">
              <a:solidFill>
                <a:srgbClr val="003399"/>
              </a:solidFill>
              <a:effectLst>
                <a:outerShdw blurRad="38100" dist="38100" dir="2700000" algn="tl">
                  <a:srgbClr val="C0C0C0"/>
                </a:outerShdw>
              </a:effectLst>
            </a:endParaRPr>
          </a:p>
        </p:txBody>
      </p:sp>
      <p:sp>
        <p:nvSpPr>
          <p:cNvPr id="40" name="矩形 39"/>
          <p:cNvSpPr/>
          <p:nvPr/>
        </p:nvSpPr>
        <p:spPr>
          <a:xfrm>
            <a:off x="1747071" y="2132856"/>
            <a:ext cx="89733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a:solidFill>
                  <a:schemeClr val="tx1"/>
                </a:solidFill>
              </a:rPr>
              <a:t>Large Graph</a:t>
            </a:r>
            <a:endParaRPr lang="zh-CN" altLang="en-US" sz="1477" dirty="0">
              <a:solidFill>
                <a:schemeClr val="tx1"/>
              </a:solidFill>
            </a:endParaRPr>
          </a:p>
        </p:txBody>
      </p:sp>
      <p:sp>
        <p:nvSpPr>
          <p:cNvPr id="41" name="矩形 40"/>
          <p:cNvSpPr/>
          <p:nvPr/>
        </p:nvSpPr>
        <p:spPr>
          <a:xfrm>
            <a:off x="683568" y="3395766"/>
            <a:ext cx="149555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a:solidFill>
                  <a:schemeClr val="tx1"/>
                </a:solidFill>
              </a:rPr>
              <a:t>Heterogeneous Network</a:t>
            </a:r>
            <a:endParaRPr lang="zh-CN" altLang="en-US" sz="1477" dirty="0">
              <a:solidFill>
                <a:schemeClr val="tx1"/>
              </a:solidFill>
            </a:endParaRPr>
          </a:p>
        </p:txBody>
      </p:sp>
      <p:sp>
        <p:nvSpPr>
          <p:cNvPr id="42" name="矩形 41"/>
          <p:cNvSpPr/>
          <p:nvPr/>
        </p:nvSpPr>
        <p:spPr>
          <a:xfrm>
            <a:off x="2345291" y="4459268"/>
            <a:ext cx="1362613"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dirty="0">
                <a:solidFill>
                  <a:schemeClr val="tx1"/>
                </a:solidFill>
              </a:rPr>
              <a:t>Social</a:t>
            </a:r>
          </a:p>
          <a:p>
            <a:pPr algn="ctr"/>
            <a:r>
              <a:rPr lang="en-US" altLang="zh-CN" sz="1477" dirty="0">
                <a:solidFill>
                  <a:schemeClr val="tx1"/>
                </a:solidFill>
              </a:rPr>
              <a:t>Network</a:t>
            </a:r>
            <a:endParaRPr lang="zh-CN" altLang="en-US" sz="1477" dirty="0">
              <a:solidFill>
                <a:schemeClr val="tx1"/>
              </a:solidFill>
            </a:endParaRPr>
          </a:p>
        </p:txBody>
      </p:sp>
      <p:sp>
        <p:nvSpPr>
          <p:cNvPr id="43" name="矩形 42"/>
          <p:cNvSpPr/>
          <p:nvPr/>
        </p:nvSpPr>
        <p:spPr>
          <a:xfrm rot="1259110">
            <a:off x="6432071" y="4096664"/>
            <a:ext cx="1362613"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dirty="0">
                <a:solidFill>
                  <a:schemeClr val="tx1"/>
                </a:solidFill>
              </a:rPr>
              <a:t>Graph </a:t>
            </a:r>
          </a:p>
          <a:p>
            <a:pPr algn="ctr"/>
            <a:r>
              <a:rPr lang="en-US" altLang="zh-CN" sz="1477" dirty="0">
                <a:solidFill>
                  <a:schemeClr val="tx1"/>
                </a:solidFill>
              </a:rPr>
              <a:t>Theory</a:t>
            </a:r>
            <a:endParaRPr lang="zh-CN" altLang="en-US" sz="1477" dirty="0">
              <a:solidFill>
                <a:schemeClr val="tx1"/>
              </a:solidFill>
            </a:endParaRPr>
          </a:p>
        </p:txBody>
      </p:sp>
      <p:sp>
        <p:nvSpPr>
          <p:cNvPr id="44" name="矩形 43"/>
          <p:cNvSpPr/>
          <p:nvPr/>
        </p:nvSpPr>
        <p:spPr>
          <a:xfrm rot="20001702">
            <a:off x="6807404" y="5074152"/>
            <a:ext cx="1362613"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a:solidFill>
                  <a:schemeClr val="tx1"/>
                </a:solidFill>
              </a:rPr>
              <a:t>Complexity Theory</a:t>
            </a:r>
            <a:endParaRPr lang="zh-CN" altLang="en-US" sz="1477" dirty="0">
              <a:solidFill>
                <a:schemeClr val="tx1"/>
              </a:solidFill>
            </a:endParaRPr>
          </a:p>
        </p:txBody>
      </p:sp>
      <p:sp>
        <p:nvSpPr>
          <p:cNvPr id="45" name="矩形 44"/>
          <p:cNvSpPr/>
          <p:nvPr/>
        </p:nvSpPr>
        <p:spPr>
          <a:xfrm rot="20007518">
            <a:off x="6242229" y="3379970"/>
            <a:ext cx="1362613"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77">
                <a:solidFill>
                  <a:schemeClr val="tx1"/>
                </a:solidFill>
              </a:rPr>
              <a:t>Automata theory</a:t>
            </a:r>
            <a:endParaRPr lang="zh-CN" altLang="en-US" sz="1477" dirty="0">
              <a:solidFill>
                <a:schemeClr val="tx1"/>
              </a:solidFill>
            </a:endParaRPr>
          </a:p>
        </p:txBody>
      </p:sp>
      <p:sp>
        <p:nvSpPr>
          <p:cNvPr id="4" name="TextBox 3"/>
          <p:cNvSpPr txBox="1"/>
          <p:nvPr/>
        </p:nvSpPr>
        <p:spPr>
          <a:xfrm>
            <a:off x="3982545" y="2142104"/>
            <a:ext cx="184731" cy="369332"/>
          </a:xfrm>
          <a:prstGeom prst="rect">
            <a:avLst/>
          </a:prstGeom>
          <a:noFill/>
        </p:spPr>
        <p:txBody>
          <a:bodyPr wrap="none" rtlCol="0">
            <a:spAutoFit/>
          </a:bodyPr>
          <a:lstStyle/>
          <a:p>
            <a:endParaRPr lang="en-US" dirty="0"/>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4738" y="3501379"/>
            <a:ext cx="759655" cy="793104"/>
          </a:xfrm>
          <a:prstGeom prst="ellipse">
            <a:avLst/>
          </a:prstGeom>
          <a:noFill/>
          <a:ln w="25400">
            <a:solidFill>
              <a:srgbClr val="992C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0164" y="3979899"/>
            <a:ext cx="759655" cy="759655"/>
          </a:xfrm>
          <a:prstGeom prst="ellipse">
            <a:avLst/>
          </a:prstGeom>
          <a:noFill/>
          <a:ln w="25400">
            <a:solidFill>
              <a:srgbClr val="992C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3837" y="4846785"/>
            <a:ext cx="759655" cy="759655"/>
          </a:xfrm>
          <a:prstGeom prst="ellipse">
            <a:avLst/>
          </a:prstGeom>
          <a:noFill/>
          <a:ln w="25400">
            <a:solidFill>
              <a:srgbClr val="992C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p:cNvPicPr>
          <p:nvPr/>
        </p:nvPicPr>
        <p:blipFill>
          <a:blip r:embed="rId7"/>
          <a:stretch>
            <a:fillRect/>
          </a:stretch>
        </p:blipFill>
        <p:spPr>
          <a:xfrm>
            <a:off x="2411760" y="2398732"/>
            <a:ext cx="759655" cy="759655"/>
          </a:xfrm>
          <a:prstGeom prst="ellipse">
            <a:avLst/>
          </a:prstGeom>
          <a:ln w="25400">
            <a:solidFill>
              <a:srgbClr val="C00000"/>
            </a:solidFill>
          </a:ln>
        </p:spPr>
      </p:pic>
      <p:pic>
        <p:nvPicPr>
          <p:cNvPr id="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4002" y="2530094"/>
            <a:ext cx="759655" cy="774681"/>
          </a:xfrm>
          <a:prstGeom prst="ellipse">
            <a:avLst/>
          </a:prstGeom>
          <a:noFill/>
          <a:ln w="25400">
            <a:solidFill>
              <a:srgbClr val="992C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01675" y="3599910"/>
            <a:ext cx="759655" cy="759655"/>
          </a:xfrm>
          <a:prstGeom prst="ellipse">
            <a:avLst/>
          </a:prstGeom>
          <a:noFill/>
          <a:ln w="25400">
            <a:solidFill>
              <a:srgbClr val="00329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01963" y="2901986"/>
            <a:ext cx="759655" cy="759655"/>
          </a:xfrm>
          <a:prstGeom prst="ellipse">
            <a:avLst/>
          </a:prstGeom>
          <a:noFill/>
          <a:ln w="25400">
            <a:solidFill>
              <a:srgbClr val="00329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0214" y="4175924"/>
            <a:ext cx="759655" cy="759655"/>
          </a:xfrm>
          <a:prstGeom prst="ellipse">
            <a:avLst/>
          </a:prstGeom>
          <a:noFill/>
          <a:ln w="25400">
            <a:solidFill>
              <a:srgbClr val="00329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33723" y="4891317"/>
            <a:ext cx="759655" cy="759655"/>
          </a:xfrm>
          <a:prstGeom prst="ellipse">
            <a:avLst/>
          </a:prstGeom>
          <a:noFill/>
          <a:ln w="25400">
            <a:solidFill>
              <a:srgbClr val="00329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77737" y="2253242"/>
            <a:ext cx="759655" cy="759655"/>
          </a:xfrm>
          <a:prstGeom prst="ellipse">
            <a:avLst/>
          </a:prstGeom>
          <a:noFill/>
          <a:ln w="25400">
            <a:solidFill>
              <a:srgbClr val="00329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ounded Rectangle 33"/>
          <p:cNvSpPr/>
          <p:nvPr/>
        </p:nvSpPr>
        <p:spPr>
          <a:xfrm>
            <a:off x="750037" y="1933449"/>
            <a:ext cx="2957867" cy="3921666"/>
          </a:xfrm>
          <a:prstGeom prst="roundRect">
            <a:avLst/>
          </a:prstGeom>
          <a:noFill/>
          <a:ln>
            <a:solidFill>
              <a:srgbClr val="992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5535799" y="1933449"/>
            <a:ext cx="2957867" cy="3921666"/>
          </a:xfrm>
          <a:prstGeom prst="roundRect">
            <a:avLst/>
          </a:prstGeom>
          <a:noFill/>
          <a:ln>
            <a:solidFill>
              <a:srgbClr val="0032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WordArt 17"/>
          <p:cNvSpPr>
            <a:spLocks noChangeArrowheads="1" noChangeShapeType="1" noTextEdit="1"/>
          </p:cNvSpPr>
          <p:nvPr/>
        </p:nvSpPr>
        <p:spPr bwMode="auto">
          <a:xfrm>
            <a:off x="4040249" y="2389578"/>
            <a:ext cx="684457" cy="840015"/>
          </a:xfrm>
          <a:prstGeom prst="rect">
            <a:avLst/>
          </a:prstGeom>
        </p:spPr>
        <p:txBody>
          <a:bodyPr wrap="none" fromWordArt="1">
            <a:prstTxWarp prst="textPlain">
              <a:avLst>
                <a:gd name="adj" fmla="val 50000"/>
              </a:avLst>
            </a:prstTxWarp>
          </a:bodyPr>
          <a:lstStyle/>
          <a:p>
            <a:pPr algn="ctr"/>
            <a:r>
              <a:rPr lang="en-US" altLang="zh-CN"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rPr>
              <a:t>?</a:t>
            </a:r>
            <a:endParaRPr lang="zh-CN" altLang="en-US"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endParaRPr>
          </a:p>
        </p:txBody>
      </p:sp>
    </p:spTree>
    <p:custDataLst>
      <p:tags r:id="rId1"/>
    </p:custDataLst>
    <p:extLst>
      <p:ext uri="{BB962C8B-B14F-4D97-AF65-F5344CB8AC3E}">
        <p14:creationId xmlns:p14="http://schemas.microsoft.com/office/powerpoint/2010/main" val="18503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2000"/>
                                        <p:tgtEl>
                                          <p:spTgt spid="172"/>
                                        </p:tgtEl>
                                      </p:cBhvr>
                                    </p:animEffect>
                                  </p:childTnLst>
                                </p:cTn>
                              </p:par>
                              <p:par>
                                <p:cTn id="8" presetID="22" presetClass="entr" presetSubtype="8"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wipe(left)">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 Shot 2015-07-08 at 1.27.1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865" y="1767277"/>
            <a:ext cx="7712883" cy="4109917"/>
          </a:xfrm>
          <a:prstGeom prst="rect">
            <a:avLst/>
          </a:prstGeom>
          <a:ln>
            <a:noFill/>
          </a:ln>
        </p:spPr>
      </p:pic>
      <p:sp>
        <p:nvSpPr>
          <p:cNvPr id="6" name="副标题 4"/>
          <p:cNvSpPr txBox="1">
            <a:spLocks/>
          </p:cNvSpPr>
          <p:nvPr/>
        </p:nvSpPr>
        <p:spPr bwMode="auto">
          <a:xfrm>
            <a:off x="0" y="5910429"/>
            <a:ext cx="9144000" cy="683802"/>
          </a:xfrm>
          <a:prstGeom prst="rect">
            <a:avLst/>
          </a:prstGeom>
          <a:solidFill>
            <a:schemeClr val="bg1"/>
          </a:solidFill>
          <a:ln w="9525">
            <a:solidFill>
              <a:schemeClr val="bg1"/>
            </a:solidFill>
            <a:miter lim="800000"/>
            <a:headEnd/>
            <a:tailEnd/>
          </a:ln>
        </p:spPr>
        <p:txBody>
          <a:bodyPr vert="horz" wrap="square" lIns="531692" tIns="42203" rIns="84406" bIns="42203" numCol="1" anchor="t" anchorCtr="0" compatLnSpc="1">
            <a:prstTxWarp prst="textNoShape">
              <a:avLst/>
            </a:prstTxWarp>
          </a:bodyPr>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l">
              <a:spcBef>
                <a:spcPts val="1108"/>
              </a:spcBef>
            </a:pPr>
            <a:r>
              <a:rPr lang="en-US" altLang="zh-CN" sz="1662" kern="0" dirty="0" err="1">
                <a:latin typeface="Helvetica Neue" charset="0"/>
                <a:ea typeface="Helvetica Neue" charset="0"/>
                <a:cs typeface="Helvetica Neue" charset="0"/>
              </a:rPr>
              <a:t>ScholarOne</a:t>
            </a:r>
            <a:r>
              <a:rPr lang="en-US" altLang="zh-CN" sz="1662" kern="0" dirty="0">
                <a:latin typeface="Helvetica Neue" charset="0"/>
                <a:ea typeface="Helvetica Neue" charset="0"/>
                <a:cs typeface="Helvetica Neue" charset="0"/>
              </a:rPr>
              <a:t> is a submission management system used by many journals such as </a:t>
            </a:r>
            <a:br>
              <a:rPr lang="en-US" altLang="zh-CN" sz="1662" kern="0" dirty="0">
                <a:latin typeface="Helvetica Neue" charset="0"/>
                <a:ea typeface="Helvetica Neue" charset="0"/>
                <a:cs typeface="Helvetica Neue" charset="0"/>
              </a:rPr>
            </a:br>
            <a:r>
              <a:rPr lang="en-US" altLang="zh-CN" sz="1662" kern="0" dirty="0">
                <a:latin typeface="Helvetica Neue" charset="0"/>
                <a:ea typeface="Helvetica Neue" charset="0"/>
                <a:cs typeface="Helvetica Neue" charset="0"/>
              </a:rPr>
              <a:t>IEEE Transactions and ACM Transactions.</a:t>
            </a:r>
          </a:p>
        </p:txBody>
      </p:sp>
      <p:sp>
        <p:nvSpPr>
          <p:cNvPr id="7" name="副标题 4"/>
          <p:cNvSpPr txBox="1">
            <a:spLocks/>
          </p:cNvSpPr>
          <p:nvPr/>
        </p:nvSpPr>
        <p:spPr bwMode="auto">
          <a:xfrm>
            <a:off x="512263" y="990600"/>
            <a:ext cx="8479337" cy="355516"/>
          </a:xfrm>
          <a:prstGeom prst="rect">
            <a:avLst/>
          </a:prstGeom>
          <a:solidFill>
            <a:schemeClr val="bg1"/>
          </a:solidFill>
          <a:ln w="9525">
            <a:solidFill>
              <a:schemeClr val="bg1"/>
            </a:solidFill>
            <a:miter lim="800000"/>
            <a:headEnd/>
            <a:tailEnd/>
          </a:ln>
        </p:spPr>
        <p:txBody>
          <a:bodyPr vert="horz" wrap="square" lIns="84406" tIns="42203" rIns="84406" bIns="42203" numCol="1" anchor="t" anchorCtr="0" compatLnSpc="1">
            <a:prstTxWarp prst="textNoShape">
              <a:avLst/>
            </a:prstTxWarp>
          </a:bodyPr>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l">
              <a:spcBef>
                <a:spcPts val="1108"/>
              </a:spcBef>
            </a:pPr>
            <a:r>
              <a:rPr lang="en-US" altLang="zh-CN" sz="2000" dirty="0">
                <a:latin typeface="Helvetica Neue" charset="0"/>
                <a:ea typeface="Helvetica Neue" charset="0"/>
                <a:cs typeface="Helvetica Neue" charset="0"/>
              </a:rPr>
              <a:t>Integration with </a:t>
            </a:r>
            <a:r>
              <a:rPr lang="en-US" altLang="zh-CN" sz="2000" dirty="0" err="1" smtClean="0">
                <a:latin typeface="Helvetica Neue" charset="0"/>
                <a:ea typeface="Helvetica Neue" charset="0"/>
                <a:cs typeface="Helvetica Neue" charset="0"/>
              </a:rPr>
              <a:t>ScholarOne</a:t>
            </a:r>
            <a:r>
              <a:rPr lang="en-US" altLang="zh-CN" sz="2000" dirty="0" smtClean="0">
                <a:latin typeface="Helvetica Neue" charset="0"/>
                <a:ea typeface="Helvetica Neue" charset="0"/>
                <a:cs typeface="Helvetica Neue" charset="0"/>
              </a:rPr>
              <a:t>: </a:t>
            </a:r>
            <a:r>
              <a:rPr lang="en-US" altLang="zh-CN" sz="1846" kern="0" dirty="0" smtClean="0">
                <a:latin typeface="Helvetica Neue" charset="0"/>
                <a:ea typeface="Helvetica Neue" charset="0"/>
                <a:cs typeface="Helvetica Neue" charset="0"/>
              </a:rPr>
              <a:t>Find </a:t>
            </a:r>
            <a:r>
              <a:rPr lang="en-US" altLang="zh-CN" sz="1846" kern="0" dirty="0">
                <a:latin typeface="Helvetica Neue" charset="0"/>
                <a:ea typeface="Helvetica Neue" charset="0"/>
                <a:cs typeface="Helvetica Neue" charset="0"/>
              </a:rPr>
              <a:t>the extension—</a:t>
            </a:r>
            <a:r>
              <a:rPr lang="en-US" altLang="zh-CN" sz="1846" b="1" kern="0" dirty="0">
                <a:solidFill>
                  <a:srgbClr val="FF0000"/>
                </a:solidFill>
                <a:latin typeface="Helvetica Neue" charset="0"/>
                <a:ea typeface="Helvetica Neue" charset="0"/>
                <a:cs typeface="Helvetica Neue" charset="0"/>
              </a:rPr>
              <a:t>reviewer </a:t>
            </a:r>
            <a:r>
              <a:rPr lang="en-US" altLang="zh-CN" sz="1846" b="1" kern="0" dirty="0" smtClean="0">
                <a:solidFill>
                  <a:srgbClr val="FF0000"/>
                </a:solidFill>
                <a:latin typeface="Helvetica Neue" charset="0"/>
                <a:ea typeface="Helvetica Neue" charset="0"/>
                <a:cs typeface="Helvetica Neue" charset="0"/>
              </a:rPr>
              <a:t>recommender</a:t>
            </a:r>
            <a:br>
              <a:rPr lang="en-US" altLang="zh-CN" sz="1846" b="1" kern="0" dirty="0" smtClean="0">
                <a:solidFill>
                  <a:srgbClr val="FF0000"/>
                </a:solidFill>
                <a:latin typeface="Helvetica Neue" charset="0"/>
                <a:ea typeface="Helvetica Neue" charset="0"/>
                <a:cs typeface="Helvetica Neue" charset="0"/>
              </a:rPr>
            </a:br>
            <a:r>
              <a:rPr lang="en-US" altLang="zh-CN" sz="1846" kern="0" dirty="0" smtClean="0">
                <a:latin typeface="Helvetica Neue" charset="0"/>
                <a:ea typeface="Helvetica Neue" charset="0"/>
                <a:cs typeface="Helvetica Neue" charset="0"/>
              </a:rPr>
              <a:t>—</a:t>
            </a:r>
            <a:r>
              <a:rPr lang="en-US" altLang="zh-CN" sz="1846" kern="0" dirty="0">
                <a:latin typeface="Helvetica Neue" charset="0"/>
                <a:ea typeface="Helvetica Neue" charset="0"/>
                <a:cs typeface="Helvetica Neue" charset="0"/>
              </a:rPr>
              <a:t>from Chrome Web Store</a:t>
            </a:r>
          </a:p>
        </p:txBody>
      </p:sp>
      <p:sp>
        <p:nvSpPr>
          <p:cNvPr id="8" name="标题 1"/>
          <p:cNvSpPr txBox="1">
            <a:spLocks/>
          </p:cNvSpPr>
          <p:nvPr/>
        </p:nvSpPr>
        <p:spPr>
          <a:xfrm>
            <a:off x="250583" y="259374"/>
            <a:ext cx="8642838" cy="731226"/>
          </a:xfrm>
          <a:prstGeom prst="rect">
            <a:avLst/>
          </a:prstGeom>
        </p:spPr>
        <p:txBody>
          <a:bodyPr/>
          <a:lstStyle/>
          <a:p>
            <a:pPr lvl="0" algn="ctr" eaLnBrk="0" hangingPunct="0">
              <a:defRPr/>
            </a:pPr>
            <a:r>
              <a:rPr lang="en-US" altLang="zh-CN" sz="3692" dirty="0">
                <a:latin typeface="Helvetica Neue" charset="0"/>
                <a:ea typeface="Helvetica Neue" charset="0"/>
                <a:cs typeface="Helvetica Neue" charset="0"/>
              </a:rPr>
              <a:t>Examples </a:t>
            </a:r>
            <a:r>
              <a:rPr lang="en-US" altLang="zh-CN" sz="2585" dirty="0">
                <a:latin typeface="Helvetica Neue" charset="0"/>
                <a:ea typeface="Helvetica Neue" charset="0"/>
                <a:cs typeface="Helvetica Neue" charset="0"/>
              </a:rPr>
              <a:t>– </a:t>
            </a:r>
            <a:r>
              <a:rPr lang="en-US" altLang="zh-CN" sz="2585" kern="0" dirty="0">
                <a:solidFill>
                  <a:schemeClr val="tx2"/>
                </a:solidFill>
                <a:latin typeface="Helvetica Neue" charset="0"/>
                <a:ea typeface="Helvetica Neue" charset="0"/>
                <a:cs typeface="Helvetica Neue" charset="0"/>
              </a:rPr>
              <a:t>Reviewer Suggestion</a:t>
            </a:r>
            <a:endParaRPr lang="zh-CN" altLang="en-US" sz="2585" kern="0" dirty="0">
              <a:solidFill>
                <a:schemeClr val="tx2"/>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60377326"/>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4"/>
          <p:cNvPicPr>
            <a:picLocks noChangeAspect="1" noChangeArrowheads="1"/>
          </p:cNvPicPr>
          <p:nvPr/>
        </p:nvPicPr>
        <p:blipFill>
          <a:blip r:embed="rId4" cstate="print"/>
          <a:srcRect/>
          <a:stretch>
            <a:fillRect/>
          </a:stretch>
        </p:blipFill>
        <p:spPr bwMode="auto">
          <a:xfrm>
            <a:off x="1015512" y="1201616"/>
            <a:ext cx="7543800" cy="4972050"/>
          </a:xfrm>
          <a:prstGeom prst="rect">
            <a:avLst/>
          </a:prstGeom>
          <a:noFill/>
          <a:ln w="22225">
            <a:solidFill>
              <a:schemeClr val="bg1">
                <a:lumMod val="50000"/>
              </a:schemeClr>
            </a:solidFill>
            <a:miter lim="800000"/>
            <a:headEnd/>
            <a:tailEnd/>
          </a:ln>
        </p:spPr>
      </p:pic>
      <p:sp>
        <p:nvSpPr>
          <p:cNvPr id="4" name="矩形 3"/>
          <p:cNvSpPr/>
          <p:nvPr/>
        </p:nvSpPr>
        <p:spPr>
          <a:xfrm>
            <a:off x="1015512" y="1201616"/>
            <a:ext cx="7544623" cy="499193"/>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lgn="ctr">
              <a:defRPr/>
            </a:pPr>
            <a:r>
              <a:rPr lang="en-US" altLang="zh-CN" sz="2585" b="1" dirty="0">
                <a:solidFill>
                  <a:srgbClr val="FFFF00"/>
                </a:solidFill>
                <a:latin typeface="Helvetica Neue" charset="0"/>
                <a:ea typeface="Helvetica Neue" charset="0"/>
                <a:cs typeface="Helvetica Neue" charset="0"/>
              </a:rPr>
              <a:t>8.32 million IP from 220 countries/regions</a:t>
            </a:r>
          </a:p>
        </p:txBody>
      </p:sp>
      <p:sp>
        <p:nvSpPr>
          <p:cNvPr id="5" name="标题 1"/>
          <p:cNvSpPr txBox="1">
            <a:spLocks/>
          </p:cNvSpPr>
          <p:nvPr/>
        </p:nvSpPr>
        <p:spPr bwMode="auto">
          <a:xfrm>
            <a:off x="0" y="438151"/>
            <a:ext cx="9144000" cy="797169"/>
          </a:xfrm>
          <a:prstGeom prst="rect">
            <a:avLst/>
          </a:prstGeom>
          <a:noFill/>
          <a:ln w="9525">
            <a:noFill/>
            <a:miter lim="800000"/>
            <a:headEnd/>
            <a:tailEnd/>
          </a:ln>
        </p:spPr>
        <p:txBody>
          <a:bodyPr anchor="ctr"/>
          <a:lstStyle/>
          <a:p>
            <a:pPr algn="ctr">
              <a:defRPr/>
            </a:pPr>
            <a:r>
              <a:rPr kumimoji="1" lang="en-US" altLang="zh-CN" sz="3692">
                <a:latin typeface="Helvetica Neue" charset="0"/>
                <a:ea typeface="Helvetica Neue" charset="0"/>
                <a:cs typeface="Helvetica Neue" charset="0"/>
              </a:rPr>
              <a:t>User Distribution</a:t>
            </a:r>
            <a:endParaRPr kumimoji="1" lang="zh-CN" altLang="en-US" sz="3692" kern="0" dirty="0">
              <a:latin typeface="Helvetica Neue" charset="0"/>
              <a:ea typeface="Helvetica Neue" charset="0"/>
              <a:cs typeface="Helvetica Neue" charset="0"/>
            </a:endParaRPr>
          </a:p>
        </p:txBody>
      </p:sp>
    </p:spTree>
    <p:custDataLst>
      <p:tags r:id="rId1"/>
    </p:custDataLst>
    <p:extLst>
      <p:ext uri="{BB962C8B-B14F-4D97-AF65-F5344CB8AC3E}">
        <p14:creationId xmlns:p14="http://schemas.microsoft.com/office/powerpoint/2010/main" val="133094041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1223" y="263769"/>
            <a:ext cx="8335577" cy="1055077"/>
          </a:xfrm>
        </p:spPr>
        <p:txBody>
          <a:bodyPr/>
          <a:lstStyle/>
          <a:p>
            <a:r>
              <a:rPr lang="en-US" altLang="zh-CN" dirty="0" smtClean="0">
                <a:ea typeface="黑体" pitchFamily="49" charset="-122"/>
                <a:cs typeface="Arial" pitchFamily="34" charset="0"/>
              </a:rPr>
              <a:t>Networked World</a:t>
            </a:r>
            <a:endParaRPr lang="zh-CN" altLang="en-US" dirty="0">
              <a:ea typeface="黑体" pitchFamily="49" charset="-122"/>
              <a:cs typeface="Arial" pitchFamily="34" charset="0"/>
            </a:endParaRPr>
          </a:p>
        </p:txBody>
      </p:sp>
      <p:sp>
        <p:nvSpPr>
          <p:cNvPr id="25" name="矩形 2"/>
          <p:cNvSpPr/>
          <p:nvPr/>
        </p:nvSpPr>
        <p:spPr>
          <a:xfrm>
            <a:off x="0" y="6172200"/>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6" name="图片 5" descr="static-graph.pn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03385" y="1505396"/>
            <a:ext cx="7666892" cy="4666804"/>
          </a:xfrm>
          <a:prstGeom prst="rect">
            <a:avLst/>
          </a:prstGeom>
        </p:spPr>
      </p:pic>
      <p:pic>
        <p:nvPicPr>
          <p:cNvPr id="39" name="Picture 2"/>
          <p:cNvPicPr>
            <a:picLocks noChangeAspect="1" noChangeArrowheads="1"/>
          </p:cNvPicPr>
          <p:nvPr/>
        </p:nvPicPr>
        <p:blipFill>
          <a:blip r:embed="rId4" cstate="print"/>
          <a:srcRect/>
          <a:stretch>
            <a:fillRect/>
          </a:stretch>
        </p:blipFill>
        <p:spPr bwMode="auto">
          <a:xfrm>
            <a:off x="1125416" y="1389185"/>
            <a:ext cx="1406769" cy="549310"/>
          </a:xfrm>
          <a:prstGeom prst="rect">
            <a:avLst/>
          </a:prstGeom>
          <a:noFill/>
          <a:ln w="9525">
            <a:noFill/>
            <a:miter lim="800000"/>
            <a:headEnd/>
            <a:tailEnd/>
          </a:ln>
        </p:spPr>
      </p:pic>
      <p:pic>
        <p:nvPicPr>
          <p:cNvPr id="40" name="Picture 11"/>
          <p:cNvPicPr>
            <a:picLocks noChangeAspect="1" noChangeArrowheads="1"/>
          </p:cNvPicPr>
          <p:nvPr/>
        </p:nvPicPr>
        <p:blipFill>
          <a:blip r:embed="rId5" cstate="print"/>
          <a:srcRect/>
          <a:stretch>
            <a:fillRect/>
          </a:stretch>
        </p:blipFill>
        <p:spPr bwMode="auto">
          <a:xfrm>
            <a:off x="5908431" y="1333145"/>
            <a:ext cx="773723" cy="773723"/>
          </a:xfrm>
          <a:prstGeom prst="rect">
            <a:avLst/>
          </a:prstGeom>
          <a:noFill/>
          <a:ln w="9525">
            <a:noFill/>
            <a:miter lim="800000"/>
            <a:headEnd/>
            <a:tailEnd/>
          </a:ln>
        </p:spPr>
      </p:pic>
      <p:pic>
        <p:nvPicPr>
          <p:cNvPr id="41" name="Picture 2"/>
          <p:cNvPicPr>
            <a:picLocks noChangeAspect="1" noChangeArrowheads="1"/>
          </p:cNvPicPr>
          <p:nvPr/>
        </p:nvPicPr>
        <p:blipFill>
          <a:blip r:embed="rId6" cstate="print"/>
          <a:srcRect/>
          <a:stretch>
            <a:fillRect/>
          </a:stretch>
        </p:blipFill>
        <p:spPr bwMode="auto">
          <a:xfrm>
            <a:off x="6611819" y="3359911"/>
            <a:ext cx="1895078" cy="633046"/>
          </a:xfrm>
          <a:prstGeom prst="rect">
            <a:avLst/>
          </a:prstGeom>
          <a:noFill/>
          <a:ln w="9525">
            <a:noFill/>
            <a:miter lim="800000"/>
            <a:headEnd/>
            <a:tailEnd/>
          </a:ln>
        </p:spPr>
      </p:pic>
      <p:pic>
        <p:nvPicPr>
          <p:cNvPr id="42" name="Picture 3"/>
          <p:cNvPicPr>
            <a:picLocks noChangeAspect="1" noChangeArrowheads="1"/>
          </p:cNvPicPr>
          <p:nvPr/>
        </p:nvPicPr>
        <p:blipFill>
          <a:blip r:embed="rId7" cstate="print"/>
          <a:srcRect/>
          <a:stretch>
            <a:fillRect/>
          </a:stretch>
        </p:blipFill>
        <p:spPr bwMode="auto">
          <a:xfrm>
            <a:off x="984739" y="2907032"/>
            <a:ext cx="1266092" cy="666365"/>
          </a:xfrm>
          <a:prstGeom prst="rect">
            <a:avLst/>
          </a:prstGeom>
          <a:noFill/>
          <a:ln w="9525">
            <a:noFill/>
            <a:miter lim="800000"/>
            <a:headEnd/>
            <a:tailEnd/>
          </a:ln>
        </p:spPr>
      </p:pic>
      <p:sp>
        <p:nvSpPr>
          <p:cNvPr id="43" name="矩形 16"/>
          <p:cNvSpPr/>
          <p:nvPr/>
        </p:nvSpPr>
        <p:spPr>
          <a:xfrm>
            <a:off x="562708" y="1951892"/>
            <a:ext cx="3165231" cy="77372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smtClean="0">
                <a:solidFill>
                  <a:srgbClr val="FF0000"/>
                </a:solidFill>
              </a:rPr>
              <a:t>1.65 </a:t>
            </a:r>
            <a:r>
              <a:rPr lang="en-US" altLang="zh-CN" sz="1846" b="1" dirty="0">
                <a:solidFill>
                  <a:srgbClr val="FF0000"/>
                </a:solidFill>
              </a:rPr>
              <a:t>billion </a:t>
            </a:r>
            <a:r>
              <a:rPr lang="en-US" altLang="zh-CN" sz="1846" dirty="0" smtClean="0">
                <a:solidFill>
                  <a:schemeClr val="tx1"/>
                </a:solidFill>
              </a:rPr>
              <a:t>MAU</a:t>
            </a:r>
            <a:endParaRPr lang="en-US" altLang="zh-CN" sz="1846" dirty="0">
              <a:solidFill>
                <a:schemeClr val="tx1"/>
              </a:solidFill>
            </a:endParaRPr>
          </a:p>
          <a:p>
            <a:pPr>
              <a:buFont typeface="Arial" pitchFamily="34" charset="0"/>
              <a:buChar char="•"/>
            </a:pPr>
            <a:r>
              <a:rPr lang="en-US" altLang="zh-CN" sz="1846" b="1" dirty="0">
                <a:solidFill>
                  <a:srgbClr val="0000CC"/>
                </a:solidFill>
              </a:rPr>
              <a:t> </a:t>
            </a:r>
            <a:r>
              <a:rPr lang="en-US" altLang="zh-CN" sz="1846" b="1" dirty="0" smtClean="0">
                <a:solidFill>
                  <a:srgbClr val="0000CC"/>
                </a:solidFill>
              </a:rPr>
              <a:t>2.5 trillion </a:t>
            </a:r>
            <a:r>
              <a:rPr lang="en-US" altLang="zh-CN" sz="1846" dirty="0" smtClean="0">
                <a:solidFill>
                  <a:schemeClr val="tx1"/>
                </a:solidFill>
              </a:rPr>
              <a:t>minutes/month</a:t>
            </a:r>
            <a:endParaRPr lang="en-US" altLang="zh-CN" sz="1846" dirty="0">
              <a:solidFill>
                <a:schemeClr val="tx1"/>
              </a:solidFill>
            </a:endParaRPr>
          </a:p>
        </p:txBody>
      </p:sp>
      <p:sp>
        <p:nvSpPr>
          <p:cNvPr id="44" name="矩形 20"/>
          <p:cNvSpPr/>
          <p:nvPr/>
        </p:nvSpPr>
        <p:spPr>
          <a:xfrm>
            <a:off x="5838092" y="3992957"/>
            <a:ext cx="3094893" cy="77372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smtClean="0">
                <a:solidFill>
                  <a:srgbClr val="FF0000"/>
                </a:solidFill>
              </a:rPr>
              <a:t>220 </a:t>
            </a:r>
            <a:r>
              <a:rPr lang="en-US" altLang="zh-CN" sz="1846" b="1" dirty="0">
                <a:solidFill>
                  <a:srgbClr val="FF0000"/>
                </a:solidFill>
              </a:rPr>
              <a:t>million </a:t>
            </a:r>
            <a:r>
              <a:rPr lang="en-US" altLang="zh-CN" sz="1846" dirty="0">
                <a:solidFill>
                  <a:schemeClr val="tx1"/>
                </a:solidFill>
              </a:rPr>
              <a:t>users  </a:t>
            </a:r>
          </a:p>
          <a:p>
            <a:pPr>
              <a:buFont typeface="Arial" pitchFamily="34" charset="0"/>
              <a:buChar char="•"/>
            </a:pPr>
            <a:r>
              <a:rPr lang="en-US" altLang="zh-CN" sz="1846" b="1" dirty="0">
                <a:solidFill>
                  <a:srgbClr val="0000CC"/>
                </a:solidFill>
              </a:rPr>
              <a:t> influencing </a:t>
            </a:r>
            <a:r>
              <a:rPr lang="en-US" altLang="zh-CN" sz="1846" dirty="0">
                <a:solidFill>
                  <a:srgbClr val="000000"/>
                </a:solidFill>
              </a:rPr>
              <a:t>our daily life</a:t>
            </a:r>
          </a:p>
        </p:txBody>
      </p:sp>
      <p:sp>
        <p:nvSpPr>
          <p:cNvPr id="45" name="矩形 21"/>
          <p:cNvSpPr/>
          <p:nvPr/>
        </p:nvSpPr>
        <p:spPr>
          <a:xfrm>
            <a:off x="5486400" y="2134311"/>
            <a:ext cx="3516923" cy="101333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b="1" dirty="0" smtClean="0">
                <a:solidFill>
                  <a:srgbClr val="FF0000"/>
                </a:solidFill>
              </a:rPr>
              <a:t>QQ: </a:t>
            </a:r>
            <a:r>
              <a:rPr lang="en-US" altLang="zh-CN" sz="1846" b="1" dirty="0">
                <a:solidFill>
                  <a:srgbClr val="FF0000"/>
                </a:solidFill>
              </a:rPr>
              <a:t>800 </a:t>
            </a:r>
            <a:r>
              <a:rPr lang="en-US" altLang="zh-CN" sz="1846" b="1" dirty="0" smtClean="0">
                <a:solidFill>
                  <a:srgbClr val="FF0000"/>
                </a:solidFill>
              </a:rPr>
              <a:t>million </a:t>
            </a:r>
            <a:r>
              <a:rPr lang="en-US" altLang="zh-CN" sz="1846" dirty="0" smtClean="0">
                <a:solidFill>
                  <a:schemeClr val="tx1"/>
                </a:solidFill>
              </a:rPr>
              <a:t>MAU</a:t>
            </a:r>
            <a:endParaRPr lang="en-US" altLang="zh-CN" sz="1846" dirty="0">
              <a:solidFill>
                <a:schemeClr val="tx1"/>
              </a:solidFill>
            </a:endParaRPr>
          </a:p>
          <a:p>
            <a:pPr>
              <a:buFont typeface="Arial" pitchFamily="34" charset="0"/>
              <a:buChar char="•"/>
            </a:pPr>
            <a:r>
              <a:rPr lang="en-US" altLang="zh-CN" sz="1846" b="1" dirty="0">
                <a:solidFill>
                  <a:srgbClr val="0000CC"/>
                </a:solidFill>
              </a:rPr>
              <a:t> </a:t>
            </a:r>
            <a:r>
              <a:rPr lang="en-US" altLang="zh-CN" sz="1846" b="1" dirty="0" err="1" smtClean="0">
                <a:solidFill>
                  <a:srgbClr val="0000CC"/>
                </a:solidFill>
              </a:rPr>
              <a:t>WeChat</a:t>
            </a:r>
            <a:r>
              <a:rPr lang="en-US" altLang="zh-CN" sz="1846" b="1" dirty="0" smtClean="0">
                <a:solidFill>
                  <a:srgbClr val="0000CC"/>
                </a:solidFill>
              </a:rPr>
              <a:t>: 700 million </a:t>
            </a:r>
            <a:r>
              <a:rPr lang="en-US" altLang="zh-CN" sz="1846" dirty="0" smtClean="0">
                <a:solidFill>
                  <a:schemeClr val="tx1"/>
                </a:solidFill>
              </a:rPr>
              <a:t>MAU</a:t>
            </a:r>
            <a:endParaRPr lang="en-US" altLang="zh-CN" sz="1846" dirty="0">
              <a:solidFill>
                <a:srgbClr val="000000"/>
              </a:solidFill>
            </a:endParaRPr>
          </a:p>
        </p:txBody>
      </p:sp>
      <p:sp>
        <p:nvSpPr>
          <p:cNvPr id="48" name="矩形 17"/>
          <p:cNvSpPr/>
          <p:nvPr/>
        </p:nvSpPr>
        <p:spPr>
          <a:xfrm>
            <a:off x="422031" y="3569677"/>
            <a:ext cx="2672862" cy="77372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smtClean="0">
                <a:solidFill>
                  <a:srgbClr val="FF0000"/>
                </a:solidFill>
              </a:rPr>
              <a:t>255 </a:t>
            </a:r>
            <a:r>
              <a:rPr lang="en-US" altLang="zh-CN" sz="1846" b="1" dirty="0">
                <a:solidFill>
                  <a:srgbClr val="FF0000"/>
                </a:solidFill>
              </a:rPr>
              <a:t>million </a:t>
            </a:r>
            <a:r>
              <a:rPr lang="en-US" altLang="zh-CN" sz="1846" dirty="0" smtClean="0">
                <a:solidFill>
                  <a:schemeClr val="tx1"/>
                </a:solidFill>
              </a:rPr>
              <a:t>MAU  </a:t>
            </a:r>
            <a:endParaRPr lang="en-US" altLang="zh-CN" sz="1846" dirty="0">
              <a:solidFill>
                <a:schemeClr val="tx1"/>
              </a:solidFill>
            </a:endParaRPr>
          </a:p>
          <a:p>
            <a:pPr>
              <a:buFont typeface="Arial" pitchFamily="34" charset="0"/>
              <a:buChar char="•"/>
            </a:pPr>
            <a:r>
              <a:rPr lang="en-US" altLang="zh-CN" sz="1846" b="1" dirty="0">
                <a:solidFill>
                  <a:srgbClr val="0000CC"/>
                </a:solidFill>
              </a:rPr>
              <a:t> </a:t>
            </a:r>
            <a:r>
              <a:rPr lang="en-US" altLang="zh-CN" sz="1846" b="1" dirty="0" smtClean="0">
                <a:solidFill>
                  <a:srgbClr val="0000CC"/>
                </a:solidFill>
              </a:rPr>
              <a:t>Peak: 143K </a:t>
            </a:r>
            <a:r>
              <a:rPr lang="en-US" altLang="zh-CN" sz="1846" dirty="0" smtClean="0">
                <a:solidFill>
                  <a:schemeClr val="tx1"/>
                </a:solidFill>
              </a:rPr>
              <a:t>tweets/s</a:t>
            </a:r>
            <a:endParaRPr lang="en-US" altLang="zh-CN" sz="1846" dirty="0">
              <a:solidFill>
                <a:schemeClr val="tx1"/>
              </a:solidFill>
            </a:endParaRPr>
          </a:p>
        </p:txBody>
      </p:sp>
      <p:pic>
        <p:nvPicPr>
          <p:cNvPr id="49" name="图片 30" descr="amazon.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6093" y="4623945"/>
            <a:ext cx="1899138" cy="469327"/>
          </a:xfrm>
          <a:prstGeom prst="rect">
            <a:avLst/>
          </a:prstGeom>
        </p:spPr>
      </p:pic>
      <p:pic>
        <p:nvPicPr>
          <p:cNvPr id="50" name="图片 31" descr="alibaba_group2-featu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5044" y="4977695"/>
            <a:ext cx="2110154" cy="441186"/>
          </a:xfrm>
          <a:prstGeom prst="rect">
            <a:avLst/>
          </a:prstGeom>
        </p:spPr>
      </p:pic>
      <p:pic>
        <p:nvPicPr>
          <p:cNvPr id="51" name="图片 3"/>
          <p:cNvPicPr>
            <a:picLocks noChangeAspect="1"/>
          </p:cNvPicPr>
          <p:nvPr/>
        </p:nvPicPr>
        <p:blipFill>
          <a:blip r:embed="rId10"/>
          <a:stretch>
            <a:fillRect/>
          </a:stretch>
        </p:blipFill>
        <p:spPr>
          <a:xfrm>
            <a:off x="6963508" y="1318846"/>
            <a:ext cx="773723" cy="773723"/>
          </a:xfrm>
          <a:prstGeom prst="rect">
            <a:avLst/>
          </a:prstGeom>
        </p:spPr>
      </p:pic>
      <p:sp>
        <p:nvSpPr>
          <p:cNvPr id="53" name="矩形 28"/>
          <p:cNvSpPr/>
          <p:nvPr/>
        </p:nvSpPr>
        <p:spPr>
          <a:xfrm>
            <a:off x="633046" y="5117123"/>
            <a:ext cx="2883877" cy="77372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b="1" dirty="0" smtClean="0">
                <a:solidFill>
                  <a:srgbClr val="FF0000"/>
                </a:solidFill>
              </a:rPr>
              <a:t>304 </a:t>
            </a:r>
            <a:r>
              <a:rPr lang="en-US" altLang="zh-CN" sz="1846" b="1" dirty="0">
                <a:solidFill>
                  <a:srgbClr val="FF0000"/>
                </a:solidFill>
              </a:rPr>
              <a:t>million </a:t>
            </a:r>
            <a:r>
              <a:rPr lang="en-US" altLang="zh-CN" sz="1846" dirty="0">
                <a:solidFill>
                  <a:srgbClr val="000000"/>
                </a:solidFill>
              </a:rPr>
              <a:t>active </a:t>
            </a:r>
            <a:r>
              <a:rPr lang="en-US" altLang="zh-CN" sz="1846" dirty="0">
                <a:solidFill>
                  <a:schemeClr val="tx1"/>
                </a:solidFill>
              </a:rPr>
              <a:t>users</a:t>
            </a:r>
          </a:p>
          <a:p>
            <a:pPr>
              <a:buFont typeface="Arial" pitchFamily="34" charset="0"/>
              <a:buChar char="•"/>
            </a:pPr>
            <a:r>
              <a:rPr lang="en-US" altLang="zh-CN" sz="1846" b="1" dirty="0">
                <a:solidFill>
                  <a:srgbClr val="0000CC"/>
                </a:solidFill>
              </a:rPr>
              <a:t> 14 billion</a:t>
            </a:r>
            <a:r>
              <a:rPr lang="en-US" altLang="zh-CN" sz="1846" b="1" dirty="0">
                <a:solidFill>
                  <a:schemeClr val="tx1"/>
                </a:solidFill>
              </a:rPr>
              <a:t> </a:t>
            </a:r>
            <a:r>
              <a:rPr lang="en-US" altLang="zh-CN" sz="1846" dirty="0">
                <a:solidFill>
                  <a:schemeClr val="tx1"/>
                </a:solidFill>
              </a:rPr>
              <a:t>items/year</a:t>
            </a:r>
          </a:p>
        </p:txBody>
      </p:sp>
      <p:sp>
        <p:nvSpPr>
          <p:cNvPr id="54" name="矩形 27"/>
          <p:cNvSpPr/>
          <p:nvPr/>
        </p:nvSpPr>
        <p:spPr>
          <a:xfrm>
            <a:off x="4853354" y="5418880"/>
            <a:ext cx="3374437" cy="75332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r>
              <a:rPr lang="en-US" altLang="zh-CN" sz="1846" dirty="0">
                <a:solidFill>
                  <a:srgbClr val="FF0000"/>
                </a:solidFill>
              </a:rPr>
              <a:t> </a:t>
            </a:r>
            <a:r>
              <a:rPr lang="en-US" altLang="zh-CN" sz="1846" dirty="0" smtClean="0">
                <a:solidFill>
                  <a:srgbClr val="FF0000"/>
                </a:solidFill>
              </a:rPr>
              <a:t>~</a:t>
            </a:r>
            <a:r>
              <a:rPr lang="en-US" altLang="zh-CN" sz="1846" b="1" dirty="0" smtClean="0">
                <a:solidFill>
                  <a:srgbClr val="FF0000"/>
                </a:solidFill>
              </a:rPr>
              <a:t>700 </a:t>
            </a:r>
            <a:r>
              <a:rPr lang="en-US" altLang="zh-CN" sz="1846" b="1" dirty="0">
                <a:solidFill>
                  <a:srgbClr val="FF0000"/>
                </a:solidFill>
              </a:rPr>
              <a:t>million </a:t>
            </a:r>
            <a:r>
              <a:rPr lang="en-US" altLang="zh-CN" dirty="0" smtClean="0">
                <a:solidFill>
                  <a:schemeClr val="tx1"/>
                </a:solidFill>
              </a:rPr>
              <a:t>trans.</a:t>
            </a:r>
            <a:r>
              <a:rPr lang="en-US" altLang="zh-CN" sz="1846" dirty="0" smtClean="0">
                <a:solidFill>
                  <a:schemeClr val="tx1"/>
                </a:solidFill>
              </a:rPr>
              <a:t> </a:t>
            </a:r>
            <a:r>
              <a:rPr lang="en-US" altLang="zh-CN" sz="1846" dirty="0">
                <a:solidFill>
                  <a:schemeClr val="tx1"/>
                </a:solidFill>
              </a:rPr>
              <a:t>(</a:t>
            </a:r>
            <a:r>
              <a:rPr lang="en-US" altLang="zh-CN" sz="1846" dirty="0" err="1">
                <a:solidFill>
                  <a:schemeClr val="tx1"/>
                </a:solidFill>
              </a:rPr>
              <a:t>alipay</a:t>
            </a:r>
            <a:r>
              <a:rPr lang="en-US" altLang="zh-CN" sz="1846" dirty="0">
                <a:solidFill>
                  <a:schemeClr val="tx1"/>
                </a:solidFill>
              </a:rPr>
              <a:t>)</a:t>
            </a:r>
          </a:p>
          <a:p>
            <a:pPr>
              <a:buFont typeface="Arial" pitchFamily="34" charset="0"/>
              <a:buChar char="•"/>
            </a:pPr>
            <a:r>
              <a:rPr lang="en-US" altLang="zh-CN" sz="1846" b="1" dirty="0">
                <a:solidFill>
                  <a:srgbClr val="0000CC"/>
                </a:solidFill>
              </a:rPr>
              <a:t> </a:t>
            </a:r>
            <a:r>
              <a:rPr lang="en-US" altLang="zh-CN" b="1" dirty="0" smtClean="0">
                <a:solidFill>
                  <a:srgbClr val="0000CC"/>
                </a:solidFill>
              </a:rPr>
              <a:t>120.7</a:t>
            </a:r>
            <a:r>
              <a:rPr lang="en-US" altLang="zh-CN" sz="1846" b="1" dirty="0" smtClean="0">
                <a:solidFill>
                  <a:srgbClr val="0000CC"/>
                </a:solidFill>
              </a:rPr>
              <a:t> </a:t>
            </a:r>
            <a:r>
              <a:rPr lang="en-US" altLang="zh-CN" sz="1846" b="1" dirty="0">
                <a:solidFill>
                  <a:srgbClr val="0000CC"/>
                </a:solidFill>
              </a:rPr>
              <a:t>billion</a:t>
            </a:r>
            <a:r>
              <a:rPr lang="en-US" altLang="zh-CN" sz="1846" dirty="0">
                <a:solidFill>
                  <a:srgbClr val="0000CC"/>
                </a:solidFill>
              </a:rPr>
              <a:t> </a:t>
            </a:r>
            <a:r>
              <a:rPr lang="en-US" altLang="zh-CN" sz="1846" dirty="0">
                <a:solidFill>
                  <a:schemeClr val="tx1"/>
                </a:solidFill>
              </a:rPr>
              <a:t>on 11/11</a:t>
            </a:r>
          </a:p>
        </p:txBody>
      </p:sp>
      <p:pic>
        <p:nvPicPr>
          <p:cNvPr id="46" name="图片 23" descr="Screen Shot 2013-11-14 at 4.01.22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80087" y="2326617"/>
            <a:ext cx="2417327" cy="3007383"/>
          </a:xfrm>
          <a:prstGeom prst="rect">
            <a:avLst/>
          </a:prstGeom>
        </p:spPr>
      </p:pic>
      <p:sp>
        <p:nvSpPr>
          <p:cNvPr id="47" name="椭圆 24"/>
          <p:cNvSpPr/>
          <p:nvPr/>
        </p:nvSpPr>
        <p:spPr>
          <a:xfrm>
            <a:off x="3275929" y="2330458"/>
            <a:ext cx="2421485" cy="2988552"/>
          </a:xfrm>
          <a:prstGeom prst="ellipse">
            <a:avLst/>
          </a:prstGeom>
          <a:noFill/>
          <a:ln w="19050" cmpd="sng">
            <a:solidFill>
              <a:srgbClr val="4F4F4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23822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Evolution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b="1" dirty="0" smtClean="0">
                <a:solidFill>
                  <a:srgbClr val="C00000"/>
                </a:solidFill>
                <a:latin typeface="Times New Roman" charset="0"/>
                <a:ea typeface="Times New Roman" charset="0"/>
                <a:cs typeface="Times New Roman" charset="0"/>
              </a:rPr>
              <a:t>Link Prediction [</a:t>
            </a:r>
            <a:r>
              <a:rPr lang="en-US" sz="1600" b="1" dirty="0" err="1" smtClean="0">
                <a:solidFill>
                  <a:srgbClr val="C00000"/>
                </a:solidFill>
                <a:latin typeface="Times New Roman" charset="0"/>
                <a:ea typeface="Times New Roman" charset="0"/>
                <a:cs typeface="Times New Roman" charset="0"/>
              </a:rPr>
              <a:t>Liben-Nowell</a:t>
            </a:r>
            <a:r>
              <a:rPr lang="en-US" sz="1600" b="1"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2003</a:t>
            </a:r>
            <a:endParaRPr lang="en-US" b="1"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76200" y="76200"/>
            <a:ext cx="900684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7" name="Rectangle 66"/>
          <p:cNvSpPr/>
          <p:nvPr/>
        </p:nvSpPr>
        <p:spPr>
          <a:xfrm>
            <a:off x="76200" y="609600"/>
            <a:ext cx="8839200" cy="1015663"/>
          </a:xfrm>
          <a:prstGeom prst="rect">
            <a:avLst/>
          </a:prstGeom>
        </p:spPr>
        <p:txBody>
          <a:bodyPr wrap="square">
            <a:spAutoFit/>
          </a:bodyPr>
          <a:lstStyle/>
          <a:p>
            <a:pPr marL="342900" indent="-342900" algn="just">
              <a:buFont typeface="Arial" charset="0"/>
              <a:buChar char="•"/>
            </a:pPr>
            <a:r>
              <a:rPr lang="en-US" sz="2000" dirty="0" smtClean="0">
                <a:latin typeface="Times New Roman" charset="0"/>
                <a:ea typeface="Times New Roman" charset="0"/>
                <a:cs typeface="Times New Roman" charset="0"/>
              </a:rPr>
              <a:t>“</a:t>
            </a:r>
            <a:r>
              <a:rPr lang="en-US" sz="2000" dirty="0">
                <a:latin typeface="Times New Roman" charset="0"/>
                <a:ea typeface="Times New Roman" charset="0"/>
                <a:cs typeface="Times New Roman" charset="0"/>
              </a:rPr>
              <a:t>Given a snapshot of a social network at time </a:t>
            </a:r>
            <a:r>
              <a:rPr lang="en-US" sz="2000" i="1" dirty="0">
                <a:latin typeface="Times New Roman" charset="0"/>
                <a:ea typeface="Times New Roman" charset="0"/>
                <a:cs typeface="Times New Roman" charset="0"/>
              </a:rPr>
              <a:t>t</a:t>
            </a:r>
            <a:r>
              <a:rPr lang="en-US" sz="2000" dirty="0">
                <a:latin typeface="Times New Roman" charset="0"/>
                <a:ea typeface="Times New Roman" charset="0"/>
                <a:cs typeface="Times New Roman" charset="0"/>
              </a:rPr>
              <a:t>, we seek to accurately predict the edges that will be added to the network during the interval from time </a:t>
            </a:r>
            <a:r>
              <a:rPr lang="en-US" sz="2000" i="1" dirty="0">
                <a:latin typeface="Times New Roman" charset="0"/>
                <a:ea typeface="Times New Roman" charset="0"/>
                <a:cs typeface="Times New Roman" charset="0"/>
              </a:rPr>
              <a:t>t</a:t>
            </a:r>
            <a:r>
              <a:rPr lang="en-US" sz="2000" dirty="0">
                <a:latin typeface="Times New Roman" charset="0"/>
                <a:ea typeface="Times New Roman" charset="0"/>
                <a:cs typeface="Times New Roman" charset="0"/>
              </a:rPr>
              <a:t> to a given future time </a:t>
            </a:r>
            <a:r>
              <a:rPr lang="en-US" sz="2000" i="1" dirty="0" smtClean="0">
                <a:latin typeface="Times New Roman" charset="0"/>
                <a:ea typeface="Times New Roman" charset="0"/>
                <a:cs typeface="Times New Roman" charset="0"/>
              </a:rPr>
              <a:t>t</a:t>
            </a:r>
            <a:r>
              <a:rPr lang="en-US" altLang="zh-CN" sz="2000" i="1" dirty="0" smtClean="0">
                <a:latin typeface="Times New Roman" charset="0"/>
                <a:ea typeface="Times New Roman" charset="0"/>
                <a:cs typeface="Times New Roman" charset="0"/>
              </a:rPr>
              <a:t>’</a:t>
            </a:r>
            <a:r>
              <a:rPr lang="en-US" sz="2000"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a:t>
            </a:r>
            <a:r>
              <a:rPr lang="en-US" altLang="zh-CN" sz="2000" dirty="0" smtClean="0">
                <a:latin typeface="Times New Roman" charset="0"/>
                <a:ea typeface="Times New Roman" charset="0"/>
                <a:cs typeface="Times New Roman" charset="0"/>
              </a:rPr>
              <a:t>”</a:t>
            </a:r>
            <a:endParaRPr lang="zh-CN" altLang="en-US" sz="2000" dirty="0" smtClean="0">
              <a:latin typeface="Times New Roman" charset="0"/>
              <a:ea typeface="Times New Roman" charset="0"/>
              <a:cs typeface="Times New Roman" charset="0"/>
            </a:endParaRPr>
          </a:p>
        </p:txBody>
      </p:sp>
      <p:sp>
        <p:nvSpPr>
          <p:cNvPr id="68" name="Rectangle 67"/>
          <p:cNvSpPr/>
          <p:nvPr/>
        </p:nvSpPr>
        <p:spPr>
          <a:xfrm>
            <a:off x="68580" y="3886200"/>
            <a:ext cx="900684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28600" y="1676400"/>
            <a:ext cx="8763000" cy="523220"/>
          </a:xfrm>
          <a:prstGeom prst="rect">
            <a:avLst/>
          </a:prstGeom>
        </p:spPr>
        <p:txBody>
          <a:bodyPr wrap="square">
            <a:spAutoFit/>
          </a:bodyPr>
          <a:lstStyle/>
          <a:p>
            <a:r>
              <a:rPr lang="en-US" sz="1400" dirty="0">
                <a:latin typeface="Times New Roman" charset="0"/>
                <a:ea typeface="Times New Roman" charset="0"/>
                <a:cs typeface="Times New Roman" charset="0"/>
              </a:rPr>
              <a:t>D. </a:t>
            </a:r>
            <a:r>
              <a:rPr lang="en-US" sz="1400" dirty="0" err="1">
                <a:latin typeface="Times New Roman" charset="0"/>
                <a:ea typeface="Times New Roman" charset="0"/>
                <a:cs typeface="Times New Roman" charset="0"/>
              </a:rPr>
              <a:t>Liben-Nowell</a:t>
            </a:r>
            <a:r>
              <a:rPr lang="en-US" sz="1400" dirty="0">
                <a:latin typeface="Times New Roman" charset="0"/>
                <a:ea typeface="Times New Roman" charset="0"/>
                <a:cs typeface="Times New Roman" charset="0"/>
              </a:rPr>
              <a:t>, J. Kleinberg. The Link Prediction Problem for Social Networks.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ACM</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CIKM, </a:t>
            </a:r>
            <a:r>
              <a:rPr lang="en-US" sz="1400" dirty="0">
                <a:latin typeface="Times New Roman" charset="0"/>
                <a:ea typeface="Times New Roman" charset="0"/>
                <a:cs typeface="Times New Roman" charset="0"/>
              </a:rPr>
              <a:t>2003</a:t>
            </a:r>
            <a:r>
              <a:rPr lang="en-US" sz="1400" dirty="0" smtClean="0">
                <a:latin typeface="Times New Roman" charset="0"/>
                <a:ea typeface="Times New Roman" charset="0"/>
                <a:cs typeface="Times New Roman" charset="0"/>
              </a:rPr>
              <a:t>. Cited by </a:t>
            </a:r>
            <a:r>
              <a:rPr lang="en-US" altLang="zh-CN" sz="1400" dirty="0" smtClean="0">
                <a:latin typeface="Times New Roman" charset="0"/>
                <a:ea typeface="Times New Roman" charset="0"/>
                <a:cs typeface="Times New Roman" charset="0"/>
              </a:rPr>
              <a:t>2616</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 </a:t>
            </a:r>
            <a:endParaRPr lang="en-US" sz="1400" dirty="0">
              <a:latin typeface="Times New Roman" charset="0"/>
              <a:ea typeface="Times New Roman" charset="0"/>
              <a:cs typeface="Times New Roman" charset="0"/>
            </a:endParaRPr>
          </a:p>
        </p:txBody>
      </p:sp>
      <p:pic>
        <p:nvPicPr>
          <p:cNvPr id="75" name="Picture 74"/>
          <p:cNvPicPr>
            <a:picLocks noChangeAspect="1"/>
          </p:cNvPicPr>
          <p:nvPr/>
        </p:nvPicPr>
        <p:blipFill>
          <a:blip r:embed="rId13"/>
          <a:stretch>
            <a:fillRect/>
          </a:stretch>
        </p:blipFill>
        <p:spPr>
          <a:xfrm>
            <a:off x="304800" y="4419600"/>
            <a:ext cx="2939789" cy="1295400"/>
          </a:xfrm>
          <a:prstGeom prst="rect">
            <a:avLst/>
          </a:prstGeom>
        </p:spPr>
      </p:pic>
      <p:sp>
        <p:nvSpPr>
          <p:cNvPr id="76" name="TextBox 75"/>
          <p:cNvSpPr txBox="1"/>
          <p:nvPr/>
        </p:nvSpPr>
        <p:spPr>
          <a:xfrm>
            <a:off x="838200" y="5715000"/>
            <a:ext cx="685800" cy="461665"/>
          </a:xfrm>
          <a:prstGeom prst="rect">
            <a:avLst/>
          </a:prstGeom>
          <a:noFill/>
        </p:spPr>
        <p:txBody>
          <a:bodyPr wrap="square" rtlCol="0">
            <a:spAutoFit/>
          </a:bodyPr>
          <a:lstStyle/>
          <a:p>
            <a:r>
              <a:rPr lang="en-US" altLang="zh-CN" sz="2400" i="1" dirty="0" smtClean="0">
                <a:latin typeface="Times New Roman" charset="0"/>
                <a:ea typeface="Times New Roman" charset="0"/>
                <a:cs typeface="Times New Roman" charset="0"/>
              </a:rPr>
              <a:t>t</a:t>
            </a:r>
            <a:endParaRPr lang="en-US" sz="2400" i="1" dirty="0">
              <a:latin typeface="Times New Roman" charset="0"/>
              <a:ea typeface="Times New Roman" charset="0"/>
              <a:cs typeface="Times New Roman" charset="0"/>
            </a:endParaRPr>
          </a:p>
        </p:txBody>
      </p:sp>
      <p:sp>
        <p:nvSpPr>
          <p:cNvPr id="77" name="TextBox 76"/>
          <p:cNvSpPr txBox="1"/>
          <p:nvPr/>
        </p:nvSpPr>
        <p:spPr>
          <a:xfrm>
            <a:off x="2362200" y="5715000"/>
            <a:ext cx="685800" cy="461665"/>
          </a:xfrm>
          <a:prstGeom prst="rect">
            <a:avLst/>
          </a:prstGeom>
          <a:noFill/>
        </p:spPr>
        <p:txBody>
          <a:bodyPr wrap="square" rtlCol="0">
            <a:spAutoFit/>
          </a:bodyPr>
          <a:lstStyle/>
          <a:p>
            <a:r>
              <a:rPr lang="en-US" altLang="zh-CN" sz="2400" i="1" dirty="0" smtClean="0">
                <a:latin typeface="Times New Roman" charset="0"/>
                <a:ea typeface="Times New Roman" charset="0"/>
                <a:cs typeface="Times New Roman" charset="0"/>
              </a:rPr>
              <a:t>t’</a:t>
            </a:r>
            <a:endParaRPr lang="en-US" sz="2400" i="1" dirty="0">
              <a:latin typeface="Times New Roman" charset="0"/>
              <a:ea typeface="Times New Roman" charset="0"/>
              <a:cs typeface="Times New Roman" charset="0"/>
            </a:endParaRPr>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57600" y="4343400"/>
            <a:ext cx="5241732" cy="1496518"/>
          </a:xfrm>
          <a:prstGeom prst="rect">
            <a:avLst/>
          </a:prstGeom>
        </p:spPr>
      </p:pic>
      <p:sp>
        <p:nvSpPr>
          <p:cNvPr id="79" name="TextBox 78"/>
          <p:cNvSpPr txBox="1"/>
          <p:nvPr/>
        </p:nvSpPr>
        <p:spPr>
          <a:xfrm>
            <a:off x="0" y="101025"/>
            <a:ext cx="9144000" cy="584775"/>
          </a:xfrm>
          <a:prstGeom prst="rect">
            <a:avLst/>
          </a:prstGeom>
          <a:noFill/>
        </p:spPr>
        <p:txBody>
          <a:bodyPr wrap="square" rtlCol="0">
            <a:spAutoFit/>
          </a:bodyPr>
          <a:lstStyle/>
          <a:p>
            <a:pPr algn="ctr"/>
            <a:r>
              <a:rPr lang="en-US" altLang="zh-CN" sz="3200" dirty="0" smtClean="0"/>
              <a:t>2003:</a:t>
            </a:r>
            <a:r>
              <a:rPr lang="zh-CN" altLang="en-US" sz="3200" dirty="0" smtClean="0"/>
              <a:t> </a:t>
            </a:r>
            <a:r>
              <a:rPr lang="en-US" altLang="zh-CN" sz="3200" dirty="0" smtClean="0"/>
              <a:t>Link</a:t>
            </a:r>
            <a:r>
              <a:rPr lang="zh-CN" altLang="en-US" sz="3200" dirty="0" smtClean="0"/>
              <a:t> </a:t>
            </a:r>
            <a:r>
              <a:rPr lang="en-US" altLang="zh-CN" sz="3200" dirty="0" smtClean="0"/>
              <a:t>Prediction</a:t>
            </a:r>
            <a:endParaRPr lang="en-US" sz="3200" dirty="0"/>
          </a:p>
        </p:txBody>
      </p:sp>
    </p:spTree>
    <p:extLst>
      <p:ext uri="{BB962C8B-B14F-4D97-AF65-F5344CB8AC3E}">
        <p14:creationId xmlns:p14="http://schemas.microsoft.com/office/powerpoint/2010/main" val="1955823839"/>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4"/>
          <p:cNvPicPr>
            <a:picLocks noChangeAspect="1" noChangeArrowheads="1"/>
          </p:cNvPicPr>
          <p:nvPr/>
        </p:nvPicPr>
        <p:blipFill>
          <a:blip r:embed="rId4" cstate="print"/>
          <a:srcRect/>
          <a:stretch>
            <a:fillRect/>
          </a:stretch>
        </p:blipFill>
        <p:spPr bwMode="auto">
          <a:xfrm>
            <a:off x="1015512" y="1201616"/>
            <a:ext cx="7543800" cy="4972050"/>
          </a:xfrm>
          <a:prstGeom prst="rect">
            <a:avLst/>
          </a:prstGeom>
          <a:noFill/>
          <a:ln w="22225">
            <a:solidFill>
              <a:schemeClr val="bg1">
                <a:lumMod val="50000"/>
              </a:schemeClr>
            </a:solidFill>
            <a:miter lim="800000"/>
            <a:headEnd/>
            <a:tailEnd/>
          </a:ln>
        </p:spPr>
      </p:pic>
      <p:sp>
        <p:nvSpPr>
          <p:cNvPr id="3" name="Rectangle 6"/>
          <p:cNvSpPr>
            <a:spLocks noChangeArrowheads="1"/>
          </p:cNvSpPr>
          <p:nvPr/>
        </p:nvSpPr>
        <p:spPr bwMode="auto">
          <a:xfrm>
            <a:off x="2179028" y="2099897"/>
            <a:ext cx="5317880" cy="3588726"/>
          </a:xfrm>
          <a:prstGeom prst="rect">
            <a:avLst/>
          </a:prstGeom>
          <a:solidFill>
            <a:srgbClr val="DBEEEF"/>
          </a:solidFill>
          <a:ln w="22225">
            <a:solidFill>
              <a:schemeClr val="bg1">
                <a:lumMod val="50000"/>
              </a:schemeClr>
            </a:solidFill>
            <a:miter lim="800000"/>
            <a:headEnd/>
            <a:tailEnd/>
          </a:ln>
        </p:spPr>
        <p:txBody>
          <a:bodyPr lIns="166154" rIns="66462"/>
          <a:lstStyle/>
          <a:p>
            <a:pPr>
              <a:lnSpc>
                <a:spcPct val="150000"/>
              </a:lnSpc>
              <a:spcBef>
                <a:spcPts val="1662"/>
              </a:spcBef>
              <a:spcAft>
                <a:spcPts val="1108"/>
              </a:spcAft>
              <a:defRPr/>
            </a:pPr>
            <a:r>
              <a:rPr lang="en-US" altLang="zh-CN" sz="2954" b="1" dirty="0">
                <a:solidFill>
                  <a:srgbClr val="C00000"/>
                </a:solidFill>
                <a:latin typeface="Helvetica Neue" charset="0"/>
                <a:ea typeface="Helvetica Neue" charset="0"/>
                <a:cs typeface="Helvetica Neue" charset="0"/>
              </a:rPr>
              <a:t>Top 10 countries</a:t>
            </a:r>
          </a:p>
          <a:p>
            <a:pPr>
              <a:defRPr/>
            </a:pPr>
            <a:r>
              <a:rPr lang="en-US" altLang="zh-CN" sz="2954" dirty="0">
                <a:latin typeface="Helvetica Neue" charset="0"/>
                <a:ea typeface="Helvetica Neue" charset="0"/>
                <a:cs typeface="Helvetica Neue" charset="0"/>
              </a:rPr>
              <a:t>1.  USA               6. Canada</a:t>
            </a:r>
          </a:p>
          <a:p>
            <a:pPr>
              <a:defRPr/>
            </a:pPr>
            <a:r>
              <a:rPr lang="en-US" altLang="zh-CN" sz="2954" dirty="0">
                <a:latin typeface="Helvetica Neue" charset="0"/>
                <a:ea typeface="Helvetica Neue" charset="0"/>
                <a:cs typeface="Helvetica Neue" charset="0"/>
              </a:rPr>
              <a:t>2.  China             7. Japan</a:t>
            </a:r>
          </a:p>
          <a:p>
            <a:pPr marL="422041" indent="-422041">
              <a:defRPr/>
            </a:pPr>
            <a:r>
              <a:rPr lang="en-US" altLang="zh-CN" sz="2954" dirty="0">
                <a:latin typeface="Helvetica Neue" charset="0"/>
                <a:ea typeface="Helvetica Neue" charset="0"/>
                <a:cs typeface="Helvetica Neue" charset="0"/>
              </a:rPr>
              <a:t>3.  Germany        8. Spain</a:t>
            </a:r>
          </a:p>
          <a:p>
            <a:pPr marL="422041" indent="-422041">
              <a:defRPr/>
            </a:pPr>
            <a:r>
              <a:rPr lang="en-US" altLang="zh-CN" sz="2954" dirty="0">
                <a:latin typeface="Helvetica Neue" charset="0"/>
                <a:ea typeface="Helvetica Neue" charset="0"/>
                <a:cs typeface="Helvetica Neue" charset="0"/>
              </a:rPr>
              <a:t>4.  India               9. France</a:t>
            </a:r>
          </a:p>
          <a:p>
            <a:pPr>
              <a:defRPr/>
            </a:pPr>
            <a:r>
              <a:rPr lang="en-US" altLang="zh-CN" sz="2954" dirty="0">
                <a:latin typeface="Helvetica Neue" charset="0"/>
                <a:ea typeface="Helvetica Neue" charset="0"/>
                <a:cs typeface="Helvetica Neue" charset="0"/>
              </a:rPr>
              <a:t>5.  UK                 10. Italy</a:t>
            </a:r>
          </a:p>
        </p:txBody>
      </p:sp>
      <p:sp>
        <p:nvSpPr>
          <p:cNvPr id="4" name="矩形 3"/>
          <p:cNvSpPr/>
          <p:nvPr/>
        </p:nvSpPr>
        <p:spPr>
          <a:xfrm>
            <a:off x="1015512" y="1201616"/>
            <a:ext cx="7544623" cy="499193"/>
          </a:xfrm>
          <a:prstGeom prst="rect">
            <a:avLst/>
          </a:prstGeom>
          <a:solidFill>
            <a:srgbClr val="3366FF"/>
          </a:solid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lgn="ctr">
              <a:defRPr/>
            </a:pPr>
            <a:r>
              <a:rPr lang="en-US" altLang="zh-CN" sz="2585" b="1" dirty="0">
                <a:solidFill>
                  <a:srgbClr val="FFFF00"/>
                </a:solidFill>
                <a:latin typeface="Helvetica Neue" charset="0"/>
                <a:ea typeface="Helvetica Neue" charset="0"/>
                <a:cs typeface="Helvetica Neue" charset="0"/>
              </a:rPr>
              <a:t>8.32 million IP from 220 countries/regions</a:t>
            </a:r>
          </a:p>
        </p:txBody>
      </p:sp>
      <p:sp>
        <p:nvSpPr>
          <p:cNvPr id="5" name="标题 1"/>
          <p:cNvSpPr txBox="1">
            <a:spLocks/>
          </p:cNvSpPr>
          <p:nvPr/>
        </p:nvSpPr>
        <p:spPr bwMode="auto">
          <a:xfrm>
            <a:off x="0" y="438151"/>
            <a:ext cx="9144000" cy="797169"/>
          </a:xfrm>
          <a:prstGeom prst="rect">
            <a:avLst/>
          </a:prstGeom>
          <a:noFill/>
          <a:ln w="9525">
            <a:noFill/>
            <a:miter lim="800000"/>
            <a:headEnd/>
            <a:tailEnd/>
          </a:ln>
        </p:spPr>
        <p:txBody>
          <a:bodyPr anchor="ctr"/>
          <a:lstStyle/>
          <a:p>
            <a:pPr algn="ctr">
              <a:defRPr/>
            </a:pPr>
            <a:r>
              <a:rPr kumimoji="1" lang="en-US" altLang="zh-CN" sz="3692" dirty="0">
                <a:latin typeface="Helvetica Neue" charset="0"/>
                <a:ea typeface="Helvetica Neue" charset="0"/>
                <a:cs typeface="Helvetica Neue" charset="0"/>
              </a:rPr>
              <a:t>User Distribution</a:t>
            </a:r>
            <a:endParaRPr kumimoji="1" lang="zh-CN" altLang="en-US" sz="3692" kern="0" dirty="0">
              <a:latin typeface="Helvetica Neue" charset="0"/>
              <a:ea typeface="Helvetica Neue" charset="0"/>
              <a:cs typeface="Helvetica Neue" charset="0"/>
            </a:endParaRPr>
          </a:p>
        </p:txBody>
      </p:sp>
    </p:spTree>
    <p:custDataLst>
      <p:tags r:id="rId1"/>
    </p:custDataLst>
    <p:extLst>
      <p:ext uri="{BB962C8B-B14F-4D97-AF65-F5344CB8AC3E}">
        <p14:creationId xmlns:p14="http://schemas.microsoft.com/office/powerpoint/2010/main" val="1746541160"/>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Big Network Analysis</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Topology</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a:t>
            </a:r>
            <a:r>
              <a:rPr kumimoji="1" lang="en-US" altLang="zh-CN" sz="1662" dirty="0" smtClean="0">
                <a:solidFill>
                  <a:schemeClr val="tx1"/>
                </a:solidFill>
              </a:rPr>
              <a:t>Modeling</a:t>
            </a:r>
            <a:endParaRPr kumimoji="1" lang="en-US" altLang="zh-CN" sz="1662" dirty="0">
              <a:solidFill>
                <a:schemeClr val="tx1"/>
              </a:solidFill>
            </a:endParaRP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BIG Network</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64" name="右箭头 16"/>
          <p:cNvSpPr/>
          <p:nvPr/>
        </p:nvSpPr>
        <p:spPr>
          <a:xfrm>
            <a:off x="8493667" y="2730895"/>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Tree>
    <p:extLst>
      <p:ext uri="{BB962C8B-B14F-4D97-AF65-F5344CB8AC3E}">
        <p14:creationId xmlns:p14="http://schemas.microsoft.com/office/powerpoint/2010/main" val="429997181"/>
      </p:ext>
    </p:extLst>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Future Work</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Topology</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modeling</a:t>
            </a: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BIG Network</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64" name="右箭头 16"/>
          <p:cNvSpPr/>
          <p:nvPr/>
        </p:nvSpPr>
        <p:spPr>
          <a:xfrm>
            <a:off x="8493667" y="2730895"/>
            <a:ext cx="365538" cy="332526"/>
          </a:xfrm>
          <a:prstGeom prst="rightArrow">
            <a:avLst/>
          </a:prstGeom>
          <a:solidFill>
            <a:schemeClr val="bg1">
              <a:lumMod val="6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0"/>
          <p:cNvSpPr/>
          <p:nvPr/>
        </p:nvSpPr>
        <p:spPr>
          <a:xfrm>
            <a:off x="65565" y="4000955"/>
            <a:ext cx="1458435" cy="465282"/>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9" name="椭圆 40"/>
          <p:cNvSpPr/>
          <p:nvPr/>
        </p:nvSpPr>
        <p:spPr>
          <a:xfrm>
            <a:off x="76200" y="1475137"/>
            <a:ext cx="1458435" cy="663052"/>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
        <p:nvSpPr>
          <p:cNvPr id="65" name="Rectangle 64"/>
          <p:cNvSpPr/>
          <p:nvPr/>
        </p:nvSpPr>
        <p:spPr>
          <a:xfrm>
            <a:off x="-32672" y="914400"/>
            <a:ext cx="9176672" cy="5943600"/>
          </a:xfrm>
          <a:prstGeom prst="rect">
            <a:avLst/>
          </a:prstGeom>
          <a:solidFill>
            <a:srgbClr val="D9D9D9">
              <a:alpha val="67059"/>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chemeClr val="tx1"/>
              </a:solidFill>
            </a:endParaRPr>
          </a:p>
        </p:txBody>
      </p:sp>
      <p:sp>
        <p:nvSpPr>
          <p:cNvPr id="59" name="Rectangle 58"/>
          <p:cNvSpPr/>
          <p:nvPr/>
        </p:nvSpPr>
        <p:spPr>
          <a:xfrm>
            <a:off x="990600" y="2438400"/>
            <a:ext cx="7589260" cy="2319592"/>
          </a:xfrm>
          <a:prstGeom prst="rect">
            <a:avLst/>
          </a:prstGeom>
          <a:solidFill>
            <a:srgbClr val="E2F6F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a:spcBef>
                <a:spcPts val="600"/>
              </a:spcBef>
            </a:pPr>
            <a:r>
              <a:rPr lang="en-US" sz="2000" b="1" dirty="0">
                <a:solidFill>
                  <a:srgbClr val="0000CC"/>
                </a:solidFill>
              </a:rPr>
              <a:t>Question 1:</a:t>
            </a:r>
            <a:r>
              <a:rPr lang="en-US" sz="2000" b="1" dirty="0">
                <a:solidFill>
                  <a:schemeClr val="tx1"/>
                </a:solidFill>
              </a:rPr>
              <a:t> How to incorporate the </a:t>
            </a:r>
            <a:r>
              <a:rPr lang="en-US" sz="2000" b="1" dirty="0">
                <a:solidFill>
                  <a:srgbClr val="FF0000"/>
                </a:solidFill>
              </a:rPr>
              <a:t>huge-volume</a:t>
            </a:r>
            <a:r>
              <a:rPr lang="en-US" sz="2000" b="1" dirty="0">
                <a:solidFill>
                  <a:schemeClr val="tx1"/>
                </a:solidFill>
              </a:rPr>
              <a:t> &amp; </a:t>
            </a:r>
            <a:r>
              <a:rPr lang="en-US" sz="2000" b="1" dirty="0">
                <a:solidFill>
                  <a:srgbClr val="FF0000"/>
                </a:solidFill>
              </a:rPr>
              <a:t>streaming</a:t>
            </a:r>
            <a:r>
              <a:rPr lang="en-US" sz="2000" b="1" dirty="0">
                <a:solidFill>
                  <a:schemeClr val="tx1"/>
                </a:solidFill>
              </a:rPr>
              <a:t> individual behavior data into network analysis?</a:t>
            </a:r>
          </a:p>
          <a:p>
            <a:pPr>
              <a:spcBef>
                <a:spcPts val="1200"/>
              </a:spcBef>
            </a:pPr>
            <a:r>
              <a:rPr lang="en-US" sz="2000" b="1" dirty="0" smtClean="0">
                <a:solidFill>
                  <a:srgbClr val="0000CC"/>
                </a:solidFill>
              </a:rPr>
              <a:t>Question 2: </a:t>
            </a:r>
            <a:r>
              <a:rPr lang="en-US" sz="2000" b="1" dirty="0" smtClean="0">
                <a:solidFill>
                  <a:schemeClr val="tx1"/>
                </a:solidFill>
              </a:rPr>
              <a:t>What is the </a:t>
            </a:r>
            <a:r>
              <a:rPr lang="en-US" sz="2000" b="1" dirty="0" smtClean="0">
                <a:solidFill>
                  <a:srgbClr val="FF0000"/>
                </a:solidFill>
              </a:rPr>
              <a:t>Interplay </a:t>
            </a:r>
            <a:r>
              <a:rPr lang="en-US" sz="2000" b="1" dirty="0" smtClean="0">
                <a:solidFill>
                  <a:schemeClr val="tx1"/>
                </a:solidFill>
              </a:rPr>
              <a:t>between </a:t>
            </a:r>
            <a:r>
              <a:rPr lang="en-US" sz="2000" b="1" dirty="0" smtClean="0">
                <a:solidFill>
                  <a:srgbClr val="FF0000"/>
                </a:solidFill>
              </a:rPr>
              <a:t>(Micro) </a:t>
            </a:r>
            <a:r>
              <a:rPr lang="en-US" sz="2000" b="1" dirty="0" smtClean="0">
                <a:solidFill>
                  <a:schemeClr val="tx1"/>
                </a:solidFill>
              </a:rPr>
              <a:t>Individual Behavior and </a:t>
            </a:r>
            <a:r>
              <a:rPr lang="en-US" sz="2000" b="1" dirty="0" smtClean="0">
                <a:solidFill>
                  <a:srgbClr val="FF0000"/>
                </a:solidFill>
              </a:rPr>
              <a:t>(Macro) </a:t>
            </a:r>
            <a:r>
              <a:rPr lang="en-US" sz="2000" b="1" dirty="0" smtClean="0">
                <a:solidFill>
                  <a:schemeClr val="tx1"/>
                </a:solidFill>
              </a:rPr>
              <a:t>Network Distribution?</a:t>
            </a:r>
          </a:p>
        </p:txBody>
      </p:sp>
    </p:spTree>
    <p:extLst>
      <p:ext uri="{BB962C8B-B14F-4D97-AF65-F5344CB8AC3E}">
        <p14:creationId xmlns:p14="http://schemas.microsoft.com/office/powerpoint/2010/main" val="540668941"/>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 Publications</a:t>
            </a:r>
            <a:endParaRPr lang="en-US" dirty="0"/>
          </a:p>
        </p:txBody>
      </p:sp>
      <p:sp>
        <p:nvSpPr>
          <p:cNvPr id="3" name="Content Placeholder 2"/>
          <p:cNvSpPr>
            <a:spLocks noGrp="1"/>
          </p:cNvSpPr>
          <p:nvPr>
            <p:ph idx="1"/>
          </p:nvPr>
        </p:nvSpPr>
        <p:spPr>
          <a:xfrm>
            <a:off x="323863" y="1178169"/>
            <a:ext cx="8436219" cy="4550020"/>
          </a:xfrm>
        </p:spPr>
        <p:txBody>
          <a:bodyPr/>
          <a:lstStyle/>
          <a:p>
            <a:r>
              <a:rPr lang="en-US" altLang="zh-CN" sz="1200" dirty="0"/>
              <a:t>Jie Tang, </a:t>
            </a:r>
            <a:r>
              <a:rPr lang="en-US" altLang="zh-CN" sz="1200" dirty="0" err="1"/>
              <a:t>Jimeng</a:t>
            </a:r>
            <a:r>
              <a:rPr lang="en-US" altLang="zh-CN" sz="1200" dirty="0"/>
              <a:t> Sun, Chi Wang, and </a:t>
            </a:r>
            <a:r>
              <a:rPr lang="en-US" altLang="zh-CN" sz="1200" dirty="0" err="1"/>
              <a:t>Zi</a:t>
            </a:r>
            <a:r>
              <a:rPr lang="en-US" altLang="zh-CN" sz="1200" dirty="0"/>
              <a:t> Yang. Social Influence Analysis in Large-scale Networks. In </a:t>
            </a:r>
            <a:r>
              <a:rPr lang="en-US" altLang="zh-CN" sz="1200" b="1" dirty="0"/>
              <a:t>KDD’09</a:t>
            </a:r>
            <a:r>
              <a:rPr lang="en-US" altLang="zh-CN" sz="1200" dirty="0"/>
              <a:t>, pages 807-816, 2009. </a:t>
            </a:r>
          </a:p>
          <a:p>
            <a:r>
              <a:rPr lang="en-US" altLang="zh-CN" sz="1200" dirty="0" err="1"/>
              <a:t>Chenhao</a:t>
            </a:r>
            <a:r>
              <a:rPr lang="en-US" altLang="zh-CN" sz="1200" dirty="0"/>
              <a:t> Tan, Jie Tang, </a:t>
            </a:r>
            <a:r>
              <a:rPr lang="en-US" altLang="zh-CN" sz="1200" dirty="0" err="1"/>
              <a:t>Jimeng</a:t>
            </a:r>
            <a:r>
              <a:rPr lang="en-US" altLang="zh-CN" sz="1200" dirty="0"/>
              <a:t> Sun, </a:t>
            </a:r>
            <a:r>
              <a:rPr lang="en-US" altLang="zh-CN" sz="1200" dirty="0" err="1"/>
              <a:t>Quan</a:t>
            </a:r>
            <a:r>
              <a:rPr lang="en-US" altLang="zh-CN" sz="1200" dirty="0"/>
              <a:t> Lin, and </a:t>
            </a:r>
            <a:r>
              <a:rPr lang="en-US" altLang="zh-CN" sz="1200" dirty="0" err="1"/>
              <a:t>Fengjiao</a:t>
            </a:r>
            <a:r>
              <a:rPr lang="en-US" altLang="zh-CN" sz="1200" dirty="0"/>
              <a:t> Wang. Social action tracking via noise tolerant time-varying factor graphs. In </a:t>
            </a:r>
            <a:r>
              <a:rPr lang="en-US" altLang="zh-CN" sz="1200" b="1" dirty="0"/>
              <a:t>KDD’10</a:t>
            </a:r>
            <a:r>
              <a:rPr lang="en-US" altLang="zh-CN" sz="1200" dirty="0"/>
              <a:t>, pages 807–816, 2010.</a:t>
            </a:r>
          </a:p>
          <a:p>
            <a:r>
              <a:rPr lang="en-US" altLang="zh-CN" sz="1200" dirty="0" err="1"/>
              <a:t>Chenhao</a:t>
            </a:r>
            <a:r>
              <a:rPr lang="en-US" altLang="zh-CN" sz="1200" dirty="0"/>
              <a:t> Tan, Lillian Lee, Jie Tang, Long Jiang, Ming Zhou, and Ping Li. User-level sentiment analysis incorporating social networks. In </a:t>
            </a:r>
            <a:r>
              <a:rPr lang="en-US" altLang="zh-CN" sz="1200" b="1" dirty="0"/>
              <a:t>KDD’11</a:t>
            </a:r>
            <a:r>
              <a:rPr lang="en-US" altLang="zh-CN" sz="1200" dirty="0"/>
              <a:t>,  pages 1397–1405, 2011.</a:t>
            </a:r>
          </a:p>
          <a:p>
            <a:r>
              <a:rPr lang="en-US" altLang="zh-CN" sz="1200" dirty="0"/>
              <a:t>Jie </a:t>
            </a:r>
            <a:r>
              <a:rPr lang="en-US" altLang="zh-CN" sz="1200" dirty="0"/>
              <a:t>Tang, </a:t>
            </a:r>
            <a:r>
              <a:rPr lang="en-US" altLang="zh-CN" sz="1200" dirty="0" err="1"/>
              <a:t>Sen</a:t>
            </a:r>
            <a:r>
              <a:rPr lang="en-US" altLang="zh-CN" sz="1200" dirty="0"/>
              <a:t> Wu, and </a:t>
            </a:r>
            <a:r>
              <a:rPr lang="en-US" altLang="zh-CN" sz="1200" dirty="0" err="1"/>
              <a:t>Jimeng</a:t>
            </a:r>
            <a:r>
              <a:rPr lang="en-US" altLang="zh-CN" sz="1200" dirty="0"/>
              <a:t> Sun. Confluence: Conformity Influence in Large Social Networks. In </a:t>
            </a:r>
            <a:r>
              <a:rPr lang="en-US" altLang="zh-CN" sz="1200" b="1" dirty="0"/>
              <a:t>KDD’13</a:t>
            </a:r>
            <a:r>
              <a:rPr lang="en-US" altLang="zh-CN" sz="1200" dirty="0"/>
              <a:t>, pages 347-</a:t>
            </a:r>
            <a:r>
              <a:rPr lang="en-US" altLang="zh-CN" sz="1200" dirty="0"/>
              <a:t>355, 2013.</a:t>
            </a:r>
          </a:p>
          <a:p>
            <a:r>
              <a:rPr lang="en-US" altLang="zh-CN" sz="1200" dirty="0" err="1"/>
              <a:t>Yuxiao</a:t>
            </a:r>
            <a:r>
              <a:rPr lang="en-US" altLang="zh-CN" sz="1200" dirty="0"/>
              <a:t> Dong, Yang Yang, Jie Tang, Yang Yang, </a:t>
            </a:r>
            <a:r>
              <a:rPr lang="en-US" altLang="zh-CN" sz="1200" dirty="0" err="1"/>
              <a:t>Nitesh</a:t>
            </a:r>
            <a:r>
              <a:rPr lang="en-US" altLang="zh-CN" sz="1200" dirty="0"/>
              <a:t> V. </a:t>
            </a:r>
            <a:r>
              <a:rPr lang="en-US" altLang="zh-CN" sz="1200" dirty="0" err="1"/>
              <a:t>Chawla</a:t>
            </a:r>
            <a:r>
              <a:rPr lang="en-US" altLang="zh-CN" sz="1200" dirty="0"/>
              <a:t>. Inferring User Demographics and Social Strategies in Mobile Social Networks. </a:t>
            </a:r>
            <a:r>
              <a:rPr lang="en-US" altLang="zh-CN" sz="1200" dirty="0"/>
              <a:t>In </a:t>
            </a:r>
            <a:r>
              <a:rPr lang="en-US" altLang="zh-CN" sz="1200" b="1" dirty="0"/>
              <a:t>KDD</a:t>
            </a:r>
            <a:r>
              <a:rPr lang="en-US" altLang="zh-CN" sz="1200" b="1" dirty="0"/>
              <a:t>’</a:t>
            </a:r>
            <a:r>
              <a:rPr lang="en-US" altLang="zh-CN" sz="1200" b="1" dirty="0"/>
              <a:t>14</a:t>
            </a:r>
            <a:r>
              <a:rPr lang="en-US" altLang="zh-CN" sz="1200" dirty="0"/>
              <a:t>, 2014.</a:t>
            </a:r>
          </a:p>
          <a:p>
            <a:r>
              <a:rPr lang="en-US" altLang="zh-CN" sz="1200" dirty="0"/>
              <a:t>Jing </a:t>
            </a:r>
            <a:r>
              <a:rPr lang="en-US" altLang="zh-CN" sz="1200" dirty="0"/>
              <a:t>Zhang, Biao Liu, Jie Tang, Ting Chen, and </a:t>
            </a:r>
            <a:r>
              <a:rPr lang="en-US" altLang="zh-CN" sz="1200" dirty="0" err="1"/>
              <a:t>Juanzi</a:t>
            </a:r>
            <a:r>
              <a:rPr lang="en-US" altLang="zh-CN" sz="1200" dirty="0"/>
              <a:t> Li. Social Influence Locality for Modeling </a:t>
            </a:r>
            <a:r>
              <a:rPr lang="en-US" altLang="zh-CN" sz="1200" dirty="0" err="1"/>
              <a:t>Retweeting</a:t>
            </a:r>
            <a:r>
              <a:rPr lang="en-US" altLang="zh-CN" sz="1200" dirty="0"/>
              <a:t> Behaviors. In </a:t>
            </a:r>
            <a:r>
              <a:rPr lang="en-US" altLang="zh-CN" sz="1200" b="1" dirty="0"/>
              <a:t>IJCAI</a:t>
            </a:r>
            <a:r>
              <a:rPr lang="en-US" altLang="zh-CN" sz="1200" b="1" dirty="0"/>
              <a:t>'</a:t>
            </a:r>
            <a:r>
              <a:rPr lang="en-US" altLang="zh-CN" sz="1200" b="1" dirty="0"/>
              <a:t>13</a:t>
            </a:r>
            <a:r>
              <a:rPr lang="en-US" altLang="zh-CN" sz="1200" dirty="0"/>
              <a:t>, pages </a:t>
            </a:r>
            <a:r>
              <a:rPr lang="en-US" altLang="zh-CN" sz="1200" dirty="0"/>
              <a:t>2761-</a:t>
            </a:r>
            <a:r>
              <a:rPr lang="en-US" altLang="zh-CN" sz="1200" dirty="0"/>
              <a:t>2767, 2013.</a:t>
            </a:r>
            <a:endParaRPr lang="en-US" altLang="zh-CN" sz="1200" dirty="0"/>
          </a:p>
          <a:p>
            <a:r>
              <a:rPr lang="en-US" altLang="zh-CN" sz="1200" dirty="0"/>
              <a:t>Jing </a:t>
            </a:r>
            <a:r>
              <a:rPr lang="en-US" altLang="zh-CN" sz="1200" dirty="0"/>
              <a:t>Zhang, Jie Tang, </a:t>
            </a:r>
            <a:r>
              <a:rPr lang="en-US" altLang="zh-CN" sz="1200" dirty="0" err="1"/>
              <a:t>Honglei</a:t>
            </a:r>
            <a:r>
              <a:rPr lang="en-US" altLang="zh-CN" sz="1200" dirty="0"/>
              <a:t> </a:t>
            </a:r>
            <a:r>
              <a:rPr lang="en-US" altLang="zh-CN" sz="1200" dirty="0" err="1"/>
              <a:t>Zhuang</a:t>
            </a:r>
            <a:r>
              <a:rPr lang="en-US" altLang="zh-CN" sz="1200" dirty="0"/>
              <a:t>, Cane Wing-Ki Leung, and </a:t>
            </a:r>
            <a:r>
              <a:rPr lang="en-US" altLang="zh-CN" sz="1200" dirty="0" err="1"/>
              <a:t>Juanzi</a:t>
            </a:r>
            <a:r>
              <a:rPr lang="en-US" altLang="zh-CN" sz="1200" dirty="0"/>
              <a:t> Li. Role-aware Conformity Influence Modeling and Analysis in Social Networks. In </a:t>
            </a:r>
            <a:r>
              <a:rPr lang="en-US" altLang="zh-CN" sz="1200" b="1" dirty="0"/>
              <a:t>AAAI</a:t>
            </a:r>
            <a:r>
              <a:rPr lang="en-US" altLang="zh-CN" sz="1200" b="1" dirty="0"/>
              <a:t>'</a:t>
            </a:r>
            <a:r>
              <a:rPr lang="en-US" altLang="zh-CN" sz="1200" b="1" dirty="0"/>
              <a:t>14</a:t>
            </a:r>
            <a:r>
              <a:rPr lang="en-US" altLang="zh-CN" sz="1200" dirty="0"/>
              <a:t>, 2014. </a:t>
            </a:r>
            <a:endParaRPr lang="en-US" altLang="zh-CN" sz="1200" dirty="0"/>
          </a:p>
          <a:p>
            <a:r>
              <a:rPr lang="en-US" sz="1200" dirty="0"/>
              <a:t>Jie </a:t>
            </a:r>
            <a:r>
              <a:rPr lang="en-US" sz="1200" dirty="0"/>
              <a:t>Tang, </a:t>
            </a:r>
            <a:r>
              <a:rPr lang="en-US" sz="1200" dirty="0"/>
              <a:t>Jing </a:t>
            </a:r>
            <a:r>
              <a:rPr lang="en-US" sz="1200" dirty="0"/>
              <a:t>Zhang, </a:t>
            </a:r>
            <a:r>
              <a:rPr lang="en-US" sz="1200" dirty="0" err="1"/>
              <a:t>Limin</a:t>
            </a:r>
            <a:r>
              <a:rPr lang="en-US" sz="1200" dirty="0"/>
              <a:t> </a:t>
            </a:r>
            <a:r>
              <a:rPr lang="en-US" sz="1200" dirty="0"/>
              <a:t>Yao, </a:t>
            </a:r>
            <a:r>
              <a:rPr lang="en-US" sz="1200" dirty="0" err="1"/>
              <a:t>Juanzi</a:t>
            </a:r>
            <a:r>
              <a:rPr lang="en-US" sz="1200" dirty="0"/>
              <a:t> Li</a:t>
            </a:r>
            <a:r>
              <a:rPr lang="en-US" sz="1200" dirty="0"/>
              <a:t>, </a:t>
            </a:r>
            <a:r>
              <a:rPr lang="en-US" sz="1200" dirty="0"/>
              <a:t>Li </a:t>
            </a:r>
            <a:r>
              <a:rPr lang="en-US" sz="1200" dirty="0"/>
              <a:t>Zhang, and </a:t>
            </a:r>
            <a:r>
              <a:rPr lang="en-US" sz="1200" dirty="0" err="1"/>
              <a:t>Zhong</a:t>
            </a:r>
            <a:r>
              <a:rPr lang="en-US" sz="1200" dirty="0"/>
              <a:t> </a:t>
            </a:r>
            <a:r>
              <a:rPr lang="en-US" sz="1200" dirty="0"/>
              <a:t>Su. </a:t>
            </a:r>
            <a:r>
              <a:rPr lang="en-US" sz="1200" dirty="0" err="1"/>
              <a:t>ArnetMiner</a:t>
            </a:r>
            <a:r>
              <a:rPr lang="en-US" sz="1200" dirty="0"/>
              <a:t>: Extraction and Mining of Academic Social Networks. In </a:t>
            </a:r>
            <a:r>
              <a:rPr lang="en-US" sz="1200" b="1" dirty="0"/>
              <a:t>KDD’08</a:t>
            </a:r>
            <a:r>
              <a:rPr lang="en-US" sz="1200" dirty="0"/>
              <a:t>, pages 990</a:t>
            </a:r>
            <a:r>
              <a:rPr lang="en-US" sz="1200" dirty="0"/>
              <a:t>-</a:t>
            </a:r>
            <a:r>
              <a:rPr lang="en-US" sz="1200" dirty="0"/>
              <a:t>998, 2008.</a:t>
            </a:r>
            <a:endParaRPr lang="en-US" sz="1200" dirty="0"/>
          </a:p>
          <a:p>
            <a:r>
              <a:rPr lang="en-US" altLang="zh-CN" sz="1200" dirty="0" err="1"/>
              <a:t>Tiancheng</a:t>
            </a:r>
            <a:r>
              <a:rPr lang="en-US" altLang="zh-CN" sz="1200" dirty="0"/>
              <a:t> Lou and Jie Tang. Mining Structural Hole Spanners Through Information Diffusion in Social Networks. In </a:t>
            </a:r>
            <a:r>
              <a:rPr lang="en-US" altLang="zh-CN" sz="1200" b="1" dirty="0"/>
              <a:t>WWW'13</a:t>
            </a:r>
            <a:r>
              <a:rPr lang="en-US" altLang="zh-CN" sz="1200" dirty="0"/>
              <a:t>, pages 837-848, 2013. </a:t>
            </a:r>
          </a:p>
          <a:p>
            <a:r>
              <a:rPr lang="en-US" altLang="zh-CN" sz="1200" dirty="0"/>
              <a:t>Lu </a:t>
            </a:r>
            <a:r>
              <a:rPr lang="en-US" altLang="zh-CN" sz="1200" dirty="0"/>
              <a:t>Liu, Jie Tang, </a:t>
            </a:r>
            <a:r>
              <a:rPr lang="en-US" altLang="zh-CN" sz="1200" dirty="0" err="1"/>
              <a:t>Jiawei</a:t>
            </a:r>
            <a:r>
              <a:rPr lang="en-US" altLang="zh-CN" sz="1200" dirty="0"/>
              <a:t> Han, and </a:t>
            </a:r>
            <a:r>
              <a:rPr lang="en-US" altLang="zh-CN" sz="1200" dirty="0" err="1"/>
              <a:t>Shiqiang</a:t>
            </a:r>
            <a:r>
              <a:rPr lang="en-US" altLang="zh-CN" sz="1200" dirty="0"/>
              <a:t> Yang. Learning Influence from Heterogeneous Social Networks. In </a:t>
            </a:r>
            <a:r>
              <a:rPr lang="en-US" altLang="zh-CN" sz="1200" b="1" dirty="0"/>
              <a:t>DMKD</a:t>
            </a:r>
            <a:r>
              <a:rPr lang="en-US" altLang="zh-CN" sz="1200" dirty="0"/>
              <a:t>, 2012, Volume 25, Issue 3, pages 511-544. </a:t>
            </a:r>
          </a:p>
          <a:p>
            <a:r>
              <a:rPr lang="en-US" sz="1200" dirty="0" err="1"/>
              <a:t>Tiancheng</a:t>
            </a:r>
            <a:r>
              <a:rPr lang="en-US" sz="1200" dirty="0"/>
              <a:t> </a:t>
            </a:r>
            <a:r>
              <a:rPr lang="en-US" sz="1200" dirty="0"/>
              <a:t>Lou, </a:t>
            </a:r>
            <a:r>
              <a:rPr lang="en-US" sz="1200" dirty="0"/>
              <a:t>Jie </a:t>
            </a:r>
            <a:r>
              <a:rPr lang="en-US" sz="1200" dirty="0"/>
              <a:t>Tang, </a:t>
            </a:r>
            <a:r>
              <a:rPr lang="en-US" sz="1200" dirty="0"/>
              <a:t>John </a:t>
            </a:r>
            <a:r>
              <a:rPr lang="en-US" sz="1200" dirty="0" err="1"/>
              <a:t>Hopcroft</a:t>
            </a:r>
            <a:r>
              <a:rPr lang="en-US" sz="1200" dirty="0"/>
              <a:t>, </a:t>
            </a:r>
            <a:r>
              <a:rPr lang="en-US" sz="1200" dirty="0" err="1"/>
              <a:t>Zhanpeng</a:t>
            </a:r>
            <a:r>
              <a:rPr lang="en-US" sz="1200" dirty="0"/>
              <a:t> </a:t>
            </a:r>
            <a:r>
              <a:rPr lang="en-US" sz="1200" dirty="0"/>
              <a:t>Fang, </a:t>
            </a:r>
            <a:r>
              <a:rPr lang="en-US" sz="1200" dirty="0" err="1"/>
              <a:t>Xiaowen</a:t>
            </a:r>
            <a:r>
              <a:rPr lang="en-US" sz="1200" dirty="0"/>
              <a:t> </a:t>
            </a:r>
            <a:r>
              <a:rPr lang="en-US" sz="1200" dirty="0"/>
              <a:t>Ding. Learning to Predict Reciprocity and Triadic Closure in Social Networks. </a:t>
            </a:r>
            <a:r>
              <a:rPr lang="en-US" sz="1200" dirty="0"/>
              <a:t>In </a:t>
            </a:r>
            <a:r>
              <a:rPr lang="en-US" sz="1200" b="1" dirty="0"/>
              <a:t>TKDD</a:t>
            </a:r>
            <a:r>
              <a:rPr lang="en-US" sz="1200" dirty="0"/>
              <a:t>, </a:t>
            </a:r>
            <a:r>
              <a:rPr lang="en-US" sz="1200" dirty="0" err="1"/>
              <a:t>Vol</a:t>
            </a:r>
            <a:r>
              <a:rPr lang="en-US" sz="1200" dirty="0"/>
              <a:t> 7(2), 2013.</a:t>
            </a:r>
          </a:p>
          <a:p>
            <a:r>
              <a:rPr lang="en-US" sz="1200" dirty="0" err="1"/>
              <a:t>Jimeng</a:t>
            </a:r>
            <a:r>
              <a:rPr lang="en-US" sz="1200" dirty="0"/>
              <a:t> </a:t>
            </a:r>
            <a:r>
              <a:rPr lang="en-US" sz="1200" dirty="0"/>
              <a:t>Sun and </a:t>
            </a:r>
            <a:r>
              <a:rPr lang="en-US" sz="1200" dirty="0"/>
              <a:t>Jie </a:t>
            </a:r>
            <a:r>
              <a:rPr lang="en-US" sz="1200" dirty="0"/>
              <a:t>Tang. A Survey of Models and Algorithms for Social Influence Analysis. Social Network Data Analytics, </a:t>
            </a:r>
            <a:r>
              <a:rPr lang="en-US" sz="1200" dirty="0" err="1"/>
              <a:t>Aggarwal</a:t>
            </a:r>
            <a:r>
              <a:rPr lang="en-US" sz="1200" dirty="0"/>
              <a:t>, C. C. (Ed.), Kluwer Academic Publishers, pages 177–214, 2011.</a:t>
            </a:r>
          </a:p>
          <a:p>
            <a:r>
              <a:rPr lang="en-US" sz="1200" dirty="0"/>
              <a:t>Jie Tang </a:t>
            </a:r>
            <a:r>
              <a:rPr lang="en-US" sz="1200" dirty="0"/>
              <a:t>and </a:t>
            </a:r>
            <a:r>
              <a:rPr lang="en-US" sz="1200" dirty="0" err="1"/>
              <a:t>Jimeng</a:t>
            </a:r>
            <a:r>
              <a:rPr lang="en-US" sz="1200" dirty="0"/>
              <a:t> Sun. </a:t>
            </a:r>
            <a:r>
              <a:rPr lang="en-US" sz="1200" dirty="0"/>
              <a:t>Models and Algorithms for Social Influence Analysis. In </a:t>
            </a:r>
            <a:r>
              <a:rPr lang="en-US" sz="1200" b="1" dirty="0"/>
              <a:t>WWW’14</a:t>
            </a:r>
            <a:r>
              <a:rPr lang="en-US" sz="1200" dirty="0"/>
              <a:t>. </a:t>
            </a:r>
            <a:r>
              <a:rPr lang="en-US" sz="1200" dirty="0"/>
              <a:t>(Tutorial</a:t>
            </a:r>
            <a:r>
              <a:rPr lang="en-US" sz="1200" dirty="0"/>
              <a:t>)</a:t>
            </a:r>
          </a:p>
        </p:txBody>
      </p:sp>
    </p:spTree>
    <p:extLst>
      <p:ext uri="{BB962C8B-B14F-4D97-AF65-F5344CB8AC3E}">
        <p14:creationId xmlns:p14="http://schemas.microsoft.com/office/powerpoint/2010/main" val="1723290363"/>
      </p:ext>
    </p:extLst>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a:t>
            </a:r>
            <a:endParaRPr lang="en-US" dirty="0"/>
          </a:p>
        </p:txBody>
      </p:sp>
      <p:sp>
        <p:nvSpPr>
          <p:cNvPr id="3" name="Content Placeholder 2"/>
          <p:cNvSpPr>
            <a:spLocks noGrp="1"/>
          </p:cNvSpPr>
          <p:nvPr>
            <p:ph idx="1"/>
          </p:nvPr>
        </p:nvSpPr>
        <p:spPr>
          <a:xfrm>
            <a:off x="323863" y="1248516"/>
            <a:ext cx="8436219" cy="4670181"/>
          </a:xfrm>
        </p:spPr>
        <p:txBody>
          <a:bodyPr/>
          <a:lstStyle/>
          <a:p>
            <a:pPr lvl="0"/>
            <a:r>
              <a:rPr lang="en-US" altLang="zh-CN" sz="1292" dirty="0"/>
              <a:t>S</a:t>
            </a:r>
            <a:r>
              <a:rPr lang="en-US" altLang="zh-CN" sz="1292" dirty="0"/>
              <a:t>. </a:t>
            </a:r>
            <a:r>
              <a:rPr lang="en-US" altLang="zh-CN" sz="1292" dirty="0" err="1"/>
              <a:t>Milgram</a:t>
            </a:r>
            <a:r>
              <a:rPr lang="en-US" altLang="zh-CN" sz="1292" dirty="0"/>
              <a:t>. The Small World Problem. </a:t>
            </a:r>
            <a:r>
              <a:rPr lang="en-US" altLang="zh-CN" sz="1292" b="1" dirty="0"/>
              <a:t>Psychology Today</a:t>
            </a:r>
            <a:r>
              <a:rPr lang="en-US" altLang="zh-CN" sz="1292" dirty="0"/>
              <a:t>, 1967, Vol. 2, 60–67</a:t>
            </a:r>
          </a:p>
          <a:p>
            <a:pPr lvl="0"/>
            <a:r>
              <a:rPr lang="en-US" altLang="zh-CN" sz="1292" dirty="0"/>
              <a:t>J.H</a:t>
            </a:r>
            <a:r>
              <a:rPr lang="en-US" altLang="zh-CN" sz="1292" dirty="0"/>
              <a:t>. Fowler and N.A. Christakis. The Dynamic Spread of Happiness in a Large Social Network: Longitudinal Analysis Over 20 Years in the Framingham Heart Study. </a:t>
            </a:r>
            <a:r>
              <a:rPr lang="en-US" altLang="zh-CN" sz="1292" b="1" dirty="0"/>
              <a:t>British Medical Journal </a:t>
            </a:r>
            <a:r>
              <a:rPr lang="en-US" altLang="zh-CN" sz="1292" dirty="0"/>
              <a:t>2008; 337: a2338</a:t>
            </a:r>
          </a:p>
          <a:p>
            <a:pPr lvl="0"/>
            <a:r>
              <a:rPr lang="en-US" altLang="zh-CN" sz="1292" dirty="0"/>
              <a:t>R</a:t>
            </a:r>
            <a:r>
              <a:rPr lang="en-US" altLang="zh-CN" sz="1292" dirty="0"/>
              <a:t>. Dunbar. </a:t>
            </a:r>
            <a:r>
              <a:rPr lang="en-US" altLang="zh-CN" sz="1292" dirty="0" err="1"/>
              <a:t>Neocortex</a:t>
            </a:r>
            <a:r>
              <a:rPr lang="en-US" altLang="zh-CN" sz="1292" dirty="0"/>
              <a:t> size as a constraint on group size in primates. </a:t>
            </a:r>
            <a:r>
              <a:rPr lang="en-US" altLang="zh-CN" sz="1292" b="1" dirty="0"/>
              <a:t>Human Evolution</a:t>
            </a:r>
            <a:r>
              <a:rPr lang="en-US" altLang="zh-CN" sz="1292" dirty="0"/>
              <a:t>, 1992, 20: 469–493.</a:t>
            </a:r>
            <a:endParaRPr lang="zh-CN" altLang="en-US" sz="1292" dirty="0"/>
          </a:p>
          <a:p>
            <a:r>
              <a:rPr lang="en-US" sz="1292" dirty="0"/>
              <a:t>R</a:t>
            </a:r>
            <a:r>
              <a:rPr lang="en-US" sz="1292" dirty="0"/>
              <a:t>. M. Bond, C. J. </a:t>
            </a:r>
            <a:r>
              <a:rPr lang="en-US" sz="1292" dirty="0" err="1"/>
              <a:t>Fariss</a:t>
            </a:r>
            <a:r>
              <a:rPr lang="en-US" sz="1292" dirty="0"/>
              <a:t>, J. J. Jones, A. D. I. Kramer, C. Marlow, J. E. Settle and J. H. Fowler. A 61-million-person experiment in social influence and political mobilization. </a:t>
            </a:r>
            <a:r>
              <a:rPr lang="en-US" sz="1292" b="1" dirty="0"/>
              <a:t>Nature</a:t>
            </a:r>
            <a:r>
              <a:rPr lang="en-US" sz="1292" dirty="0"/>
              <a:t>, 489:295-298, 2012.</a:t>
            </a:r>
          </a:p>
          <a:p>
            <a:r>
              <a:rPr lang="en-US" sz="1292" u="sng" dirty="0">
                <a:hlinkClick r:id="rId2"/>
              </a:rPr>
              <a:t>http://</a:t>
            </a:r>
            <a:r>
              <a:rPr lang="cs-CZ" sz="1292" u="sng" dirty="0">
                <a:hlinkClick r:id="rId2"/>
              </a:rPr>
              <a:t>klout.com</a:t>
            </a:r>
            <a:endParaRPr lang="en-US" sz="1292" dirty="0"/>
          </a:p>
          <a:p>
            <a:r>
              <a:rPr lang="en-US" sz="1292" dirty="0"/>
              <a:t>Why I Deleted My </a:t>
            </a:r>
            <a:r>
              <a:rPr lang="en-US" sz="1292" dirty="0" err="1"/>
              <a:t>Klout</a:t>
            </a:r>
            <a:r>
              <a:rPr lang="en-US" sz="1292" dirty="0"/>
              <a:t> Profile, by Pam Moore, at </a:t>
            </a:r>
            <a:r>
              <a:rPr lang="en-US" sz="1292" b="1" dirty="0"/>
              <a:t>Social Media Today</a:t>
            </a:r>
            <a:r>
              <a:rPr lang="en-US" sz="1292" dirty="0"/>
              <a:t>, originally published November 19, 2011; retrieved November 26 2011</a:t>
            </a:r>
          </a:p>
          <a:p>
            <a:r>
              <a:rPr lang="en-US" sz="1292" dirty="0"/>
              <a:t>S. Aral and D Walker. Identifying Influential and Susceptible Members of Social Networks. </a:t>
            </a:r>
            <a:r>
              <a:rPr lang="en-US" sz="1292" b="1" dirty="0"/>
              <a:t>Science</a:t>
            </a:r>
            <a:r>
              <a:rPr lang="en-US" sz="1292" dirty="0"/>
              <a:t>, 337:337-341, 2012.</a:t>
            </a:r>
          </a:p>
          <a:p>
            <a:r>
              <a:rPr lang="en-US" sz="1292" dirty="0"/>
              <a:t>J. </a:t>
            </a:r>
            <a:r>
              <a:rPr lang="en-US" sz="1292" dirty="0" err="1"/>
              <a:t>Ugandera</a:t>
            </a:r>
            <a:r>
              <a:rPr lang="en-US" sz="1292" dirty="0"/>
              <a:t>, L. </a:t>
            </a:r>
            <a:r>
              <a:rPr lang="en-US" sz="1292" dirty="0" err="1"/>
              <a:t>Backstromb</a:t>
            </a:r>
            <a:r>
              <a:rPr lang="en-US" sz="1292" dirty="0"/>
              <a:t>, C. </a:t>
            </a:r>
            <a:r>
              <a:rPr lang="en-US" sz="1292" dirty="0" err="1"/>
              <a:t>Marlowb</a:t>
            </a:r>
            <a:r>
              <a:rPr lang="en-US" sz="1292" dirty="0"/>
              <a:t>, and J. Kleinberg. Structural diversity in social contagion. </a:t>
            </a:r>
            <a:r>
              <a:rPr lang="en-US" sz="1292" b="1" dirty="0"/>
              <a:t>PNAS</a:t>
            </a:r>
            <a:r>
              <a:rPr lang="en-US" sz="1292" dirty="0"/>
              <a:t>, 109 (20):7591-7592, 2012.</a:t>
            </a:r>
          </a:p>
          <a:p>
            <a:r>
              <a:rPr lang="en-US" sz="1292" dirty="0"/>
              <a:t>S. Aral, L. </a:t>
            </a:r>
            <a:r>
              <a:rPr lang="en-US" sz="1292" dirty="0" err="1"/>
              <a:t>Muchnik</a:t>
            </a:r>
            <a:r>
              <a:rPr lang="en-US" sz="1292" dirty="0"/>
              <a:t>, and A. </a:t>
            </a:r>
            <a:r>
              <a:rPr lang="en-US" sz="1292" dirty="0" err="1"/>
              <a:t>Sundararajan</a:t>
            </a:r>
            <a:r>
              <a:rPr lang="en-US" sz="1292" dirty="0"/>
              <a:t>. Distinguishing influence-based contagion from </a:t>
            </a:r>
            <a:r>
              <a:rPr lang="en-US" sz="1292" dirty="0" err="1"/>
              <a:t>homophily</a:t>
            </a:r>
            <a:r>
              <a:rPr lang="en-US" sz="1292" dirty="0"/>
              <a:t>-driven diffusion in dynamic networks. </a:t>
            </a:r>
            <a:r>
              <a:rPr lang="en-US" sz="1292" b="1" dirty="0"/>
              <a:t>PNAS</a:t>
            </a:r>
            <a:r>
              <a:rPr lang="en-US" sz="1292" dirty="0"/>
              <a:t>, 106 (51):21544-21549, 2009.</a:t>
            </a:r>
          </a:p>
          <a:p>
            <a:r>
              <a:rPr lang="en-US" sz="1292" dirty="0"/>
              <a:t> J. Scripps, P.-N. Tan, and A.-H. </a:t>
            </a:r>
            <a:r>
              <a:rPr lang="en-US" sz="1292" dirty="0" err="1"/>
              <a:t>Esfahanian</a:t>
            </a:r>
            <a:r>
              <a:rPr lang="en-US" sz="1292" dirty="0"/>
              <a:t>. Measuring the effects of preprocessing decisions and network forces in dynamic network analysis. In </a:t>
            </a:r>
            <a:r>
              <a:rPr lang="en-US" sz="1292" b="1" dirty="0"/>
              <a:t>KDD’09</a:t>
            </a:r>
            <a:r>
              <a:rPr lang="en-US" sz="1292" dirty="0"/>
              <a:t>, pages 747–756, 2009.</a:t>
            </a:r>
          </a:p>
          <a:p>
            <a:r>
              <a:rPr lang="en-US" sz="1292" dirty="0"/>
              <a:t>Rubin, D. B. 1974. Estimating causal effects of treatments in randomized and nonrandomized </a:t>
            </a:r>
            <a:r>
              <a:rPr lang="en-US" sz="1292" dirty="0"/>
              <a:t>studies. </a:t>
            </a:r>
            <a:r>
              <a:rPr lang="en-US" sz="1292" b="1" dirty="0"/>
              <a:t>Journal </a:t>
            </a:r>
            <a:r>
              <a:rPr lang="en-US" sz="1292" b="1" dirty="0"/>
              <a:t>of Educational Psychology </a:t>
            </a:r>
            <a:r>
              <a:rPr lang="en-US" sz="1292" dirty="0"/>
              <a:t>66, 5, 688–701.</a:t>
            </a:r>
          </a:p>
          <a:p>
            <a:r>
              <a:rPr lang="en-US" sz="1292" dirty="0"/>
              <a:t>http://en.wikipedia.org/wiki/</a:t>
            </a:r>
            <a:r>
              <a:rPr lang="en-US" sz="1292" dirty="0" err="1"/>
              <a:t>Randomized_experiment</a:t>
            </a:r>
            <a:endParaRPr lang="en-US" sz="1292" dirty="0"/>
          </a:p>
        </p:txBody>
      </p:sp>
    </p:spTree>
    <p:extLst>
      <p:ext uri="{BB962C8B-B14F-4D97-AF65-F5344CB8AC3E}">
        <p14:creationId xmlns:p14="http://schemas.microsoft.com/office/powerpoint/2010/main" val="229183852"/>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r>
              <a:rPr lang="en-US" altLang="zh-CN" dirty="0" smtClean="0"/>
              <a:t>s(cont</a:t>
            </a:r>
            <a:r>
              <a:rPr lang="en-US" altLang="zh-CN" dirty="0"/>
              <a:t>.)</a:t>
            </a:r>
            <a:endParaRPr lang="en-US" dirty="0"/>
          </a:p>
        </p:txBody>
      </p:sp>
      <p:sp>
        <p:nvSpPr>
          <p:cNvPr id="3" name="Content Placeholder 2"/>
          <p:cNvSpPr>
            <a:spLocks noGrp="1"/>
          </p:cNvSpPr>
          <p:nvPr>
            <p:ph idx="1"/>
          </p:nvPr>
        </p:nvSpPr>
        <p:spPr>
          <a:xfrm>
            <a:off x="323863" y="1248516"/>
            <a:ext cx="8436219" cy="4670181"/>
          </a:xfrm>
        </p:spPr>
        <p:txBody>
          <a:bodyPr/>
          <a:lstStyle/>
          <a:p>
            <a:r>
              <a:rPr lang="en-US" sz="1292" dirty="0"/>
              <a:t>A. </a:t>
            </a:r>
            <a:r>
              <a:rPr lang="en-US" sz="1292" dirty="0" err="1"/>
              <a:t>Anagnostopoulos</a:t>
            </a:r>
            <a:r>
              <a:rPr lang="en-US" sz="1292" dirty="0"/>
              <a:t>, R. Kumar, M. </a:t>
            </a:r>
            <a:r>
              <a:rPr lang="en-US" sz="1292" dirty="0" err="1"/>
              <a:t>Mahdian</a:t>
            </a:r>
            <a:r>
              <a:rPr lang="en-US" sz="1292" dirty="0"/>
              <a:t>. Influence and correlation in social networks. In </a:t>
            </a:r>
            <a:r>
              <a:rPr lang="en-US" sz="1292" b="1" dirty="0"/>
              <a:t>KDD’08</a:t>
            </a:r>
            <a:r>
              <a:rPr lang="en-US" sz="1292" dirty="0"/>
              <a:t>, pages 7-15, 2008.</a:t>
            </a:r>
          </a:p>
          <a:p>
            <a:r>
              <a:rPr lang="en-US" sz="1292" dirty="0"/>
              <a:t>L. Page, S. </a:t>
            </a:r>
            <a:r>
              <a:rPr lang="en-US" sz="1292" dirty="0" err="1"/>
              <a:t>Brin</a:t>
            </a:r>
            <a:r>
              <a:rPr lang="en-US" sz="1292" dirty="0"/>
              <a:t>, R. </a:t>
            </a:r>
            <a:r>
              <a:rPr lang="en-US" sz="1292" dirty="0" err="1"/>
              <a:t>Motwani</a:t>
            </a:r>
            <a:r>
              <a:rPr lang="en-US" sz="1292" dirty="0"/>
              <a:t>, and T. </a:t>
            </a:r>
            <a:r>
              <a:rPr lang="en-US" sz="1292" dirty="0" err="1"/>
              <a:t>Winograd</a:t>
            </a:r>
            <a:r>
              <a:rPr lang="en-US" sz="1292" dirty="0"/>
              <a:t>. The </a:t>
            </a:r>
            <a:r>
              <a:rPr lang="en-US" sz="1292" dirty="0" err="1"/>
              <a:t>pagerank</a:t>
            </a:r>
            <a:r>
              <a:rPr lang="en-US" sz="1292" dirty="0"/>
              <a:t> citation ranking: Bringing order to the web. Technical Report SIDL-WP-1999-0120, Stanford University, 1999.</a:t>
            </a:r>
          </a:p>
          <a:p>
            <a:r>
              <a:rPr lang="en-US" sz="1292" dirty="0"/>
              <a:t>G. </a:t>
            </a:r>
            <a:r>
              <a:rPr lang="en-US" sz="1292" dirty="0" err="1"/>
              <a:t>Jeh</a:t>
            </a:r>
            <a:r>
              <a:rPr lang="en-US" sz="1292" dirty="0"/>
              <a:t> and J. </a:t>
            </a:r>
            <a:r>
              <a:rPr lang="en-US" sz="1292" dirty="0" err="1"/>
              <a:t>Widom</a:t>
            </a:r>
            <a:r>
              <a:rPr lang="en-US" sz="1292" dirty="0"/>
              <a:t>. Scaling personalized web search. In </a:t>
            </a:r>
            <a:r>
              <a:rPr lang="en-US" sz="1292" b="1" dirty="0"/>
              <a:t>WWW '03</a:t>
            </a:r>
            <a:r>
              <a:rPr lang="en-US" sz="1292" dirty="0"/>
              <a:t>, pages 271-279, 2003. </a:t>
            </a:r>
          </a:p>
          <a:p>
            <a:r>
              <a:rPr lang="en-US" sz="1292" dirty="0"/>
              <a:t>G</a:t>
            </a:r>
            <a:r>
              <a:rPr lang="en-US" sz="1292" dirty="0"/>
              <a:t>. </a:t>
            </a:r>
            <a:r>
              <a:rPr lang="en-US" sz="1292" dirty="0" err="1"/>
              <a:t>Jeh</a:t>
            </a:r>
            <a:r>
              <a:rPr lang="en-US" sz="1292" dirty="0"/>
              <a:t> and J. </a:t>
            </a:r>
            <a:r>
              <a:rPr lang="en-US" sz="1292" dirty="0" err="1"/>
              <a:t>Widom</a:t>
            </a:r>
            <a:r>
              <a:rPr lang="en-US" sz="1292" dirty="0"/>
              <a:t>,  </a:t>
            </a:r>
            <a:r>
              <a:rPr lang="en-US" sz="1292" dirty="0" err="1"/>
              <a:t>SimRank</a:t>
            </a:r>
            <a:r>
              <a:rPr lang="en-US" sz="1292" dirty="0"/>
              <a:t>: a measure of structural-context similarity.  In </a:t>
            </a:r>
            <a:r>
              <a:rPr lang="en-US" sz="1292" b="1" dirty="0"/>
              <a:t>KDD’02</a:t>
            </a:r>
            <a:r>
              <a:rPr lang="en-US" sz="1292" dirty="0"/>
              <a:t>, </a:t>
            </a:r>
            <a:r>
              <a:rPr lang="en-US" sz="1292" dirty="0"/>
              <a:t>pages 538-543, 2002.</a:t>
            </a:r>
          </a:p>
          <a:p>
            <a:r>
              <a:rPr lang="en-US" sz="1292" dirty="0"/>
              <a:t>A. </a:t>
            </a:r>
            <a:r>
              <a:rPr lang="en-US" sz="1292" dirty="0" err="1"/>
              <a:t>Goyal</a:t>
            </a:r>
            <a:r>
              <a:rPr lang="en-US" sz="1292" dirty="0"/>
              <a:t>, F. </a:t>
            </a:r>
            <a:r>
              <a:rPr lang="en-US" sz="1292" dirty="0" err="1"/>
              <a:t>Bonchi</a:t>
            </a:r>
            <a:r>
              <a:rPr lang="en-US" sz="1292" dirty="0"/>
              <a:t>, and L. V. </a:t>
            </a:r>
            <a:r>
              <a:rPr lang="en-US" sz="1292" dirty="0" err="1"/>
              <a:t>Lakshmanan</a:t>
            </a:r>
            <a:r>
              <a:rPr lang="en-US" sz="1292" dirty="0"/>
              <a:t>. Learning influence probabilities in social networks. In </a:t>
            </a:r>
            <a:r>
              <a:rPr lang="en-US" sz="1292" b="1" dirty="0"/>
              <a:t>WSDM’10</a:t>
            </a:r>
            <a:r>
              <a:rPr lang="en-US" sz="1292" dirty="0"/>
              <a:t>, pages 207–217, 2010.</a:t>
            </a:r>
          </a:p>
          <a:p>
            <a:r>
              <a:rPr lang="en-US" sz="1292" dirty="0"/>
              <a:t>P. </a:t>
            </a:r>
            <a:r>
              <a:rPr lang="en-US" sz="1292" dirty="0" err="1"/>
              <a:t>Domingos</a:t>
            </a:r>
            <a:r>
              <a:rPr lang="en-US" sz="1292" dirty="0"/>
              <a:t> and M. Richardson. Mining the network value of customers. In </a:t>
            </a:r>
            <a:r>
              <a:rPr lang="en-US" sz="1292" b="1" dirty="0"/>
              <a:t>KDD’01</a:t>
            </a:r>
            <a:r>
              <a:rPr lang="en-US" sz="1292" dirty="0"/>
              <a:t>, </a:t>
            </a:r>
            <a:r>
              <a:rPr lang="en-US" sz="1292" dirty="0"/>
              <a:t>pages 57–66, 2001.</a:t>
            </a:r>
          </a:p>
          <a:p>
            <a:r>
              <a:rPr lang="en-US" sz="1292" dirty="0"/>
              <a:t>D. </a:t>
            </a:r>
            <a:r>
              <a:rPr lang="en-US" sz="1292" dirty="0" err="1"/>
              <a:t>Kempe</a:t>
            </a:r>
            <a:r>
              <a:rPr lang="en-US" sz="1292" dirty="0"/>
              <a:t>, J. Kleinberg, and E. </a:t>
            </a:r>
            <a:r>
              <a:rPr lang="en-US" sz="1292" dirty="0" err="1"/>
              <a:t>Tardos</a:t>
            </a:r>
            <a:r>
              <a:rPr lang="en-US" sz="1292" dirty="0"/>
              <a:t>. Maximizing the spread of influence through a social network. In </a:t>
            </a:r>
            <a:r>
              <a:rPr lang="en-US" sz="1292" b="1" dirty="0"/>
              <a:t>KDD’03</a:t>
            </a:r>
            <a:r>
              <a:rPr lang="en-US" sz="1292" dirty="0"/>
              <a:t>, </a:t>
            </a:r>
            <a:r>
              <a:rPr lang="en-US" sz="1292" dirty="0"/>
              <a:t>pages 137–146, 2003</a:t>
            </a:r>
            <a:r>
              <a:rPr lang="en-US" sz="1292" dirty="0"/>
              <a:t>.</a:t>
            </a:r>
          </a:p>
          <a:p>
            <a:r>
              <a:rPr lang="en-US" sz="1292" dirty="0"/>
              <a:t>J</a:t>
            </a:r>
            <a:r>
              <a:rPr lang="en-US" sz="1292" dirty="0"/>
              <a:t>. </a:t>
            </a:r>
            <a:r>
              <a:rPr lang="en-US" sz="1292" dirty="0" err="1"/>
              <a:t>Leskovec</a:t>
            </a:r>
            <a:r>
              <a:rPr lang="en-US" sz="1292" dirty="0"/>
              <a:t>, A. Krause, C. </a:t>
            </a:r>
            <a:r>
              <a:rPr lang="en-US" sz="1292" dirty="0" err="1"/>
              <a:t>Guestrin</a:t>
            </a:r>
            <a:r>
              <a:rPr lang="en-US" sz="1292" dirty="0"/>
              <a:t>, C. </a:t>
            </a:r>
            <a:r>
              <a:rPr lang="en-US" sz="1292" dirty="0" err="1"/>
              <a:t>Faloutsos</a:t>
            </a:r>
            <a:r>
              <a:rPr lang="en-US" sz="1292" dirty="0"/>
              <a:t>, J. </a:t>
            </a:r>
            <a:r>
              <a:rPr lang="en-US" sz="1292" dirty="0" err="1"/>
              <a:t>VanBriesen</a:t>
            </a:r>
            <a:r>
              <a:rPr lang="en-US" sz="1292" dirty="0"/>
              <a:t>, and N. Glance. Cost-effective outbreak detection in networks. In </a:t>
            </a:r>
            <a:r>
              <a:rPr lang="nl-NL" sz="1292" b="1" dirty="0"/>
              <a:t>KDD’07</a:t>
            </a:r>
            <a:r>
              <a:rPr lang="nl-NL" sz="1292" dirty="0"/>
              <a:t>, </a:t>
            </a:r>
            <a:r>
              <a:rPr lang="nl-NL" sz="1292" dirty="0"/>
              <a:t>pages 420–429, 2007.</a:t>
            </a:r>
            <a:endParaRPr lang="en-US" sz="1292" dirty="0"/>
          </a:p>
          <a:p>
            <a:r>
              <a:rPr lang="en-US" sz="1292" dirty="0"/>
              <a:t>W. Chen, Y. Wang, and S. Yang. Efficient influence maximization in social networks. In </a:t>
            </a:r>
            <a:r>
              <a:rPr lang="en-US" sz="1292" b="1" dirty="0"/>
              <a:t>KDD'09</a:t>
            </a:r>
            <a:r>
              <a:rPr lang="en-US" sz="1292" dirty="0"/>
              <a:t>, pages 199-207, 2009.</a:t>
            </a:r>
          </a:p>
          <a:p>
            <a:r>
              <a:rPr lang="en-US" sz="1292" dirty="0"/>
              <a:t>E. </a:t>
            </a:r>
            <a:r>
              <a:rPr lang="en-US" sz="1292" dirty="0" err="1"/>
              <a:t>Bakshy</a:t>
            </a:r>
            <a:r>
              <a:rPr lang="en-US" sz="1292" dirty="0"/>
              <a:t>, D. </a:t>
            </a:r>
            <a:r>
              <a:rPr lang="en-US" sz="1292" dirty="0" err="1"/>
              <a:t>Eckles</a:t>
            </a:r>
            <a:r>
              <a:rPr lang="en-US" sz="1292" dirty="0"/>
              <a:t>, R. Yan, and I. </a:t>
            </a:r>
            <a:r>
              <a:rPr lang="en-US" sz="1292" dirty="0" err="1"/>
              <a:t>Rosenn</a:t>
            </a:r>
            <a:r>
              <a:rPr lang="en-US" sz="1292" dirty="0"/>
              <a:t>. Social influence in social advertising: evidence from field experiments. In </a:t>
            </a:r>
            <a:r>
              <a:rPr lang="en-US" sz="1292" b="1" dirty="0"/>
              <a:t>EC'12</a:t>
            </a:r>
            <a:r>
              <a:rPr lang="en-US" sz="1292" dirty="0"/>
              <a:t>, pages 146-161, 2012.</a:t>
            </a:r>
          </a:p>
          <a:p>
            <a:r>
              <a:rPr lang="en-US" sz="1292" dirty="0"/>
              <a:t>A. </a:t>
            </a:r>
            <a:r>
              <a:rPr lang="en-US" sz="1292" dirty="0" err="1"/>
              <a:t>Goyal</a:t>
            </a:r>
            <a:r>
              <a:rPr lang="en-US" sz="1292" dirty="0"/>
              <a:t>, F. </a:t>
            </a:r>
            <a:r>
              <a:rPr lang="en-US" sz="1292" dirty="0" err="1"/>
              <a:t>Bonchi</a:t>
            </a:r>
            <a:r>
              <a:rPr lang="en-US" sz="1292" dirty="0"/>
              <a:t>, and L. V. </a:t>
            </a:r>
            <a:r>
              <a:rPr lang="en-US" sz="1292" dirty="0" err="1"/>
              <a:t>Lakshmanan</a:t>
            </a:r>
            <a:r>
              <a:rPr lang="en-US" sz="1292" dirty="0"/>
              <a:t>. Discovering leaders from community actions. In </a:t>
            </a:r>
            <a:r>
              <a:rPr lang="en-US" sz="1292" b="1" dirty="0"/>
              <a:t>CIKM’08</a:t>
            </a:r>
            <a:r>
              <a:rPr lang="en-US" sz="1292" dirty="0"/>
              <a:t>, pages 499–508, 2008.</a:t>
            </a:r>
          </a:p>
          <a:p>
            <a:r>
              <a:rPr lang="en-US" sz="1292" dirty="0"/>
              <a:t>N. </a:t>
            </a:r>
            <a:r>
              <a:rPr lang="en-US" sz="1292" dirty="0" err="1"/>
              <a:t>Agarwal</a:t>
            </a:r>
            <a:r>
              <a:rPr lang="en-US" sz="1292" dirty="0"/>
              <a:t>, H. Liu, L. Tang, and P. S. Yu. Identifying the influential bloggers in a community. In </a:t>
            </a:r>
            <a:r>
              <a:rPr lang="en-US" sz="1292" b="1" dirty="0"/>
              <a:t>WSDM’08</a:t>
            </a:r>
            <a:r>
              <a:rPr lang="en-US" sz="1292" dirty="0"/>
              <a:t>, pages 207–217, 2008</a:t>
            </a:r>
            <a:r>
              <a:rPr lang="en-US" sz="1292" dirty="0"/>
              <a:t>.</a:t>
            </a:r>
            <a:endParaRPr lang="en-US" sz="1292" dirty="0"/>
          </a:p>
        </p:txBody>
      </p:sp>
    </p:spTree>
    <p:extLst>
      <p:ext uri="{BB962C8B-B14F-4D97-AF65-F5344CB8AC3E}">
        <p14:creationId xmlns:p14="http://schemas.microsoft.com/office/powerpoint/2010/main" val="1454821493"/>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r>
              <a:rPr lang="en-US" altLang="zh-CN" dirty="0" smtClean="0"/>
              <a:t>(cont</a:t>
            </a:r>
            <a:r>
              <a:rPr lang="en-US" altLang="zh-CN" dirty="0"/>
              <a:t>.)</a:t>
            </a:r>
            <a:endParaRPr lang="en-US" dirty="0"/>
          </a:p>
        </p:txBody>
      </p:sp>
      <p:sp>
        <p:nvSpPr>
          <p:cNvPr id="3" name="Content Placeholder 2"/>
          <p:cNvSpPr>
            <a:spLocks noGrp="1"/>
          </p:cNvSpPr>
          <p:nvPr>
            <p:ph idx="1"/>
          </p:nvPr>
        </p:nvSpPr>
        <p:spPr>
          <a:xfrm>
            <a:off x="323863" y="1248516"/>
            <a:ext cx="8436219" cy="4670181"/>
          </a:xfrm>
        </p:spPr>
        <p:txBody>
          <a:bodyPr/>
          <a:lstStyle/>
          <a:p>
            <a:r>
              <a:rPr lang="en-US" sz="1292" dirty="0"/>
              <a:t>E. </a:t>
            </a:r>
            <a:r>
              <a:rPr lang="en-US" sz="1292" dirty="0" err="1"/>
              <a:t>Bakshy</a:t>
            </a:r>
            <a:r>
              <a:rPr lang="en-US" sz="1292" dirty="0"/>
              <a:t>, B. Karrer, and L. A. </a:t>
            </a:r>
            <a:r>
              <a:rPr lang="en-US" sz="1292" dirty="0" err="1"/>
              <a:t>Adamic</a:t>
            </a:r>
            <a:r>
              <a:rPr lang="en-US" sz="1292" dirty="0"/>
              <a:t>. Social influence and the diffusion of user-created content. In </a:t>
            </a:r>
            <a:r>
              <a:rPr lang="en-US" sz="1292" b="1" dirty="0"/>
              <a:t>EC ’09</a:t>
            </a:r>
            <a:r>
              <a:rPr lang="en-US" sz="1292" dirty="0"/>
              <a:t>, pages 325–334, New York, NY, USA, 2009. ACM.</a:t>
            </a:r>
          </a:p>
          <a:p>
            <a:r>
              <a:rPr lang="en-US" sz="1292" dirty="0"/>
              <a:t>P. </a:t>
            </a:r>
            <a:r>
              <a:rPr lang="en-US" sz="1292" dirty="0" err="1"/>
              <a:t>Bonacich</a:t>
            </a:r>
            <a:r>
              <a:rPr lang="en-US" sz="1292" dirty="0"/>
              <a:t>. Power and centrality: a family of measures. </a:t>
            </a:r>
            <a:r>
              <a:rPr lang="en-US" sz="1292" b="1" dirty="0"/>
              <a:t>American Journal of Sociology</a:t>
            </a:r>
            <a:r>
              <a:rPr lang="en-US" sz="1292" dirty="0"/>
              <a:t>, 92:1170–1182, 1987.</a:t>
            </a:r>
          </a:p>
          <a:p>
            <a:r>
              <a:rPr lang="en-US" sz="1292" dirty="0"/>
              <a:t>R</a:t>
            </a:r>
            <a:r>
              <a:rPr lang="en-US" sz="1292" dirty="0"/>
              <a:t>. B. </a:t>
            </a:r>
            <a:r>
              <a:rPr lang="en-US" sz="1292" dirty="0" err="1"/>
              <a:t>Cialdini</a:t>
            </a:r>
            <a:r>
              <a:rPr lang="en-US" sz="1292" dirty="0"/>
              <a:t> and N. J. Goldstein. Social influence: compliance and conformity. </a:t>
            </a:r>
            <a:r>
              <a:rPr lang="en-US" sz="1292" b="1" dirty="0" err="1"/>
              <a:t>Annu</a:t>
            </a:r>
            <a:r>
              <a:rPr lang="en-US" sz="1292" b="1" dirty="0"/>
              <a:t> Rev </a:t>
            </a:r>
            <a:r>
              <a:rPr lang="en-US" sz="1292" b="1" dirty="0" err="1"/>
              <a:t>Psychol</a:t>
            </a:r>
            <a:r>
              <a:rPr lang="en-US" sz="1292" dirty="0"/>
              <a:t>, 55:591–621, 2004.</a:t>
            </a:r>
          </a:p>
          <a:p>
            <a:r>
              <a:rPr lang="en-US" sz="1292" dirty="0"/>
              <a:t>D. Crandall, D. </a:t>
            </a:r>
            <a:r>
              <a:rPr lang="en-US" sz="1292" dirty="0" err="1"/>
              <a:t>Cosley</a:t>
            </a:r>
            <a:r>
              <a:rPr lang="en-US" sz="1292" dirty="0"/>
              <a:t>, D. </a:t>
            </a:r>
            <a:r>
              <a:rPr lang="en-US" sz="1292" dirty="0" err="1"/>
              <a:t>Huttenlocher</a:t>
            </a:r>
            <a:r>
              <a:rPr lang="en-US" sz="1292" dirty="0"/>
              <a:t>, J. Kleinberg, and S. </a:t>
            </a:r>
            <a:r>
              <a:rPr lang="en-US" sz="1292" dirty="0" err="1"/>
              <a:t>Suri</a:t>
            </a:r>
            <a:r>
              <a:rPr lang="en-US" sz="1292" dirty="0"/>
              <a:t>. Feedback effects between similarity and social influence in online communities. In </a:t>
            </a:r>
            <a:r>
              <a:rPr lang="en-US" sz="1292" b="1" dirty="0"/>
              <a:t>KDD’08</a:t>
            </a:r>
            <a:r>
              <a:rPr lang="en-US" sz="1292" dirty="0"/>
              <a:t>, </a:t>
            </a:r>
            <a:r>
              <a:rPr lang="en-US" sz="1292" dirty="0"/>
              <a:t>pages 160–168, 2008.</a:t>
            </a:r>
          </a:p>
          <a:p>
            <a:r>
              <a:rPr lang="en-US" sz="1292" dirty="0"/>
              <a:t>P. W. </a:t>
            </a:r>
            <a:r>
              <a:rPr lang="en-US" sz="1292" dirty="0" err="1"/>
              <a:t>Eastwick</a:t>
            </a:r>
            <a:r>
              <a:rPr lang="en-US" sz="1292" dirty="0"/>
              <a:t> and W. L. Gardner. Is it a game? evidence for social influence in the virtual world. </a:t>
            </a:r>
            <a:r>
              <a:rPr lang="en-US" sz="1292" b="1" dirty="0"/>
              <a:t>Social Influence</a:t>
            </a:r>
            <a:r>
              <a:rPr lang="en-US" sz="1292" dirty="0"/>
              <a:t>, 4(1):18–32, 2009.</a:t>
            </a:r>
          </a:p>
          <a:p>
            <a:r>
              <a:rPr lang="en-US" sz="1292" dirty="0"/>
              <a:t>S. M. Elias and A. R. </a:t>
            </a:r>
            <a:r>
              <a:rPr lang="en-US" sz="1292" dirty="0" err="1"/>
              <a:t>Pratkanis</a:t>
            </a:r>
            <a:r>
              <a:rPr lang="en-US" sz="1292" dirty="0"/>
              <a:t>. Teaching social influence: Demonstrations and exercises from the discipline of social psychology. </a:t>
            </a:r>
            <a:r>
              <a:rPr lang="en-US" sz="1292" b="1" dirty="0"/>
              <a:t>Social Influence</a:t>
            </a:r>
            <a:r>
              <a:rPr lang="en-US" sz="1292" dirty="0"/>
              <a:t>, 1(2):147–162, 2006.</a:t>
            </a:r>
          </a:p>
          <a:p>
            <a:r>
              <a:rPr lang="en-US" sz="1292" dirty="0"/>
              <a:t>T. L. Fond and J. Neville. Randomization tests for distinguishing social influence and </a:t>
            </a:r>
            <a:r>
              <a:rPr lang="en-US" sz="1292" dirty="0" err="1"/>
              <a:t>homophily</a:t>
            </a:r>
            <a:r>
              <a:rPr lang="en-US" sz="1292" dirty="0"/>
              <a:t> effects. In </a:t>
            </a:r>
            <a:r>
              <a:rPr lang="en-US" sz="1292" b="1" dirty="0"/>
              <a:t>WWW’10</a:t>
            </a:r>
            <a:r>
              <a:rPr lang="en-US" sz="1292" dirty="0"/>
              <a:t>, </a:t>
            </a:r>
            <a:r>
              <a:rPr lang="en-US" sz="1292" dirty="0"/>
              <a:t>2010.</a:t>
            </a:r>
          </a:p>
          <a:p>
            <a:r>
              <a:rPr lang="en-US" sz="1292" dirty="0"/>
              <a:t>M. Gomez-Rodriguez, J. </a:t>
            </a:r>
            <a:r>
              <a:rPr lang="en-US" sz="1292" dirty="0" err="1"/>
              <a:t>Leskovec</a:t>
            </a:r>
            <a:r>
              <a:rPr lang="en-US" sz="1292" dirty="0"/>
              <a:t>, and A. Krause. Inferring Networks of Diffusion and Influence. In </a:t>
            </a:r>
            <a:r>
              <a:rPr lang="en-US" sz="1292" b="1" dirty="0"/>
              <a:t>KDD’10</a:t>
            </a:r>
            <a:r>
              <a:rPr lang="en-US" sz="1292" dirty="0"/>
              <a:t>, </a:t>
            </a:r>
            <a:r>
              <a:rPr lang="en-US" sz="1292" dirty="0"/>
              <a:t>pages 1019–1028, 2010.</a:t>
            </a:r>
          </a:p>
          <a:p>
            <a:r>
              <a:rPr lang="en-US" sz="1292" dirty="0"/>
              <a:t>M. E. J. Newman. A measure of </a:t>
            </a:r>
            <a:r>
              <a:rPr lang="en-US" sz="1292" dirty="0" err="1"/>
              <a:t>betweenness</a:t>
            </a:r>
            <a:r>
              <a:rPr lang="en-US" sz="1292" dirty="0"/>
              <a:t> centrality based on random walks. </a:t>
            </a:r>
            <a:r>
              <a:rPr lang="en-US" sz="1292" b="1" dirty="0"/>
              <a:t>Social Networks</a:t>
            </a:r>
            <a:r>
              <a:rPr lang="en-US" sz="1292" dirty="0"/>
              <a:t>, 2005. </a:t>
            </a:r>
          </a:p>
          <a:p>
            <a:r>
              <a:rPr lang="en-US" sz="1292" dirty="0"/>
              <a:t>D. J. Watts and S. H. </a:t>
            </a:r>
            <a:r>
              <a:rPr lang="en-US" sz="1292" dirty="0" err="1"/>
              <a:t>Strogatz</a:t>
            </a:r>
            <a:r>
              <a:rPr lang="en-US" sz="1292" dirty="0"/>
              <a:t>. Collective dynamics of ’small-world’ networks. </a:t>
            </a:r>
            <a:r>
              <a:rPr lang="en-US" sz="1292" b="1" dirty="0"/>
              <a:t>Nature</a:t>
            </a:r>
            <a:r>
              <a:rPr lang="en-US" sz="1292" dirty="0"/>
              <a:t>, pages 440–442, Jun 1998.</a:t>
            </a:r>
          </a:p>
          <a:p>
            <a:r>
              <a:rPr lang="en-US" sz="1292" dirty="0"/>
              <a:t>J. Sun, H. </a:t>
            </a:r>
            <a:r>
              <a:rPr lang="en-US" sz="1292" dirty="0" err="1"/>
              <a:t>Qu</a:t>
            </a:r>
            <a:r>
              <a:rPr lang="en-US" sz="1292" dirty="0"/>
              <a:t>, D. </a:t>
            </a:r>
            <a:r>
              <a:rPr lang="en-US" sz="1292" dirty="0" err="1"/>
              <a:t>Chakrabarti</a:t>
            </a:r>
            <a:r>
              <a:rPr lang="en-US" sz="1292" dirty="0"/>
              <a:t>, and C. </a:t>
            </a:r>
            <a:r>
              <a:rPr lang="en-US" sz="1292" dirty="0" err="1"/>
              <a:t>Faloutsos</a:t>
            </a:r>
            <a:r>
              <a:rPr lang="en-US" sz="1292" dirty="0"/>
              <a:t>. Neighborhood formation and anomaly detection in bipartite graphs. In </a:t>
            </a:r>
            <a:r>
              <a:rPr lang="en-US" sz="1292" b="1" dirty="0"/>
              <a:t>ICDM’05</a:t>
            </a:r>
            <a:r>
              <a:rPr lang="en-US" sz="1292" dirty="0"/>
              <a:t>, pages 418–425, 2005. </a:t>
            </a:r>
          </a:p>
          <a:p>
            <a:endParaRPr lang="en-US" sz="1292" dirty="0"/>
          </a:p>
          <a:p>
            <a:endParaRPr lang="en-US" sz="1292" dirty="0"/>
          </a:p>
        </p:txBody>
      </p:sp>
    </p:spTree>
    <p:extLst>
      <p:ext uri="{BB962C8B-B14F-4D97-AF65-F5344CB8AC3E}">
        <p14:creationId xmlns:p14="http://schemas.microsoft.com/office/powerpoint/2010/main" val="2083511756"/>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4"/>
          <p:cNvSpPr txBox="1">
            <a:spLocks noChangeArrowheads="1"/>
          </p:cNvSpPr>
          <p:nvPr/>
        </p:nvSpPr>
        <p:spPr bwMode="auto">
          <a:xfrm>
            <a:off x="1" y="1981200"/>
            <a:ext cx="9144000" cy="3144451"/>
          </a:xfrm>
          <a:prstGeom prst="rect">
            <a:avLst/>
          </a:prstGeom>
          <a:noFill/>
          <a:ln w="9525">
            <a:noFill/>
            <a:miter lim="800000"/>
            <a:headEnd/>
            <a:tailEnd/>
          </a:ln>
        </p:spPr>
        <p:txBody>
          <a:bodyPr wrap="square">
            <a:spAutoFit/>
          </a:bodyPr>
          <a:lstStyle/>
          <a:p>
            <a:pPr algn="ctr">
              <a:spcBef>
                <a:spcPct val="50000"/>
              </a:spcBef>
            </a:pPr>
            <a:r>
              <a:rPr lang="en-US" altLang="zh-CN" sz="4000" dirty="0" smtClean="0">
                <a:sym typeface="Wingdings" pitchFamily="2" charset="2"/>
              </a:rPr>
              <a:t>Thank you</a:t>
            </a:r>
            <a:r>
              <a:rPr lang="zh-CN" altLang="en-US" sz="4000" dirty="0" smtClean="0">
                <a:sym typeface="Wingdings" pitchFamily="2" charset="2"/>
              </a:rPr>
              <a:t>！</a:t>
            </a:r>
            <a:endParaRPr lang="en-US" altLang="zh-CN" sz="4000" dirty="0" smtClean="0">
              <a:sym typeface="Wingdings" pitchFamily="2" charset="2"/>
            </a:endParaRPr>
          </a:p>
          <a:p>
            <a:pPr algn="ctr">
              <a:spcBef>
                <a:spcPts val="960"/>
              </a:spcBef>
            </a:pPr>
            <a:r>
              <a:rPr lang="en-US" altLang="zh-CN" sz="2000" b="1" dirty="0" smtClean="0">
                <a:sym typeface="Wingdings" pitchFamily="2" charset="2"/>
              </a:rPr>
              <a:t>Collaborators:</a:t>
            </a:r>
            <a:r>
              <a:rPr lang="en-US" altLang="zh-CN" sz="2000" dirty="0" smtClean="0">
                <a:sym typeface="Wingdings" pitchFamily="2" charset="2"/>
              </a:rPr>
              <a:t> </a:t>
            </a:r>
            <a:r>
              <a:rPr lang="de-DE" altLang="zh-CN" sz="2000" dirty="0" smtClean="0">
                <a:sym typeface="Wingdings" pitchFamily="2" charset="2"/>
              </a:rPr>
              <a:t>John </a:t>
            </a:r>
            <a:r>
              <a:rPr lang="de-DE" altLang="zh-CN" sz="2000" dirty="0" err="1" smtClean="0">
                <a:sym typeface="Wingdings" pitchFamily="2" charset="2"/>
              </a:rPr>
              <a:t>Hopcroft</a:t>
            </a:r>
            <a:r>
              <a:rPr lang="de-DE" altLang="zh-CN" sz="2000" dirty="0" smtClean="0">
                <a:sym typeface="Wingdings" pitchFamily="2" charset="2"/>
              </a:rPr>
              <a:t>, Jon Kleinberg, </a:t>
            </a:r>
            <a:r>
              <a:rPr lang="de-DE" altLang="zh-CN" sz="2000" dirty="0" err="1" smtClean="0">
                <a:sym typeface="Wingdings" pitchFamily="2" charset="2"/>
              </a:rPr>
              <a:t>Chenhao</a:t>
            </a:r>
            <a:r>
              <a:rPr lang="de-DE" altLang="zh-CN" sz="2000" dirty="0" smtClean="0">
                <a:sym typeface="Wingdings" pitchFamily="2" charset="2"/>
              </a:rPr>
              <a:t> Tan (</a:t>
            </a:r>
            <a:r>
              <a:rPr lang="de-DE" altLang="zh-CN" sz="2000" b="1" dirty="0">
                <a:solidFill>
                  <a:srgbClr val="800000"/>
                </a:solidFill>
                <a:sym typeface="Wingdings" pitchFamily="2" charset="2"/>
              </a:rPr>
              <a:t>Cornell</a:t>
            </a:r>
            <a:r>
              <a:rPr lang="de-DE" altLang="zh-CN" sz="2000" dirty="0">
                <a:sym typeface="Wingdings" pitchFamily="2" charset="2"/>
              </a:rPr>
              <a:t>)</a:t>
            </a:r>
          </a:p>
          <a:p>
            <a:pPr algn="ctr">
              <a:spcBef>
                <a:spcPts val="886"/>
              </a:spcBef>
            </a:pPr>
            <a:r>
              <a:rPr lang="de-DE" altLang="zh-CN" sz="2000" dirty="0" err="1">
                <a:sym typeface="Wingdings" pitchFamily="2" charset="2"/>
              </a:rPr>
              <a:t>Jiawei</a:t>
            </a:r>
            <a:r>
              <a:rPr lang="de-DE" altLang="zh-CN" sz="2000" dirty="0">
                <a:sym typeface="Wingdings" pitchFamily="2" charset="2"/>
              </a:rPr>
              <a:t> Han </a:t>
            </a:r>
            <a:r>
              <a:rPr lang="de-DE" altLang="zh-CN" sz="2000" dirty="0" err="1">
                <a:sym typeface="Wingdings" pitchFamily="2" charset="2"/>
              </a:rPr>
              <a:t>and</a:t>
            </a:r>
            <a:r>
              <a:rPr lang="de-DE" altLang="zh-CN" sz="2000" dirty="0">
                <a:sym typeface="Wingdings" pitchFamily="2" charset="2"/>
              </a:rPr>
              <a:t> Chi Wang (</a:t>
            </a:r>
            <a:r>
              <a:rPr lang="de-DE" altLang="zh-CN" sz="2000" b="1" dirty="0">
                <a:solidFill>
                  <a:srgbClr val="000090"/>
                </a:solidFill>
                <a:sym typeface="Wingdings" pitchFamily="2" charset="2"/>
              </a:rPr>
              <a:t>UIUC</a:t>
            </a:r>
            <a:r>
              <a:rPr lang="de-DE" altLang="zh-CN" sz="2000" dirty="0">
                <a:sym typeface="Wingdings" pitchFamily="2" charset="2"/>
              </a:rPr>
              <a:t>) </a:t>
            </a:r>
            <a:endParaRPr lang="de-DE" altLang="zh-CN" sz="2000" dirty="0" smtClean="0">
              <a:sym typeface="Wingdings" pitchFamily="2" charset="2"/>
            </a:endParaRPr>
          </a:p>
          <a:p>
            <a:pPr algn="ctr">
              <a:spcBef>
                <a:spcPts val="886"/>
              </a:spcBef>
            </a:pPr>
            <a:r>
              <a:rPr lang="de-DE" altLang="zh-CN" sz="2000" dirty="0" smtClean="0">
                <a:sym typeface="Wingdings" pitchFamily="2" charset="2"/>
              </a:rPr>
              <a:t>Philip </a:t>
            </a:r>
            <a:r>
              <a:rPr lang="de-DE" altLang="zh-CN" sz="2000" dirty="0" err="1">
                <a:sym typeface="Wingdings" pitchFamily="2" charset="2"/>
              </a:rPr>
              <a:t>Yu</a:t>
            </a:r>
            <a:r>
              <a:rPr lang="de-DE" altLang="zh-CN" sz="2000" dirty="0">
                <a:sym typeface="Wingdings" pitchFamily="2" charset="2"/>
              </a:rPr>
              <a:t> (</a:t>
            </a:r>
            <a:r>
              <a:rPr lang="de-DE" altLang="zh-CN" sz="2000" b="1" dirty="0">
                <a:solidFill>
                  <a:srgbClr val="800000"/>
                </a:solidFill>
                <a:sym typeface="Wingdings" pitchFamily="2" charset="2"/>
              </a:rPr>
              <a:t>UIC</a:t>
            </a:r>
            <a:r>
              <a:rPr lang="de-DE" altLang="zh-CN" sz="2000" dirty="0" smtClean="0">
                <a:sym typeface="Wingdings" pitchFamily="2" charset="2"/>
              </a:rPr>
              <a:t>), </a:t>
            </a:r>
            <a:r>
              <a:rPr lang="de-DE" altLang="zh-CN" sz="2000" dirty="0">
                <a:sym typeface="Wingdings" pitchFamily="2" charset="2"/>
              </a:rPr>
              <a:t>Jian Pei (</a:t>
            </a:r>
            <a:r>
              <a:rPr lang="de-DE" altLang="zh-CN" sz="2000" b="1" dirty="0" smtClean="0">
                <a:solidFill>
                  <a:srgbClr val="000090"/>
                </a:solidFill>
                <a:sym typeface="Wingdings" pitchFamily="2" charset="2"/>
              </a:rPr>
              <a:t>SFU</a:t>
            </a:r>
            <a:r>
              <a:rPr lang="de-DE" altLang="zh-CN" sz="2000" dirty="0" smtClean="0">
                <a:sym typeface="Wingdings" pitchFamily="2" charset="2"/>
              </a:rPr>
              <a:t>), </a:t>
            </a:r>
            <a:r>
              <a:rPr lang="de-DE" altLang="zh-CN" sz="2000" dirty="0" err="1" smtClean="0">
                <a:sym typeface="Wingdings" pitchFamily="2" charset="2"/>
              </a:rPr>
              <a:t>Hanghang</a:t>
            </a:r>
            <a:r>
              <a:rPr lang="de-DE" altLang="zh-CN" sz="2000" dirty="0" smtClean="0">
                <a:sym typeface="Wingdings" pitchFamily="2" charset="2"/>
              </a:rPr>
              <a:t> </a:t>
            </a:r>
            <a:r>
              <a:rPr lang="de-DE" altLang="zh-CN" sz="2000" dirty="0">
                <a:sym typeface="Wingdings" pitchFamily="2" charset="2"/>
              </a:rPr>
              <a:t>Tong </a:t>
            </a:r>
            <a:r>
              <a:rPr lang="en-US" altLang="zh-CN" sz="2000" dirty="0">
                <a:sym typeface="Wingdings" pitchFamily="2" charset="2"/>
              </a:rPr>
              <a:t>(</a:t>
            </a:r>
            <a:r>
              <a:rPr lang="en-US" altLang="zh-CN" sz="2000" b="1" dirty="0">
                <a:solidFill>
                  <a:srgbClr val="FF0000"/>
                </a:solidFill>
                <a:sym typeface="Wingdings" pitchFamily="2" charset="2"/>
              </a:rPr>
              <a:t>ASU</a:t>
            </a:r>
            <a:r>
              <a:rPr lang="en-US" altLang="zh-CN" sz="2000" dirty="0" smtClean="0">
                <a:sym typeface="Wingdings" pitchFamily="2" charset="2"/>
              </a:rPr>
              <a:t>) </a:t>
            </a:r>
            <a:br>
              <a:rPr lang="en-US" altLang="zh-CN" sz="2000" dirty="0" smtClean="0">
                <a:sym typeface="Wingdings" pitchFamily="2" charset="2"/>
              </a:rPr>
            </a:br>
            <a:r>
              <a:rPr lang="de-DE" altLang="zh-CN" sz="2000" dirty="0" err="1" smtClean="0">
                <a:sym typeface="Wingdings" pitchFamily="2" charset="2"/>
              </a:rPr>
              <a:t>Tiancheng</a:t>
            </a:r>
            <a:r>
              <a:rPr lang="de-DE" altLang="zh-CN" sz="2000" dirty="0" smtClean="0">
                <a:sym typeface="Wingdings" pitchFamily="2" charset="2"/>
              </a:rPr>
              <a:t> Lou (</a:t>
            </a:r>
            <a:r>
              <a:rPr lang="de-DE" altLang="zh-CN" sz="2000" b="1" dirty="0" err="1" smtClean="0">
                <a:solidFill>
                  <a:srgbClr val="006600"/>
                </a:solidFill>
                <a:sym typeface="Wingdings" pitchFamily="2" charset="2"/>
              </a:rPr>
              <a:t>Google&amp;Baidu</a:t>
            </a:r>
            <a:r>
              <a:rPr lang="de-DE" altLang="zh-CN" sz="2000" dirty="0" smtClean="0">
                <a:sym typeface="Wingdings" pitchFamily="2" charset="2"/>
              </a:rPr>
              <a:t>) </a:t>
            </a:r>
            <a:r>
              <a:rPr lang="de-DE" altLang="zh-CN" sz="2000" dirty="0" err="1" smtClean="0">
                <a:sym typeface="Wingdings" pitchFamily="2" charset="2"/>
              </a:rPr>
              <a:t>and</a:t>
            </a:r>
            <a:r>
              <a:rPr lang="de-DE" altLang="zh-CN" sz="2000" dirty="0" smtClean="0">
                <a:sym typeface="Wingdings" pitchFamily="2" charset="2"/>
              </a:rPr>
              <a:t> </a:t>
            </a:r>
            <a:r>
              <a:rPr lang="de-DE" altLang="zh-CN" sz="2000" dirty="0" err="1" smtClean="0">
                <a:sym typeface="Wingdings" pitchFamily="2" charset="2"/>
              </a:rPr>
              <a:t>Jimeng</a:t>
            </a:r>
            <a:r>
              <a:rPr lang="de-DE" altLang="zh-CN" sz="2000" dirty="0" smtClean="0">
                <a:sym typeface="Wingdings" pitchFamily="2" charset="2"/>
              </a:rPr>
              <a:t> Sun (</a:t>
            </a:r>
            <a:r>
              <a:rPr lang="de-DE" altLang="zh-CN" sz="2000" b="1" dirty="0" smtClean="0">
                <a:solidFill>
                  <a:srgbClr val="FF6600"/>
                </a:solidFill>
                <a:sym typeface="Wingdings" pitchFamily="2" charset="2"/>
              </a:rPr>
              <a:t>GIT</a:t>
            </a:r>
            <a:r>
              <a:rPr lang="de-DE" altLang="zh-CN" sz="2000" dirty="0" smtClean="0">
                <a:sym typeface="Wingdings" pitchFamily="2" charset="2"/>
              </a:rPr>
              <a:t>)</a:t>
            </a:r>
          </a:p>
          <a:p>
            <a:pPr algn="ctr">
              <a:spcBef>
                <a:spcPts val="600"/>
              </a:spcBef>
            </a:pPr>
            <a:r>
              <a:rPr lang="de-DE" altLang="zh-CN" sz="2000" dirty="0" smtClean="0">
                <a:sym typeface="Wingdings" pitchFamily="2" charset="2"/>
              </a:rPr>
              <a:t>W</a:t>
            </a:r>
            <a:r>
              <a:rPr lang="en-US" altLang="zh-CN" sz="2000" dirty="0" err="1" smtClean="0">
                <a:sym typeface="Wingdings" pitchFamily="2" charset="2"/>
              </a:rPr>
              <a:t>ei</a:t>
            </a:r>
            <a:r>
              <a:rPr lang="en-US" altLang="zh-CN" sz="2000" dirty="0" smtClean="0">
                <a:sym typeface="Wingdings" pitchFamily="2" charset="2"/>
              </a:rPr>
              <a:t> Chen, Ming Zhou, Long Jiang (</a:t>
            </a:r>
            <a:r>
              <a:rPr lang="en-US" altLang="zh-CN" sz="2000" b="1" dirty="0" smtClean="0">
                <a:solidFill>
                  <a:srgbClr val="FF0000"/>
                </a:solidFill>
                <a:sym typeface="Wingdings" pitchFamily="2" charset="2"/>
              </a:rPr>
              <a:t>Microsoft</a:t>
            </a:r>
            <a:r>
              <a:rPr lang="en-US" altLang="zh-CN" sz="2000" dirty="0" smtClean="0">
                <a:sym typeface="Wingdings" pitchFamily="2" charset="2"/>
              </a:rPr>
              <a:t>), </a:t>
            </a:r>
            <a:r>
              <a:rPr lang="en-US" altLang="zh-CN" sz="2000" dirty="0" err="1" smtClean="0">
                <a:sym typeface="Wingdings" pitchFamily="2" charset="2"/>
              </a:rPr>
              <a:t>Yuxiao</a:t>
            </a:r>
            <a:r>
              <a:rPr lang="en-US" altLang="zh-CN" sz="2000" dirty="0" smtClean="0">
                <a:sym typeface="Wingdings" pitchFamily="2" charset="2"/>
              </a:rPr>
              <a:t> Dong (</a:t>
            </a:r>
            <a:r>
              <a:rPr lang="en-US" altLang="zh-CN" sz="2000" b="1" dirty="0" smtClean="0">
                <a:solidFill>
                  <a:srgbClr val="7030A0"/>
                </a:solidFill>
                <a:sym typeface="Wingdings" pitchFamily="2" charset="2"/>
              </a:rPr>
              <a:t>ND</a:t>
            </a:r>
            <a:r>
              <a:rPr lang="en-US" altLang="zh-CN" sz="2000" dirty="0" smtClean="0">
                <a:sym typeface="Wingdings" pitchFamily="2" charset="2"/>
              </a:rPr>
              <a:t>)</a:t>
            </a:r>
            <a:endParaRPr lang="de-DE" altLang="zh-CN" sz="2000" dirty="0" smtClean="0">
              <a:sym typeface="Wingdings" pitchFamily="2" charset="2"/>
            </a:endParaRPr>
          </a:p>
          <a:p>
            <a:pPr algn="ctr">
              <a:spcBef>
                <a:spcPts val="600"/>
              </a:spcBef>
            </a:pPr>
            <a:r>
              <a:rPr lang="de-DE" altLang="zh-CN" sz="2000" dirty="0" err="1" smtClean="0">
                <a:sym typeface="Wingdings" pitchFamily="2" charset="2"/>
              </a:rPr>
              <a:t>Yutao</a:t>
            </a:r>
            <a:r>
              <a:rPr lang="de-DE" altLang="zh-CN" sz="2000" dirty="0" smtClean="0">
                <a:sym typeface="Wingdings" pitchFamily="2" charset="2"/>
              </a:rPr>
              <a:t> Zhang, </a:t>
            </a:r>
            <a:r>
              <a:rPr lang="de-DE" altLang="zh-CN" sz="2000" dirty="0" err="1" smtClean="0">
                <a:sym typeface="Wingdings" pitchFamily="2" charset="2"/>
              </a:rPr>
              <a:t>Jing</a:t>
            </a:r>
            <a:r>
              <a:rPr lang="de-DE" altLang="zh-CN" sz="2000" dirty="0" smtClean="0">
                <a:sym typeface="Wingdings" pitchFamily="2" charset="2"/>
              </a:rPr>
              <a:t> Zhang, </a:t>
            </a:r>
            <a:r>
              <a:rPr lang="de-DE" altLang="zh-CN" sz="2000" dirty="0" err="1" smtClean="0">
                <a:sym typeface="Wingdings" pitchFamily="2" charset="2"/>
              </a:rPr>
              <a:t>Zhanpeng</a:t>
            </a:r>
            <a:r>
              <a:rPr lang="de-DE" altLang="zh-CN" sz="2000" dirty="0" smtClean="0">
                <a:sym typeface="Wingdings" pitchFamily="2" charset="2"/>
              </a:rPr>
              <a:t> Fang, </a:t>
            </a:r>
            <a:r>
              <a:rPr lang="de-DE" altLang="zh-CN" sz="2000" dirty="0" err="1" smtClean="0">
                <a:sym typeface="Wingdings" pitchFamily="2" charset="2"/>
              </a:rPr>
              <a:t>Zi</a:t>
            </a:r>
            <a:r>
              <a:rPr lang="de-DE" altLang="zh-CN" sz="2000" dirty="0" smtClean="0">
                <a:sym typeface="Wingdings" pitchFamily="2" charset="2"/>
              </a:rPr>
              <a:t> Yang, Sen Wu, etc. (</a:t>
            </a:r>
            <a:r>
              <a:rPr lang="de-DE" altLang="zh-CN" sz="2000" b="1" dirty="0">
                <a:solidFill>
                  <a:srgbClr val="660066"/>
                </a:solidFill>
                <a:sym typeface="Wingdings" pitchFamily="2" charset="2"/>
              </a:rPr>
              <a:t>THU</a:t>
            </a:r>
            <a:r>
              <a:rPr lang="de-DE" altLang="zh-CN" sz="2000" dirty="0" smtClean="0">
                <a:sym typeface="Wingdings" pitchFamily="2" charset="2"/>
              </a:rPr>
              <a:t>)</a:t>
            </a:r>
            <a:endParaRPr lang="de-DE" altLang="zh-CN" sz="2000" dirty="0">
              <a:sym typeface="Wingdings" pitchFamily="2" charset="2"/>
            </a:endParaRPr>
          </a:p>
        </p:txBody>
      </p:sp>
      <p:sp>
        <p:nvSpPr>
          <p:cNvPr id="6" name="Rectangle 5"/>
          <p:cNvSpPr/>
          <p:nvPr/>
        </p:nvSpPr>
        <p:spPr>
          <a:xfrm>
            <a:off x="304808" y="5486400"/>
            <a:ext cx="8458192" cy="9906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smtClean="0">
                <a:solidFill>
                  <a:schemeClr val="tx1"/>
                </a:solidFill>
              </a:rPr>
              <a:t>Jie Tang, KEG, Tsinghua U,                    </a:t>
            </a:r>
            <a:r>
              <a:rPr lang="en-US" dirty="0" smtClean="0">
                <a:solidFill>
                  <a:schemeClr val="tx1"/>
                </a:solidFill>
                <a:hlinkClick r:id="rId3"/>
              </a:rPr>
              <a:t>http://keg.cs.tsinghua.edu.cn/jietang</a:t>
            </a:r>
            <a:endParaRPr lang="en-US" dirty="0" smtClean="0">
              <a:solidFill>
                <a:schemeClr val="tx1"/>
              </a:solidFill>
            </a:endParaRPr>
          </a:p>
          <a:p>
            <a:pPr marL="0" lvl="1"/>
            <a:r>
              <a:rPr lang="en-US" b="1" dirty="0" smtClean="0">
                <a:solidFill>
                  <a:srgbClr val="000090"/>
                </a:solidFill>
              </a:rPr>
              <a:t>Download all data &amp; Codes,</a:t>
            </a:r>
            <a:r>
              <a:rPr lang="en-US" dirty="0" smtClean="0">
                <a:solidFill>
                  <a:schemeClr val="tx1"/>
                </a:solidFill>
              </a:rPr>
              <a:t>                </a:t>
            </a:r>
            <a:r>
              <a:rPr lang="en-US" dirty="0" smtClean="0">
                <a:solidFill>
                  <a:schemeClr val="tx1"/>
                </a:solidFill>
                <a:hlinkClick r:id="rId4"/>
              </a:rPr>
              <a:t>http://arnetminer.org/data</a:t>
            </a:r>
            <a:r>
              <a:rPr lang="en-US" dirty="0" smtClean="0">
                <a:solidFill>
                  <a:schemeClr val="tx1"/>
                </a:solidFill>
              </a:rPr>
              <a:t/>
            </a:r>
            <a:br>
              <a:rPr lang="en-US" dirty="0" smtClean="0">
                <a:solidFill>
                  <a:schemeClr val="tx1"/>
                </a:solidFill>
              </a:rPr>
            </a:br>
            <a:r>
              <a:rPr lang="en-US" dirty="0" smtClean="0">
                <a:solidFill>
                  <a:schemeClr val="tx1"/>
                </a:solidFill>
              </a:rPr>
              <a:t>                                       </a:t>
            </a:r>
            <a:r>
              <a:rPr lang="en-US" b="1" dirty="0" smtClean="0">
                <a:solidFill>
                  <a:srgbClr val="000090"/>
                </a:solidFill>
              </a:rPr>
              <a:t>        </a:t>
            </a:r>
            <a:r>
              <a:rPr lang="en-US" dirty="0" smtClean="0">
                <a:solidFill>
                  <a:schemeClr val="tx1"/>
                </a:solidFill>
              </a:rPr>
              <a:t>                </a:t>
            </a:r>
            <a:r>
              <a:rPr lang="en-US" dirty="0" smtClean="0">
                <a:solidFill>
                  <a:schemeClr val="tx1"/>
                </a:solidFill>
                <a:hlinkClick r:id="rId4"/>
              </a:rPr>
              <a:t>http</a:t>
            </a:r>
            <a:r>
              <a:rPr lang="en-US" dirty="0">
                <a:solidFill>
                  <a:schemeClr val="tx1"/>
                </a:solidFill>
                <a:hlinkClick r:id="rId4"/>
              </a:rPr>
              <a:t>://</a:t>
            </a:r>
            <a:r>
              <a:rPr lang="en-US" dirty="0" smtClean="0">
                <a:solidFill>
                  <a:schemeClr val="tx1"/>
                </a:solidFill>
                <a:hlinkClick r:id="rId4"/>
              </a:rPr>
              <a:t>arnetminer.org/data-sna</a:t>
            </a:r>
            <a:endParaRPr lang="en-US" dirty="0">
              <a:solidFill>
                <a:schemeClr val="tx1"/>
              </a:solidFill>
            </a:endParaRPr>
          </a:p>
        </p:txBody>
      </p:sp>
    </p:spTree>
    <p:extLst>
      <p:ext uri="{BB962C8B-B14F-4D97-AF65-F5344CB8AC3E}">
        <p14:creationId xmlns:p14="http://schemas.microsoft.com/office/powerpoint/2010/main" val="1353704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b="1" dirty="0" smtClean="0">
                <a:solidFill>
                  <a:srgbClr val="C00000"/>
                </a:solidFill>
                <a:latin typeface="Times New Roman" charset="0"/>
                <a:ea typeface="Times New Roman" charset="0"/>
                <a:cs typeface="Times New Roman" charset="0"/>
              </a:rPr>
              <a:t>Evolution [</a:t>
            </a:r>
            <a:r>
              <a:rPr lang="en-US" sz="1600" b="1" dirty="0" err="1" smtClean="0">
                <a:solidFill>
                  <a:srgbClr val="C00000"/>
                </a:solidFill>
                <a:latin typeface="Times New Roman" charset="0"/>
                <a:ea typeface="Times New Roman" charset="0"/>
                <a:cs typeface="Times New Roman" charset="0"/>
              </a:rPr>
              <a:t>Leskovec</a:t>
            </a:r>
            <a:r>
              <a:rPr lang="en-US" sz="1600" b="1" dirty="0">
                <a:solidFill>
                  <a:srgbClr val="C00000"/>
                </a:solidFill>
                <a:latin typeface="Times New Roman" charset="0"/>
                <a:ea typeface="Times New Roman" charset="0"/>
                <a:cs typeface="Times New Roman" charset="0"/>
              </a:rPr>
              <a:t>, Kleinberg, </a:t>
            </a:r>
            <a:r>
              <a:rPr lang="en-US" sz="1600" b="1" dirty="0" err="1" smtClean="0">
                <a:solidFill>
                  <a:srgbClr val="C00000"/>
                </a:solidFill>
                <a:latin typeface="Times New Roman" charset="0"/>
                <a:ea typeface="Times New Roman" charset="0"/>
                <a:cs typeface="Times New Roman" charset="0"/>
              </a:rPr>
              <a:t>Faloutsos</a:t>
            </a:r>
            <a:r>
              <a:rPr lang="en-US" sz="1600" b="1" dirty="0" smtClean="0">
                <a:solidFill>
                  <a:srgbClr val="C00000"/>
                </a:solidFill>
                <a:latin typeface="Times New Roman" charset="0"/>
                <a:ea typeface="Times New Roman" charset="0"/>
                <a:cs typeface="Times New Roman" charset="0"/>
              </a:rPr>
              <a:t>]</a:t>
            </a:r>
            <a:endParaRPr lang="en-US" sz="1600" b="1"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b="1" dirty="0" smtClean="0">
                <a:solidFill>
                  <a:srgbClr val="C00000"/>
                </a:solidFill>
                <a:latin typeface="Times New Roman" charset="0"/>
                <a:ea typeface="Times New Roman" charset="0"/>
                <a:cs typeface="Times New Roman" charset="0"/>
              </a:rPr>
              <a:t>2005</a:t>
            </a:r>
            <a:endParaRPr lang="en-US" b="1"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76200" y="76200"/>
            <a:ext cx="900684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7" name="TextBox 66"/>
          <p:cNvSpPr txBox="1"/>
          <p:nvPr/>
        </p:nvSpPr>
        <p:spPr>
          <a:xfrm>
            <a:off x="0" y="101025"/>
            <a:ext cx="9144000" cy="584775"/>
          </a:xfrm>
          <a:prstGeom prst="rect">
            <a:avLst/>
          </a:prstGeom>
          <a:noFill/>
        </p:spPr>
        <p:txBody>
          <a:bodyPr wrap="square" rtlCol="0">
            <a:spAutoFit/>
          </a:bodyPr>
          <a:lstStyle/>
          <a:p>
            <a:pPr algn="ctr"/>
            <a:r>
              <a:rPr lang="en-US" altLang="zh-CN" sz="3200" dirty="0" smtClean="0"/>
              <a:t>2005:</a:t>
            </a:r>
            <a:r>
              <a:rPr lang="zh-CN" altLang="en-US" sz="3200" dirty="0" smtClean="0"/>
              <a:t> </a:t>
            </a:r>
            <a:r>
              <a:rPr lang="en-US" altLang="zh-CN" sz="3200" dirty="0" smtClean="0"/>
              <a:t>Network</a:t>
            </a:r>
            <a:r>
              <a:rPr lang="zh-CN" altLang="en-US" sz="3200" dirty="0" smtClean="0"/>
              <a:t> </a:t>
            </a:r>
            <a:r>
              <a:rPr lang="en-US" altLang="zh-CN" sz="3200" dirty="0" smtClean="0"/>
              <a:t>Evolution</a:t>
            </a:r>
            <a:endParaRPr lang="en-US" sz="3200" dirty="0"/>
          </a:p>
        </p:txBody>
      </p:sp>
      <p:sp>
        <p:nvSpPr>
          <p:cNvPr id="68" name="Rectangle 67"/>
          <p:cNvSpPr/>
          <p:nvPr/>
        </p:nvSpPr>
        <p:spPr>
          <a:xfrm>
            <a:off x="76200" y="685800"/>
            <a:ext cx="8839200" cy="1015663"/>
          </a:xfrm>
          <a:prstGeom prst="rect">
            <a:avLst/>
          </a:prstGeom>
        </p:spPr>
        <p:txBody>
          <a:bodyPr wrap="square">
            <a:spAutoFit/>
          </a:bodyPr>
          <a:lstStyle/>
          <a:p>
            <a:pPr marL="342900" indent="-342900" algn="just">
              <a:buFont typeface="Arial" charset="0"/>
              <a:buChar char="•"/>
            </a:pPr>
            <a:r>
              <a:rPr lang="en-US" sz="2000" dirty="0" smtClean="0">
                <a:latin typeface="Times New Roman" charset="0"/>
                <a:ea typeface="Times New Roman" charset="0"/>
                <a:cs typeface="Times New Roman" charset="0"/>
              </a:rPr>
              <a:t>“Most </a:t>
            </a:r>
            <a:r>
              <a:rPr lang="en-US" sz="2000" dirty="0">
                <a:latin typeface="Times New Roman" charset="0"/>
                <a:ea typeface="Times New Roman" charset="0"/>
                <a:cs typeface="Times New Roman" charset="0"/>
              </a:rPr>
              <a:t>of </a:t>
            </a:r>
            <a:r>
              <a:rPr lang="en-US" sz="2000" dirty="0" smtClean="0">
                <a:latin typeface="Times New Roman" charset="0"/>
                <a:ea typeface="Times New Roman" charset="0"/>
                <a:cs typeface="Times New Roman" charset="0"/>
              </a:rPr>
              <a:t>graphs </a:t>
            </a:r>
            <a:r>
              <a:rPr lang="en-US" sz="2000" dirty="0">
                <a:latin typeface="Times New Roman" charset="0"/>
                <a:ea typeface="Times New Roman" charset="0"/>
                <a:cs typeface="Times New Roman" charset="0"/>
              </a:rPr>
              <a:t>densify over time, with the number of edges growing </a:t>
            </a:r>
            <a:r>
              <a:rPr lang="en-US" sz="2000" dirty="0" err="1">
                <a:latin typeface="Times New Roman" charset="0"/>
                <a:ea typeface="Times New Roman" charset="0"/>
                <a:cs typeface="Times New Roman" charset="0"/>
              </a:rPr>
              <a:t>superlinearly</a:t>
            </a:r>
            <a:r>
              <a:rPr lang="en-US" sz="2000" dirty="0">
                <a:latin typeface="Times New Roman" charset="0"/>
                <a:ea typeface="Times New Roman" charset="0"/>
                <a:cs typeface="Times New Roman" charset="0"/>
              </a:rPr>
              <a:t> in the number of nodes</a:t>
            </a:r>
            <a:r>
              <a:rPr lang="en-US" sz="2000" dirty="0" smtClean="0">
                <a:latin typeface="Times New Roman" charset="0"/>
                <a:ea typeface="Times New Roman" charset="0"/>
                <a:cs typeface="Times New Roman" charset="0"/>
              </a:rPr>
              <a:t>.” </a:t>
            </a:r>
          </a:p>
          <a:p>
            <a:pPr marL="342900" indent="-342900" algn="just">
              <a:buFont typeface="Arial" charset="0"/>
              <a:buChar char="•"/>
            </a:pPr>
            <a:r>
              <a:rPr lang="en-US"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average distance between nodes often shrinks over </a:t>
            </a:r>
            <a:r>
              <a:rPr lang="en-US" sz="2000" dirty="0" smtClean="0">
                <a:latin typeface="Times New Roman" charset="0"/>
                <a:ea typeface="Times New Roman" charset="0"/>
                <a:cs typeface="Times New Roman" charset="0"/>
              </a:rPr>
              <a:t>time.”</a:t>
            </a:r>
            <a:endParaRPr lang="zh-CN" altLang="en-US" sz="2000" dirty="0" smtClean="0">
              <a:latin typeface="Times New Roman" charset="0"/>
              <a:ea typeface="Times New Roman" charset="0"/>
              <a:cs typeface="Times New Roman" charset="0"/>
            </a:endParaRPr>
          </a:p>
        </p:txBody>
      </p:sp>
      <p:sp>
        <p:nvSpPr>
          <p:cNvPr id="73" name="Rectangle 72"/>
          <p:cNvSpPr/>
          <p:nvPr/>
        </p:nvSpPr>
        <p:spPr>
          <a:xfrm>
            <a:off x="68580" y="3886200"/>
            <a:ext cx="900684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4" name="Rectangle 73"/>
          <p:cNvSpPr/>
          <p:nvPr/>
        </p:nvSpPr>
        <p:spPr>
          <a:xfrm>
            <a:off x="228600" y="1676400"/>
            <a:ext cx="8763000" cy="523220"/>
          </a:xfrm>
          <a:prstGeom prst="rect">
            <a:avLst/>
          </a:prstGeom>
        </p:spPr>
        <p:txBody>
          <a:bodyPr wrap="square">
            <a:spAutoFit/>
          </a:bodyPr>
          <a:lstStyle/>
          <a:p>
            <a:r>
              <a:rPr lang="en-US" sz="1400" dirty="0">
                <a:latin typeface="Times New Roman" charset="0"/>
                <a:ea typeface="Times New Roman" charset="0"/>
                <a:cs typeface="Times New Roman" charset="0"/>
              </a:rPr>
              <a:t>J. </a:t>
            </a:r>
            <a:r>
              <a:rPr lang="en-US" sz="1400" dirty="0" err="1">
                <a:latin typeface="Times New Roman" charset="0"/>
                <a:ea typeface="Times New Roman" charset="0"/>
                <a:cs typeface="Times New Roman" charset="0"/>
              </a:rPr>
              <a:t>Leskovec</a:t>
            </a:r>
            <a:r>
              <a:rPr lang="en-US" sz="1400" dirty="0">
                <a:latin typeface="Times New Roman" charset="0"/>
                <a:ea typeface="Times New Roman" charset="0"/>
                <a:cs typeface="Times New Roman" charset="0"/>
              </a:rPr>
              <a:t>, J. Kleinberg, C. </a:t>
            </a:r>
            <a:r>
              <a:rPr lang="en-US" sz="1400" dirty="0" err="1">
                <a:latin typeface="Times New Roman" charset="0"/>
                <a:ea typeface="Times New Roman" charset="0"/>
                <a:cs typeface="Times New Roman" charset="0"/>
              </a:rPr>
              <a:t>Faloutsos</a:t>
            </a:r>
            <a:r>
              <a:rPr lang="en-US" sz="1400" dirty="0">
                <a:latin typeface="Times New Roman" charset="0"/>
                <a:ea typeface="Times New Roman" charset="0"/>
                <a:cs typeface="Times New Roman" charset="0"/>
              </a:rPr>
              <a:t>. Graphs over Time: Densification Laws, Shrinking Diameters and Possible Explanations. </a:t>
            </a:r>
            <a:r>
              <a:rPr lang="en-US" altLang="zh-CN" sz="1400" dirty="0" smtClean="0">
                <a:latin typeface="Times New Roman" charset="0"/>
                <a:ea typeface="Times New Roman" charset="0"/>
                <a:cs typeface="Times New Roman" charset="0"/>
              </a:rPr>
              <a:t>In</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ACM</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KDD</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2005</a:t>
            </a:r>
            <a:r>
              <a:rPr lang="en-US"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Best</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Research</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Paper</a:t>
            </a:r>
            <a:r>
              <a:rPr lang="zh-CN" altLang="en-US" sz="1400" b="1" dirty="0" smtClean="0">
                <a:latin typeface="Times New Roman" charset="0"/>
                <a:ea typeface="Times New Roman" charset="0"/>
                <a:cs typeface="Times New Roman" charset="0"/>
              </a:rPr>
              <a:t> </a:t>
            </a:r>
            <a:r>
              <a:rPr lang="en-US" altLang="zh-CN" sz="1400" b="1" dirty="0" smtClean="0">
                <a:latin typeface="Times New Roman" charset="0"/>
                <a:ea typeface="Times New Roman" charset="0"/>
                <a:cs typeface="Times New Roman" charset="0"/>
              </a:rPr>
              <a:t>Award</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Cited by </a:t>
            </a:r>
            <a:r>
              <a:rPr lang="en-US" altLang="zh-CN" sz="1400" dirty="0" smtClean="0">
                <a:latin typeface="Times New Roman" charset="0"/>
                <a:ea typeface="Times New Roman" charset="0"/>
                <a:cs typeface="Times New Roman" charset="0"/>
              </a:rPr>
              <a:t>1492</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a:t>
            </a:r>
            <a:endParaRPr lang="en-US" sz="1400" dirty="0">
              <a:latin typeface="Times New Roman" charset="0"/>
              <a:ea typeface="Times New Roman" charset="0"/>
              <a:cs typeface="Times New Roman" charset="0"/>
            </a:endParaRPr>
          </a:p>
        </p:txBody>
      </p:sp>
      <p:sp>
        <p:nvSpPr>
          <p:cNvPr id="75" name="TextBox 74"/>
          <p:cNvSpPr txBox="1"/>
          <p:nvPr/>
        </p:nvSpPr>
        <p:spPr>
          <a:xfrm>
            <a:off x="5715000" y="5867400"/>
            <a:ext cx="2743200" cy="400110"/>
          </a:xfrm>
          <a:prstGeom prst="rect">
            <a:avLst/>
          </a:prstGeom>
          <a:noFill/>
        </p:spPr>
        <p:txBody>
          <a:bodyPr wrap="square" rtlCol="0">
            <a:spAutoFit/>
          </a:bodyPr>
          <a:lstStyle/>
          <a:p>
            <a:r>
              <a:rPr lang="en-US" altLang="zh-CN" sz="2000" i="1" dirty="0" smtClean="0">
                <a:latin typeface="Times New Roman" charset="0"/>
                <a:ea typeface="Times New Roman" charset="0"/>
                <a:cs typeface="Times New Roman" charset="0"/>
              </a:rPr>
              <a:t>Shrinking Diameters</a:t>
            </a:r>
            <a:endParaRPr lang="en-US" sz="2000" i="1" dirty="0">
              <a:latin typeface="Times New Roman" charset="0"/>
              <a:ea typeface="Times New Roman" charset="0"/>
              <a:cs typeface="Times New Roman" charset="0"/>
            </a:endParaRPr>
          </a:p>
        </p:txBody>
      </p:sp>
      <p:sp>
        <p:nvSpPr>
          <p:cNvPr id="76" name="TextBox 75"/>
          <p:cNvSpPr txBox="1"/>
          <p:nvPr/>
        </p:nvSpPr>
        <p:spPr>
          <a:xfrm>
            <a:off x="1447800" y="5848290"/>
            <a:ext cx="2286000" cy="400110"/>
          </a:xfrm>
          <a:prstGeom prst="rect">
            <a:avLst/>
          </a:prstGeom>
          <a:noFill/>
        </p:spPr>
        <p:txBody>
          <a:bodyPr wrap="square" rtlCol="0">
            <a:spAutoFit/>
          </a:bodyPr>
          <a:lstStyle/>
          <a:p>
            <a:r>
              <a:rPr lang="en-US" altLang="zh-CN" sz="2000" i="1" dirty="0" smtClean="0">
                <a:latin typeface="Times New Roman" charset="0"/>
                <a:ea typeface="Times New Roman" charset="0"/>
                <a:cs typeface="Times New Roman" charset="0"/>
              </a:rPr>
              <a:t>Densification</a:t>
            </a:r>
            <a:endParaRPr lang="en-US" sz="2000" i="1" dirty="0">
              <a:latin typeface="Times New Roman" charset="0"/>
              <a:ea typeface="Times New Roman" charset="0"/>
              <a:cs typeface="Times New Roman" charset="0"/>
            </a:endParaRPr>
          </a:p>
        </p:txBody>
      </p:sp>
      <p:pic>
        <p:nvPicPr>
          <p:cNvPr id="77" name="Picture 76"/>
          <p:cNvPicPr>
            <a:picLocks noChangeAspect="1"/>
          </p:cNvPicPr>
          <p:nvPr/>
        </p:nvPicPr>
        <p:blipFill>
          <a:blip r:embed="rId13"/>
          <a:stretch>
            <a:fillRect/>
          </a:stretch>
        </p:blipFill>
        <p:spPr>
          <a:xfrm>
            <a:off x="228600" y="4114800"/>
            <a:ext cx="4038600" cy="1657045"/>
          </a:xfrm>
          <a:prstGeom prst="rect">
            <a:avLst/>
          </a:prstGeom>
        </p:spPr>
      </p:pic>
      <p:pic>
        <p:nvPicPr>
          <p:cNvPr id="78" name="Picture 77"/>
          <p:cNvPicPr>
            <a:picLocks noChangeAspect="1"/>
          </p:cNvPicPr>
          <p:nvPr/>
        </p:nvPicPr>
        <p:blipFill>
          <a:blip r:embed="rId14"/>
          <a:stretch>
            <a:fillRect/>
          </a:stretch>
        </p:blipFill>
        <p:spPr>
          <a:xfrm>
            <a:off x="4876800" y="4260954"/>
            <a:ext cx="3772525" cy="1484714"/>
          </a:xfrm>
          <a:prstGeom prst="rect">
            <a:avLst/>
          </a:prstGeom>
        </p:spPr>
      </p:pic>
    </p:spTree>
    <p:extLst>
      <p:ext uri="{BB962C8B-B14F-4D97-AF65-F5344CB8AC3E}">
        <p14:creationId xmlns:p14="http://schemas.microsoft.com/office/powerpoint/2010/main" val="167447048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b="1" dirty="0" smtClean="0">
                <a:solidFill>
                  <a:srgbClr val="C00000"/>
                </a:solidFill>
                <a:latin typeface="Times New Roman" charset="0"/>
                <a:ea typeface="Times New Roman" charset="0"/>
                <a:cs typeface="Times New Roman" charset="0"/>
              </a:rPr>
              <a:t>2009-</a:t>
            </a:r>
          </a:p>
          <a:p>
            <a:pPr>
              <a:lnSpc>
                <a:spcPct val="80000"/>
              </a:lnSpc>
            </a:pPr>
            <a:r>
              <a:rPr lang="en-US" b="1" dirty="0" smtClean="0">
                <a:solidFill>
                  <a:srgbClr val="C00000"/>
                </a:solidFill>
                <a:latin typeface="Times New Roman" charset="0"/>
                <a:ea typeface="Times New Roman" charset="0"/>
                <a:cs typeface="Times New Roman" charset="0"/>
              </a:rPr>
              <a:t>2007</a:t>
            </a:r>
            <a:endParaRPr lang="en-US" b="1"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b="1" dirty="0" smtClean="0">
                <a:solidFill>
                  <a:srgbClr val="C00000"/>
                </a:solidFill>
                <a:latin typeface="Times New Roman" charset="0"/>
                <a:ea typeface="Times New Roman" charset="0"/>
                <a:cs typeface="Times New Roman" charset="0"/>
              </a:rPr>
              <a:t>Spread</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of</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Obesity,</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Smoking,</a:t>
            </a:r>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Happiness</a:t>
            </a:r>
            <a:endParaRPr lang="zh-CN" altLang="en-US" sz="1600" b="1" dirty="0" smtClean="0">
              <a:solidFill>
                <a:srgbClr val="C00000"/>
              </a:solidFill>
              <a:latin typeface="Times New Roman" charset="0"/>
              <a:ea typeface="Times New Roman" charset="0"/>
              <a:cs typeface="Times New Roman" charset="0"/>
            </a:endParaRPr>
          </a:p>
          <a:p>
            <a:r>
              <a:rPr lang="zh-CN" altLang="en-US" sz="1600" b="1" dirty="0" smtClean="0">
                <a:solidFill>
                  <a:srgbClr val="C00000"/>
                </a:solidFill>
                <a:latin typeface="Times New Roman" charset="0"/>
                <a:ea typeface="Times New Roman" charset="0"/>
                <a:cs typeface="Times New Roman" charset="0"/>
              </a:rPr>
              <a:t>    </a:t>
            </a:r>
            <a:r>
              <a:rPr lang="en-US" altLang="zh-CN" sz="1600" b="1" dirty="0" smtClean="0">
                <a:solidFill>
                  <a:srgbClr val="C00000"/>
                </a:solidFill>
                <a:latin typeface="Times New Roman" charset="0"/>
                <a:ea typeface="Times New Roman" charset="0"/>
                <a:cs typeface="Times New Roman" charset="0"/>
              </a:rPr>
              <a:t>[</a:t>
            </a:r>
            <a:r>
              <a:rPr lang="en-US" sz="1600" b="1" dirty="0" smtClean="0">
                <a:solidFill>
                  <a:srgbClr val="C00000"/>
                </a:solidFill>
                <a:latin typeface="Times New Roman" charset="0"/>
                <a:ea typeface="Times New Roman" charset="0"/>
                <a:cs typeface="Times New Roman" charset="0"/>
              </a:rPr>
              <a:t>Christakis</a:t>
            </a:r>
            <a:r>
              <a:rPr lang="en-US" altLang="zh-CN" sz="1600" b="1" dirty="0" smtClean="0">
                <a:solidFill>
                  <a:srgbClr val="C00000"/>
                </a:solidFill>
                <a:latin typeface="Times New Roman" charset="0"/>
                <a:ea typeface="Times New Roman" charset="0"/>
                <a:cs typeface="Times New Roman" charset="0"/>
              </a:rPr>
              <a:t>,</a:t>
            </a:r>
            <a:r>
              <a:rPr lang="zh-CN" altLang="en-US" sz="1600" b="1" dirty="0" smtClean="0">
                <a:solidFill>
                  <a:srgbClr val="C00000"/>
                </a:solidFill>
                <a:latin typeface="Times New Roman" charset="0"/>
                <a:ea typeface="Times New Roman" charset="0"/>
                <a:cs typeface="Times New Roman" charset="0"/>
              </a:rPr>
              <a:t> </a:t>
            </a:r>
            <a:r>
              <a:rPr lang="en-US" sz="1600" b="1" dirty="0" smtClean="0">
                <a:solidFill>
                  <a:srgbClr val="C00000"/>
                </a:solidFill>
                <a:latin typeface="Times New Roman" charset="0"/>
                <a:ea typeface="Times New Roman" charset="0"/>
                <a:cs typeface="Times New Roman" charset="0"/>
              </a:rPr>
              <a:t>Fowler</a:t>
            </a:r>
            <a:r>
              <a:rPr lang="en-US" altLang="zh-CN" sz="1600" b="1" dirty="0" smtClean="0">
                <a:solidFill>
                  <a:srgbClr val="C00000"/>
                </a:solidFill>
                <a:latin typeface="Times New Roman" charset="0"/>
                <a:ea typeface="Times New Roman" charset="0"/>
                <a:cs typeface="Times New Roman" charset="0"/>
              </a:rPr>
              <a:t>]</a:t>
            </a:r>
            <a:endParaRPr lang="en-US" sz="1600" b="1"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248401" y="1295400"/>
            <a:ext cx="1524000" cy="725714"/>
          </a:xfrm>
          <a:prstGeom prst="rect">
            <a:avLst/>
          </a:prstGeom>
          <a:noFill/>
          <a:ln w="25400">
            <a:solidFill>
              <a:srgbClr val="115CB3"/>
            </a:solidFill>
          </a:ln>
        </p:spPr>
      </p:pic>
      <p:sp>
        <p:nvSpPr>
          <p:cNvPr id="65" name="Rectangle 64"/>
          <p:cNvSpPr/>
          <p:nvPr/>
        </p:nvSpPr>
        <p:spPr>
          <a:xfrm>
            <a:off x="76200" y="76200"/>
            <a:ext cx="9006840" cy="2133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Rectangle 67"/>
          <p:cNvSpPr/>
          <p:nvPr/>
        </p:nvSpPr>
        <p:spPr>
          <a:xfrm>
            <a:off x="68580" y="3886200"/>
            <a:ext cx="9006840" cy="25146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73" name="Rectangle 72"/>
          <p:cNvSpPr/>
          <p:nvPr/>
        </p:nvSpPr>
        <p:spPr>
          <a:xfrm>
            <a:off x="228600" y="685800"/>
            <a:ext cx="8763000" cy="1384995"/>
          </a:xfrm>
          <a:prstGeom prst="rect">
            <a:avLst/>
          </a:prstGeom>
        </p:spPr>
        <p:txBody>
          <a:bodyPr wrap="square">
            <a:spAutoFit/>
          </a:bodyPr>
          <a:lstStyle/>
          <a:p>
            <a:pPr marL="342900" indent="-342900">
              <a:buFont typeface="+mj-lt"/>
              <a:buAutoNum type="arabicPeriod"/>
            </a:pPr>
            <a:r>
              <a:rPr lang="en-US" sz="1400" dirty="0" smtClean="0">
                <a:latin typeface="Times New Roman" charset="0"/>
                <a:ea typeface="Times New Roman" charset="0"/>
                <a:cs typeface="Times New Roman" charset="0"/>
              </a:rPr>
              <a:t>Nicholas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Christakis,</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James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Fowler</a:t>
            </a:r>
            <a:r>
              <a:rPr lang="en-US" altLang="zh-CN" sz="1400" dirty="0" smtClean="0">
                <a:latin typeface="Times New Roman" charset="0"/>
                <a:ea typeface="Times New Roman" charset="0"/>
                <a:cs typeface="Times New Roman" charset="0"/>
              </a:rPr>
              <a:t>.</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The </a:t>
            </a:r>
            <a:r>
              <a:rPr lang="en-US" altLang="zh-CN" sz="1400" dirty="0">
                <a:latin typeface="Times New Roman" charset="0"/>
                <a:ea typeface="Times New Roman" charset="0"/>
                <a:cs typeface="Times New Roman" charset="0"/>
              </a:rPr>
              <a:t>Spread of Obesity in a Large Social Network Over 32 </a:t>
            </a:r>
            <a:r>
              <a:rPr lang="en-US" altLang="zh-CN" sz="1400" dirty="0" smtClean="0">
                <a:latin typeface="Times New Roman" charset="0"/>
                <a:ea typeface="Times New Roman" charset="0"/>
                <a:cs typeface="Times New Roman" charset="0"/>
              </a:rPr>
              <a:t>Years. The New </a:t>
            </a:r>
            <a:r>
              <a:rPr lang="en-US" altLang="zh-CN" sz="1400" dirty="0">
                <a:latin typeface="Times New Roman" charset="0"/>
                <a:ea typeface="Times New Roman" charset="0"/>
                <a:cs typeface="Times New Roman" charset="0"/>
              </a:rPr>
              <a:t>England Journal of Medicine 357 (4): </a:t>
            </a:r>
            <a:r>
              <a:rPr lang="en-US" altLang="zh-CN" sz="1400" dirty="0" smtClean="0">
                <a:latin typeface="Times New Roman" charset="0"/>
                <a:ea typeface="Times New Roman" charset="0"/>
                <a:cs typeface="Times New Roman" charset="0"/>
              </a:rPr>
              <a:t>370–379,</a:t>
            </a:r>
            <a:r>
              <a:rPr lang="zh-CN" altLang="en-US" sz="1400" dirty="0" smtClean="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2007.</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Cited by </a:t>
            </a:r>
            <a:r>
              <a:rPr lang="en-US" altLang="zh-CN" sz="1400" dirty="0" smtClean="0">
                <a:latin typeface="Times New Roman" charset="0"/>
                <a:ea typeface="Times New Roman" charset="0"/>
                <a:cs typeface="Times New Roman" charset="0"/>
              </a:rPr>
              <a:t>3335</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(as of May 2016)</a:t>
            </a:r>
            <a:endParaRPr lang="zh-CN" altLang="en-US" sz="1400" dirty="0" smtClean="0">
              <a:latin typeface="Times New Roman" charset="0"/>
              <a:ea typeface="Times New Roman" charset="0"/>
              <a:cs typeface="Times New Roman" charset="0"/>
            </a:endParaRPr>
          </a:p>
          <a:p>
            <a:pPr marL="342900" indent="-342900">
              <a:buFont typeface="+mj-lt"/>
              <a:buAutoNum type="arabicPeriod"/>
            </a:pPr>
            <a:r>
              <a:rPr lang="en-US" altLang="zh-CN" sz="1400" dirty="0" smtClean="0">
                <a:latin typeface="Times New Roman" charset="0"/>
                <a:ea typeface="Times New Roman" charset="0"/>
                <a:cs typeface="Times New Roman" charset="0"/>
              </a:rPr>
              <a:t>Nicholas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Christakis</a:t>
            </a:r>
            <a:r>
              <a:rPr lang="en-US" sz="1400" dirty="0">
                <a:latin typeface="Times New Roman" charset="0"/>
                <a:ea typeface="Times New Roman" charset="0"/>
                <a:cs typeface="Times New Roman" charset="0"/>
              </a:rPr>
              <a:t>, </a:t>
            </a:r>
            <a:r>
              <a:rPr lang="en-US" altLang="zh-CN" sz="1400" dirty="0" smtClean="0">
                <a:latin typeface="Times New Roman" charset="0"/>
                <a:ea typeface="Times New Roman" charset="0"/>
                <a:cs typeface="Times New Roman" charset="0"/>
              </a:rPr>
              <a:t>James</a:t>
            </a:r>
            <a:r>
              <a:rPr lang="zh-CN" altLang="en-US" sz="1400"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Fowler. The </a:t>
            </a:r>
            <a:r>
              <a:rPr lang="en-US" sz="1400" dirty="0">
                <a:latin typeface="Times New Roman" charset="0"/>
                <a:ea typeface="Times New Roman" charset="0"/>
                <a:cs typeface="Times New Roman" charset="0"/>
              </a:rPr>
              <a:t>Collective Dynamics of Smoking in a Large Social </a:t>
            </a:r>
            <a:r>
              <a:rPr lang="en-US" sz="1400" dirty="0" smtClean="0">
                <a:latin typeface="Times New Roman" charset="0"/>
                <a:ea typeface="Times New Roman" charset="0"/>
                <a:cs typeface="Times New Roman" charset="0"/>
              </a:rPr>
              <a:t>Network. </a:t>
            </a:r>
            <a:r>
              <a:rPr lang="en-US" sz="1400" dirty="0">
                <a:latin typeface="Times New Roman" charset="0"/>
                <a:ea typeface="Times New Roman" charset="0"/>
                <a:cs typeface="Times New Roman" charset="0"/>
              </a:rPr>
              <a:t>The New England Journal of Medicine </a:t>
            </a:r>
            <a:r>
              <a:rPr lang="en-US" sz="1400" dirty="0" smtClean="0">
                <a:latin typeface="Times New Roman" charset="0"/>
                <a:ea typeface="Times New Roman" charset="0"/>
                <a:cs typeface="Times New Roman" charset="0"/>
              </a:rPr>
              <a:t>358 </a:t>
            </a:r>
            <a:r>
              <a:rPr lang="is-IS" sz="1400" dirty="0" smtClean="0">
                <a:latin typeface="Times New Roman" charset="0"/>
                <a:ea typeface="Times New Roman" charset="0"/>
                <a:cs typeface="Times New Roman" charset="0"/>
              </a:rPr>
              <a:t>(</a:t>
            </a:r>
            <a:r>
              <a:rPr lang="is-IS" sz="1400" dirty="0">
                <a:latin typeface="Times New Roman" charset="0"/>
                <a:ea typeface="Times New Roman" charset="0"/>
                <a:cs typeface="Times New Roman" charset="0"/>
              </a:rPr>
              <a:t>21): </a:t>
            </a:r>
            <a:r>
              <a:rPr lang="is-IS" sz="1400" dirty="0" smtClean="0">
                <a:latin typeface="Times New Roman" charset="0"/>
                <a:ea typeface="Times New Roman" charset="0"/>
                <a:cs typeface="Times New Roman" charset="0"/>
              </a:rPr>
              <a:t>2249–2258, 2008. Cited by 1232 (as of May 2016)</a:t>
            </a:r>
          </a:p>
          <a:p>
            <a:pPr marL="342900" indent="-342900">
              <a:buFont typeface="+mj-lt"/>
              <a:buAutoNum type="arabicPeriod"/>
            </a:pPr>
            <a:r>
              <a:rPr lang="en-US" sz="1400" dirty="0" smtClean="0">
                <a:latin typeface="Times New Roman" charset="0"/>
                <a:ea typeface="Times New Roman" charset="0"/>
                <a:cs typeface="Times New Roman" charset="0"/>
              </a:rPr>
              <a:t>James Fowler, Nicholas Christakis. The </a:t>
            </a:r>
            <a:r>
              <a:rPr lang="en-US" sz="1400" dirty="0">
                <a:latin typeface="Times New Roman" charset="0"/>
                <a:ea typeface="Times New Roman" charset="0"/>
                <a:cs typeface="Times New Roman" charset="0"/>
              </a:rPr>
              <a:t>Dynamic Spread of Happiness in a Large Social </a:t>
            </a:r>
            <a:r>
              <a:rPr lang="en-US" sz="1400" dirty="0" smtClean="0">
                <a:latin typeface="Times New Roman" charset="0"/>
                <a:ea typeface="Times New Roman" charset="0"/>
                <a:cs typeface="Times New Roman" charset="0"/>
              </a:rPr>
              <a:t>Network. </a:t>
            </a:r>
            <a:r>
              <a:rPr lang="en-US" sz="1400" dirty="0">
                <a:latin typeface="Times New Roman" charset="0"/>
                <a:ea typeface="Times New Roman" charset="0"/>
                <a:cs typeface="Times New Roman" charset="0"/>
              </a:rPr>
              <a:t>British Medical Journal 337 (768): </a:t>
            </a:r>
            <a:r>
              <a:rPr lang="en-US" sz="1400" dirty="0" smtClean="0">
                <a:latin typeface="Times New Roman" charset="0"/>
                <a:ea typeface="Times New Roman" charset="0"/>
                <a:cs typeface="Times New Roman" charset="0"/>
              </a:rPr>
              <a:t>a2338, 2009. Cited by 1178 (as of May 2016)</a:t>
            </a:r>
            <a:endParaRPr lang="en-US" sz="1400" dirty="0">
              <a:latin typeface="Times New Roman" charset="0"/>
              <a:ea typeface="Times New Roman" charset="0"/>
              <a:cs typeface="Times New Roman" charset="0"/>
            </a:endParaRPr>
          </a:p>
        </p:txBody>
      </p:sp>
      <p:sp>
        <p:nvSpPr>
          <p:cNvPr id="78" name="TextBox 77"/>
          <p:cNvSpPr txBox="1"/>
          <p:nvPr/>
        </p:nvSpPr>
        <p:spPr>
          <a:xfrm>
            <a:off x="0" y="101025"/>
            <a:ext cx="9144000" cy="584775"/>
          </a:xfrm>
          <a:prstGeom prst="rect">
            <a:avLst/>
          </a:prstGeom>
          <a:noFill/>
        </p:spPr>
        <p:txBody>
          <a:bodyPr wrap="square" rtlCol="0">
            <a:spAutoFit/>
          </a:bodyPr>
          <a:lstStyle/>
          <a:p>
            <a:pPr algn="ctr"/>
            <a:r>
              <a:rPr lang="en-US" altLang="zh-CN" sz="3200" dirty="0" smtClean="0"/>
              <a:t>2007:</a:t>
            </a:r>
            <a:r>
              <a:rPr lang="zh-CN" altLang="en-US" sz="3200" dirty="0" smtClean="0"/>
              <a:t> </a:t>
            </a:r>
            <a:r>
              <a:rPr lang="en-US" altLang="zh-CN" sz="3200" dirty="0" smtClean="0"/>
              <a:t>Diffusion</a:t>
            </a:r>
            <a:r>
              <a:rPr lang="zh-CN" altLang="en-US" sz="3200" dirty="0" smtClean="0"/>
              <a:t> </a:t>
            </a:r>
            <a:r>
              <a:rPr lang="en-US" altLang="zh-CN" sz="3200" dirty="0" smtClean="0"/>
              <a:t>and</a:t>
            </a:r>
            <a:r>
              <a:rPr lang="zh-CN" altLang="en-US" sz="3200" dirty="0" smtClean="0"/>
              <a:t> </a:t>
            </a:r>
            <a:r>
              <a:rPr lang="en-US" altLang="zh-CN" sz="3200" dirty="0" smtClean="0"/>
              <a:t>Influence</a:t>
            </a:r>
            <a:endParaRPr lang="en-US" sz="3200" dirty="0"/>
          </a:p>
        </p:txBody>
      </p:sp>
      <p:pic>
        <p:nvPicPr>
          <p:cNvPr id="79" name="Picture 78"/>
          <p:cNvPicPr>
            <a:picLocks noChangeAspect="1"/>
          </p:cNvPicPr>
          <p:nvPr/>
        </p:nvPicPr>
        <p:blipFill>
          <a:blip r:embed="rId10"/>
          <a:stretch>
            <a:fillRect/>
          </a:stretch>
        </p:blipFill>
        <p:spPr>
          <a:xfrm>
            <a:off x="5872511" y="4114800"/>
            <a:ext cx="2804530" cy="1828800"/>
          </a:xfrm>
          <a:prstGeom prst="rect">
            <a:avLst/>
          </a:prstGeom>
          <a:ln w="25400">
            <a:noFill/>
          </a:ln>
        </p:spPr>
      </p:pic>
      <p:sp>
        <p:nvSpPr>
          <p:cNvPr id="2" name="Rectangle 1"/>
          <p:cNvSpPr/>
          <p:nvPr/>
        </p:nvSpPr>
        <p:spPr>
          <a:xfrm>
            <a:off x="304800" y="4303426"/>
            <a:ext cx="5715000" cy="1569660"/>
          </a:xfrm>
          <a:prstGeom prst="rect">
            <a:avLst/>
          </a:prstGeom>
        </p:spPr>
        <p:txBody>
          <a:bodyPr wrap="square">
            <a:spAutoFit/>
          </a:bodyPr>
          <a:lstStyle/>
          <a:p>
            <a:r>
              <a:rPr lang="en-US" sz="2400" dirty="0">
                <a:latin typeface="Times New Roman" charset="0"/>
                <a:ea typeface="Times New Roman" charset="0"/>
                <a:cs typeface="Times New Roman" charset="0"/>
              </a:rPr>
              <a:t>“If the husband became obese, the likelihood that his wife would become obese increased by </a:t>
            </a:r>
            <a:r>
              <a:rPr lang="en-US" sz="2400" b="1" dirty="0">
                <a:solidFill>
                  <a:srgbClr val="FF0000"/>
                </a:solidFill>
                <a:latin typeface="Times New Roman" charset="0"/>
                <a:ea typeface="Times New Roman" charset="0"/>
                <a:cs typeface="Times New Roman" charset="0"/>
              </a:rPr>
              <a:t>37%</a:t>
            </a:r>
            <a:r>
              <a:rPr lang="en-US" sz="2400" dirty="0">
                <a:latin typeface="Times New Roman" charset="0"/>
                <a:ea typeface="Times New Roman" charset="0"/>
                <a:cs typeface="Times New Roman" charset="0"/>
              </a:rPr>
              <a:t>.” </a:t>
            </a:r>
            <a:endParaRPr lang="en-US" sz="2400" dirty="0" smtClean="0">
              <a:latin typeface="Times New Roman" charset="0"/>
              <a:ea typeface="Times New Roman" charset="0"/>
              <a:cs typeface="Times New Roman" charset="0"/>
            </a:endParaRPr>
          </a:p>
          <a:p>
            <a:r>
              <a:rPr lang="en-US" sz="2400" dirty="0" smtClean="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by tracking </a:t>
            </a:r>
            <a:r>
              <a:rPr lang="en-US" sz="2400" dirty="0" smtClean="0">
                <a:latin typeface="Times New Roman" charset="0"/>
                <a:ea typeface="Times New Roman" charset="0"/>
                <a:cs typeface="Times New Roman" charset="0"/>
              </a:rPr>
              <a:t>10,000+ </a:t>
            </a:r>
            <a:r>
              <a:rPr lang="en-US" sz="2400" dirty="0">
                <a:latin typeface="Times New Roman" charset="0"/>
                <a:ea typeface="Times New Roman" charset="0"/>
                <a:cs typeface="Times New Roman" charset="0"/>
              </a:rPr>
              <a:t>people for 32 </a:t>
            </a:r>
            <a:r>
              <a:rPr lang="en-US" sz="2400" dirty="0" smtClean="0">
                <a:latin typeface="Times New Roman" charset="0"/>
                <a:ea typeface="Times New Roman" charset="0"/>
                <a:cs typeface="Times New Roman" charset="0"/>
              </a:rPr>
              <a:t>years</a:t>
            </a:r>
            <a:r>
              <a:rPr lang="zh-CN" altLang="en-US" sz="2400" baseline="30000" dirty="0" smtClean="0">
                <a:latin typeface="Times New Roman" charset="0"/>
                <a:ea typeface="Times New Roman" charset="0"/>
                <a:cs typeface="Times New Roman" charset="0"/>
              </a:rPr>
              <a:t>            </a:t>
            </a:r>
            <a:endParaRPr lang="en-US" sz="2400" baseline="30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66725699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9"/>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1"/>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2"/>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76200" y="76200"/>
            <a:ext cx="9006840" cy="2133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68" name="Rectangle 67"/>
          <p:cNvSpPr/>
          <p:nvPr/>
        </p:nvSpPr>
        <p:spPr>
          <a:xfrm>
            <a:off x="137160" y="7239000"/>
            <a:ext cx="9006840" cy="2514600"/>
          </a:xfrm>
          <a:prstGeom prst="rect">
            <a:avLst/>
          </a:prstGeom>
          <a:solidFill>
            <a:schemeClr val="bg1">
              <a:alpha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15CB3"/>
                </a:solidFill>
              </a:rPr>
              <a:t>The Late 20</a:t>
            </a:r>
            <a:r>
              <a:rPr lang="en-US" sz="2800" baseline="30000" dirty="0">
                <a:solidFill>
                  <a:srgbClr val="115CB3"/>
                </a:solidFill>
              </a:rPr>
              <a:t>th</a:t>
            </a:r>
            <a:r>
              <a:rPr lang="en-US" sz="2800" dirty="0">
                <a:solidFill>
                  <a:srgbClr val="115CB3"/>
                </a:solidFill>
              </a:rPr>
              <a:t> Century:</a:t>
            </a:r>
            <a:r>
              <a:rPr lang="en-US" sz="2800" dirty="0"/>
              <a:t> </a:t>
            </a:r>
          </a:p>
          <a:p>
            <a:pPr algn="ctr"/>
            <a:r>
              <a:rPr lang="en-US" sz="2800" dirty="0">
                <a:solidFill>
                  <a:srgbClr val="115CB3"/>
                </a:solidFill>
              </a:rPr>
              <a:t>Computer Science</a:t>
            </a:r>
            <a:r>
              <a:rPr lang="zh-CN" altLang="en-US" sz="2800" dirty="0">
                <a:solidFill>
                  <a:srgbClr val="115CB3"/>
                </a:solidFill>
              </a:rPr>
              <a:t> </a:t>
            </a:r>
            <a:r>
              <a:rPr lang="en-US" altLang="zh-CN" sz="2800" dirty="0">
                <a:solidFill>
                  <a:srgbClr val="115CB3"/>
                </a:solidFill>
              </a:rPr>
              <a:t>&amp;</a:t>
            </a:r>
            <a:r>
              <a:rPr lang="zh-CN" altLang="en-US" sz="2800" dirty="0">
                <a:solidFill>
                  <a:srgbClr val="115CB3"/>
                </a:solidFill>
              </a:rPr>
              <a:t> </a:t>
            </a:r>
            <a:r>
              <a:rPr lang="en-US" sz="2800" dirty="0">
                <a:solidFill>
                  <a:srgbClr val="115CB3"/>
                </a:solidFill>
              </a:rPr>
              <a:t>Physics</a:t>
            </a:r>
            <a:r>
              <a:rPr lang="zh-CN" altLang="en-US" sz="2800" dirty="0">
                <a:solidFill>
                  <a:srgbClr val="115CB3"/>
                </a:solidFill>
              </a:rPr>
              <a:t> </a:t>
            </a:r>
            <a:r>
              <a:rPr lang="en-US" altLang="zh-CN" sz="2800" dirty="0">
                <a:solidFill>
                  <a:srgbClr val="115CB3"/>
                </a:solidFill>
              </a:rPr>
              <a:t>&amp;</a:t>
            </a:r>
            <a:r>
              <a:rPr lang="zh-CN" altLang="en-US" sz="2800" dirty="0">
                <a:solidFill>
                  <a:srgbClr val="115CB3"/>
                </a:solidFill>
              </a:rPr>
              <a:t> </a:t>
            </a:r>
            <a:r>
              <a:rPr lang="en-US" sz="2800" dirty="0" smtClean="0">
                <a:solidFill>
                  <a:srgbClr val="115CB3"/>
                </a:solidFill>
              </a:rPr>
              <a:t>Mathematics</a:t>
            </a:r>
            <a:endParaRPr lang="zh-CN" altLang="en-US" sz="2800" dirty="0" smtClean="0">
              <a:solidFill>
                <a:srgbClr val="115CB3"/>
              </a:solidFill>
            </a:endParaRPr>
          </a:p>
          <a:p>
            <a:pPr algn="ctr"/>
            <a:endParaRPr lang="zh-CN" altLang="en-US" sz="2800" dirty="0">
              <a:solidFill>
                <a:srgbClr val="115CB3"/>
              </a:solidFill>
            </a:endParaRPr>
          </a:p>
          <a:p>
            <a:pPr algn="ctr"/>
            <a:r>
              <a:rPr lang="en-US" altLang="zh-CN" sz="2800" dirty="0">
                <a:solidFill>
                  <a:srgbClr val="C00000"/>
                </a:solidFill>
              </a:rPr>
              <a:t>The</a:t>
            </a:r>
            <a:r>
              <a:rPr lang="zh-CN" altLang="en-US" sz="2800" dirty="0">
                <a:solidFill>
                  <a:srgbClr val="C00000"/>
                </a:solidFill>
              </a:rPr>
              <a:t> </a:t>
            </a:r>
            <a:r>
              <a:rPr lang="en-US" altLang="zh-CN" sz="2800" dirty="0">
                <a:solidFill>
                  <a:srgbClr val="C00000"/>
                </a:solidFill>
              </a:rPr>
              <a:t>20</a:t>
            </a:r>
            <a:r>
              <a:rPr lang="en-US" altLang="zh-CN" sz="2800" baseline="30000" dirty="0">
                <a:solidFill>
                  <a:srgbClr val="C00000"/>
                </a:solidFill>
              </a:rPr>
              <a:t>th</a:t>
            </a:r>
            <a:r>
              <a:rPr lang="zh-CN" altLang="en-US" sz="2800" dirty="0">
                <a:solidFill>
                  <a:srgbClr val="C00000"/>
                </a:solidFill>
              </a:rPr>
              <a:t> </a:t>
            </a:r>
            <a:r>
              <a:rPr lang="en-US" altLang="zh-CN" sz="2800" dirty="0">
                <a:solidFill>
                  <a:srgbClr val="C00000"/>
                </a:solidFill>
              </a:rPr>
              <a:t>Century:</a:t>
            </a:r>
            <a:r>
              <a:rPr lang="zh-CN" altLang="en-US" sz="2800" dirty="0">
                <a:solidFill>
                  <a:srgbClr val="C00000"/>
                </a:solidFill>
              </a:rPr>
              <a:t> </a:t>
            </a:r>
            <a:r>
              <a:rPr lang="en-US" altLang="zh-CN" sz="2800" dirty="0">
                <a:solidFill>
                  <a:srgbClr val="C00000"/>
                </a:solidFill>
              </a:rPr>
              <a:t>Sociology</a:t>
            </a:r>
            <a:r>
              <a:rPr lang="zh-CN" altLang="en-US" sz="2800" dirty="0">
                <a:solidFill>
                  <a:srgbClr val="C00000"/>
                </a:solidFill>
              </a:rPr>
              <a:t> </a:t>
            </a:r>
            <a:r>
              <a:rPr lang="en-US" altLang="zh-CN" sz="2800" dirty="0">
                <a:solidFill>
                  <a:srgbClr val="C00000"/>
                </a:solidFill>
              </a:rPr>
              <a:t>&amp;</a:t>
            </a:r>
            <a:r>
              <a:rPr lang="zh-CN" altLang="en-US" sz="2800" dirty="0">
                <a:solidFill>
                  <a:srgbClr val="C00000"/>
                </a:solidFill>
              </a:rPr>
              <a:t> </a:t>
            </a:r>
            <a:r>
              <a:rPr lang="en-US" altLang="zh-CN" sz="2800" dirty="0" smtClean="0">
                <a:solidFill>
                  <a:srgbClr val="C00000"/>
                </a:solidFill>
              </a:rPr>
              <a:t>Anthropology</a:t>
            </a:r>
            <a:endParaRPr lang="en-US" sz="2800" dirty="0">
              <a:solidFill>
                <a:srgbClr val="C00000"/>
              </a:solidFill>
            </a:endParaRPr>
          </a:p>
        </p:txBody>
      </p:sp>
      <p:sp>
        <p:nvSpPr>
          <p:cNvPr id="78" name="TextBox 77"/>
          <p:cNvSpPr txBox="1"/>
          <p:nvPr/>
        </p:nvSpPr>
        <p:spPr>
          <a:xfrm>
            <a:off x="0" y="446782"/>
            <a:ext cx="9144000" cy="1077218"/>
          </a:xfrm>
          <a:prstGeom prst="rect">
            <a:avLst/>
          </a:prstGeom>
          <a:noFill/>
        </p:spPr>
        <p:txBody>
          <a:bodyPr wrap="square" rtlCol="0">
            <a:spAutoFit/>
          </a:bodyPr>
          <a:lstStyle/>
          <a:p>
            <a:pPr algn="ctr"/>
            <a:r>
              <a:rPr lang="en-US" sz="3200" b="1" dirty="0">
                <a:solidFill>
                  <a:srgbClr val="C00000"/>
                </a:solidFill>
              </a:rPr>
              <a:t>The Early 21</a:t>
            </a:r>
            <a:r>
              <a:rPr lang="en-US" sz="3200" b="1" baseline="30000" dirty="0">
                <a:solidFill>
                  <a:srgbClr val="C00000"/>
                </a:solidFill>
              </a:rPr>
              <a:t>st</a:t>
            </a:r>
            <a:r>
              <a:rPr lang="en-US" sz="3200" b="1" dirty="0">
                <a:solidFill>
                  <a:srgbClr val="C00000"/>
                </a:solidFill>
              </a:rPr>
              <a:t> Century</a:t>
            </a:r>
          </a:p>
          <a:p>
            <a:pPr algn="ctr"/>
            <a:r>
              <a:rPr lang="en-US" sz="3200" b="1" dirty="0">
                <a:solidFill>
                  <a:srgbClr val="C00000"/>
                </a:solidFill>
              </a:rPr>
              <a:t>More Computer </a:t>
            </a:r>
            <a:r>
              <a:rPr lang="en-US" sz="3200" b="1" dirty="0" smtClean="0">
                <a:solidFill>
                  <a:srgbClr val="C00000"/>
                </a:solidFill>
              </a:rPr>
              <a:t>&amp; </a:t>
            </a:r>
            <a:r>
              <a:rPr lang="en-US" sz="3200" b="1" dirty="0">
                <a:solidFill>
                  <a:srgbClr val="C00000"/>
                </a:solidFill>
              </a:rPr>
              <a:t>Data Scientists</a:t>
            </a:r>
          </a:p>
        </p:txBody>
      </p:sp>
      <p:pic>
        <p:nvPicPr>
          <p:cNvPr id="79" name="Picture 78"/>
          <p:cNvPicPr>
            <a:picLocks noChangeAspect="1"/>
          </p:cNvPicPr>
          <p:nvPr/>
        </p:nvPicPr>
        <p:blipFill>
          <a:blip r:embed="rId13"/>
          <a:stretch>
            <a:fillRect/>
          </a:stretch>
        </p:blipFill>
        <p:spPr>
          <a:xfrm>
            <a:off x="1295400" y="6096000"/>
            <a:ext cx="1524000" cy="585788"/>
          </a:xfrm>
          <a:prstGeom prst="rect">
            <a:avLst/>
          </a:prstGeom>
          <a:ln w="25400">
            <a:solidFill>
              <a:srgbClr val="C00000"/>
            </a:solidFill>
          </a:ln>
        </p:spPr>
      </p:pic>
    </p:spTree>
    <p:extLst>
      <p:ext uri="{BB962C8B-B14F-4D97-AF65-F5344CB8AC3E}">
        <p14:creationId xmlns:p14="http://schemas.microsoft.com/office/powerpoint/2010/main" val="83434459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altLang="zh-CN" dirty="0" smtClean="0"/>
              <a:t>Computational</a:t>
            </a:r>
            <a:r>
              <a:rPr lang="zh-CN" altLang="en-US" dirty="0" smtClean="0"/>
              <a:t> </a:t>
            </a:r>
            <a:r>
              <a:rPr lang="en-US" altLang="zh-CN" dirty="0" smtClean="0"/>
              <a:t>Social</a:t>
            </a:r>
            <a:r>
              <a:rPr lang="zh-CN" altLang="en-US" dirty="0" smtClean="0"/>
              <a:t> </a:t>
            </a:r>
            <a:r>
              <a:rPr lang="en-US" altLang="zh-CN" dirty="0" smtClean="0"/>
              <a:t>Science</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Tree>
    <p:extLst>
      <p:ext uri="{BB962C8B-B14F-4D97-AF65-F5344CB8AC3E}">
        <p14:creationId xmlns:p14="http://schemas.microsoft.com/office/powerpoint/2010/main" val="151836463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altLang="zh-CN" dirty="0" smtClean="0"/>
              <a:t>Computational</a:t>
            </a:r>
            <a:r>
              <a:rPr lang="zh-CN" altLang="en-US" dirty="0" smtClean="0"/>
              <a:t> </a:t>
            </a:r>
            <a:r>
              <a:rPr lang="en-US" altLang="zh-CN" dirty="0" smtClean="0"/>
              <a:t>Social</a:t>
            </a:r>
            <a:r>
              <a:rPr lang="zh-CN" altLang="en-US" dirty="0" smtClean="0"/>
              <a:t> </a:t>
            </a:r>
            <a:r>
              <a:rPr lang="en-US" altLang="zh-CN" dirty="0" smtClean="0"/>
              <a:t>Science</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4800600" y="4941332"/>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67" name="Rectangle 66"/>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68" name="Rectangle 67"/>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sp>
        <p:nvSpPr>
          <p:cNvPr id="73" name="Oval 72"/>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6" name="Oval 75"/>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77" name="Rectangle 76"/>
          <p:cNvSpPr/>
          <p:nvPr/>
        </p:nvSpPr>
        <p:spPr>
          <a:xfrm>
            <a:off x="533400" y="4201406"/>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78" name="Oval 77"/>
          <p:cNvSpPr>
            <a:spLocks noChangeAspect="1"/>
          </p:cNvSpPr>
          <p:nvPr/>
        </p:nvSpPr>
        <p:spPr>
          <a:xfrm>
            <a:off x="4495800" y="5038626"/>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79" name="Oval 78"/>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0" name="TextBox 79"/>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81" name="TextBox 80"/>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83" name="Oval 82"/>
          <p:cNvSpPr>
            <a:spLocks noChangeAspect="1"/>
          </p:cNvSpPr>
          <p:nvPr/>
        </p:nvSpPr>
        <p:spPr>
          <a:xfrm>
            <a:off x="4495800" y="429463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4" name="Rectangle 83"/>
          <p:cNvSpPr/>
          <p:nvPr/>
        </p:nvSpPr>
        <p:spPr>
          <a:xfrm>
            <a:off x="533400" y="4495800"/>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85" name="TextBox 84"/>
          <p:cNvSpPr txBox="1"/>
          <p:nvPr/>
        </p:nvSpPr>
        <p:spPr>
          <a:xfrm>
            <a:off x="4727448" y="4499372"/>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86" name="Oval 85"/>
          <p:cNvSpPr>
            <a:spLocks noChangeAspect="1"/>
          </p:cNvSpPr>
          <p:nvPr/>
        </p:nvSpPr>
        <p:spPr>
          <a:xfrm>
            <a:off x="4495800" y="4618244"/>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7" name="Rectangle 86"/>
          <p:cNvSpPr/>
          <p:nvPr/>
        </p:nvSpPr>
        <p:spPr>
          <a:xfrm>
            <a:off x="4800600" y="5203460"/>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88" name="TextBox 87"/>
          <p:cNvSpPr txBox="1"/>
          <p:nvPr/>
        </p:nvSpPr>
        <p:spPr>
          <a:xfrm>
            <a:off x="3730752" y="5203460"/>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89" name="Picture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093732"/>
            <a:ext cx="1279943" cy="685800"/>
          </a:xfrm>
          <a:prstGeom prst="rect">
            <a:avLst/>
          </a:prstGeom>
          <a:solidFill>
            <a:schemeClr val="bg1"/>
          </a:solidFill>
          <a:ln w="25400">
            <a:solidFill>
              <a:srgbClr val="C00000"/>
            </a:solidFill>
          </a:ln>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93" name="Oval 92"/>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4" name="TextBox 93"/>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95" name="TextBox 94"/>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96" name="Oval 95"/>
          <p:cNvSpPr>
            <a:spLocks noChangeAspect="1"/>
          </p:cNvSpPr>
          <p:nvPr/>
        </p:nvSpPr>
        <p:spPr>
          <a:xfrm>
            <a:off x="4495800" y="5322332"/>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7" name="TextBox 96"/>
          <p:cNvSpPr txBox="1"/>
          <p:nvPr/>
        </p:nvSpPr>
        <p:spPr>
          <a:xfrm>
            <a:off x="3730752" y="4953000"/>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98" name="Oval 97"/>
          <p:cNvSpPr>
            <a:spLocks noChangeAspect="1"/>
          </p:cNvSpPr>
          <p:nvPr/>
        </p:nvSpPr>
        <p:spPr>
          <a:xfrm>
            <a:off x="4495800" y="5703332"/>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9" name="Rectangle 98"/>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100" name="TextBox 99"/>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101" name="Rectangle 100"/>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02" name="TextBox 101"/>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103" name="TextBox 102"/>
          <p:cNvSpPr txBox="1"/>
          <p:nvPr/>
        </p:nvSpPr>
        <p:spPr>
          <a:xfrm>
            <a:off x="4724400" y="4191000"/>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104" name="Picture 103"/>
          <p:cNvPicPr>
            <a:picLocks noChangeAspect="1"/>
          </p:cNvPicPr>
          <p:nvPr/>
        </p:nvPicPr>
        <p:blipFill>
          <a:blip r:embed="rId8"/>
          <a:stretch>
            <a:fillRect/>
          </a:stretch>
        </p:blipFill>
        <p:spPr>
          <a:xfrm>
            <a:off x="457200" y="5169932"/>
            <a:ext cx="1371600" cy="610603"/>
          </a:xfrm>
          <a:prstGeom prst="rect">
            <a:avLst/>
          </a:prstGeom>
          <a:ln w="25400">
            <a:solidFill>
              <a:srgbClr val="C00000"/>
            </a:solidFill>
          </a:ln>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106" name="Picture 105"/>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107" name="Picture 106"/>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
        <p:nvSpPr>
          <p:cNvPr id="108" name="Rectangle 107"/>
          <p:cNvSpPr/>
          <p:nvPr/>
        </p:nvSpPr>
        <p:spPr>
          <a:xfrm>
            <a:off x="76200" y="2209800"/>
            <a:ext cx="9006840" cy="45720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9" name="Rectangle 108"/>
          <p:cNvSpPr/>
          <p:nvPr/>
        </p:nvSpPr>
        <p:spPr>
          <a:xfrm>
            <a:off x="228600" y="6172200"/>
            <a:ext cx="8763000" cy="553998"/>
          </a:xfrm>
          <a:prstGeom prst="rect">
            <a:avLst/>
          </a:prstGeom>
        </p:spPr>
        <p:txBody>
          <a:bodyPr wrap="square">
            <a:spAutoFit/>
          </a:bodyPr>
          <a:lstStyle/>
          <a:p>
            <a:pPr marL="342900" indent="-342900">
              <a:buFont typeface="+mj-lt"/>
              <a:buAutoNum type="arabicPeriod"/>
            </a:pPr>
            <a:r>
              <a:rPr lang="en-US" sz="1600" b="1" dirty="0" smtClean="0">
                <a:solidFill>
                  <a:srgbClr val="115CB3"/>
                </a:solidFill>
                <a:latin typeface="Times New Roman" charset="0"/>
                <a:ea typeface="Times New Roman" charset="0"/>
                <a:cs typeface="Times New Roman" charset="0"/>
              </a:rPr>
              <a:t>David </a:t>
            </a:r>
            <a:r>
              <a:rPr lang="en-US" sz="1600" b="1" dirty="0" err="1" smtClean="0">
                <a:solidFill>
                  <a:srgbClr val="115CB3"/>
                </a:solidFill>
                <a:latin typeface="Times New Roman" charset="0"/>
                <a:ea typeface="Times New Roman" charset="0"/>
                <a:cs typeface="Times New Roman" charset="0"/>
              </a:rPr>
              <a:t>Lazer</a:t>
            </a:r>
            <a:r>
              <a:rPr lang="en-US" sz="1600" b="1" dirty="0" smtClean="0">
                <a:solidFill>
                  <a:srgbClr val="115CB3"/>
                </a:solidFill>
                <a:latin typeface="Times New Roman" charset="0"/>
                <a:ea typeface="Times New Roman" charset="0"/>
                <a:cs typeface="Times New Roman" charset="0"/>
              </a:rPr>
              <a:t> et al. Computational Social Science. </a:t>
            </a:r>
            <a:r>
              <a:rPr lang="en-US" sz="1600" b="1" i="1" dirty="0" smtClean="0">
                <a:solidFill>
                  <a:srgbClr val="115CB3"/>
                </a:solidFill>
                <a:latin typeface="Times New Roman" charset="0"/>
                <a:ea typeface="Times New Roman" charset="0"/>
                <a:cs typeface="Times New Roman" charset="0"/>
              </a:rPr>
              <a:t>Science</a:t>
            </a:r>
            <a:r>
              <a:rPr lang="en-US" sz="1600" b="1" dirty="0" smtClean="0">
                <a:solidFill>
                  <a:srgbClr val="115CB3"/>
                </a:solidFill>
                <a:latin typeface="Times New Roman" charset="0"/>
                <a:ea typeface="Times New Roman" charset="0"/>
                <a:cs typeface="Times New Roman" charset="0"/>
              </a:rPr>
              <a:t> 2009. </a:t>
            </a:r>
            <a:endParaRPr lang="zh-CN" altLang="en-US" sz="1600" b="1" dirty="0" smtClean="0">
              <a:solidFill>
                <a:srgbClr val="115CB3"/>
              </a:solidFill>
              <a:latin typeface="Times New Roman" charset="0"/>
              <a:ea typeface="Times New Roman" charset="0"/>
              <a:cs typeface="Times New Roman" charset="0"/>
            </a:endParaRPr>
          </a:p>
          <a:p>
            <a:pPr marL="342900" indent="-342900">
              <a:buFont typeface="+mj-lt"/>
              <a:buAutoNum type="arabicPeriod"/>
            </a:pPr>
            <a:r>
              <a:rPr lang="en-US" altLang="zh-CN" sz="1400" dirty="0" smtClean="0">
                <a:latin typeface="Times New Roman" charset="0"/>
                <a:ea typeface="Times New Roman" charset="0"/>
                <a:cs typeface="Times New Roman" charset="0"/>
              </a:rPr>
              <a:t>James Giles. Computational Social Science: Making the Links. </a:t>
            </a:r>
            <a:r>
              <a:rPr lang="en-US" altLang="zh-CN" sz="1400" b="1" dirty="0" smtClean="0">
                <a:latin typeface="Times New Roman" charset="0"/>
                <a:ea typeface="Times New Roman" charset="0"/>
                <a:cs typeface="Times New Roman" charset="0"/>
              </a:rPr>
              <a:t>Nature</a:t>
            </a:r>
            <a:r>
              <a:rPr lang="en-US" altLang="zh-CN" sz="1400" dirty="0" smtClean="0">
                <a:latin typeface="Times New Roman" charset="0"/>
                <a:ea typeface="Times New Roman" charset="0"/>
                <a:cs typeface="Times New Roman" charset="0"/>
              </a:rPr>
              <a:t> 2012. </a:t>
            </a:r>
            <a:endParaRPr lang="en-US" sz="1400" dirty="0">
              <a:latin typeface="Times New Roman" charset="0"/>
              <a:ea typeface="Times New Roman" charset="0"/>
              <a:cs typeface="Times New Roman" charset="0"/>
            </a:endParaRPr>
          </a:p>
        </p:txBody>
      </p:sp>
      <p:sp>
        <p:nvSpPr>
          <p:cNvPr id="110" name="Rectangle 109"/>
          <p:cNvSpPr/>
          <p:nvPr/>
        </p:nvSpPr>
        <p:spPr>
          <a:xfrm>
            <a:off x="304800" y="2362200"/>
            <a:ext cx="8686800" cy="769441"/>
          </a:xfrm>
          <a:prstGeom prst="rect">
            <a:avLst/>
          </a:prstGeom>
        </p:spPr>
        <p:txBody>
          <a:bodyPr wrap="square">
            <a:spAutoFit/>
          </a:bodyPr>
          <a:lstStyle/>
          <a:p>
            <a:r>
              <a:rPr lang="en-US" sz="2200" dirty="0" smtClean="0">
                <a:solidFill>
                  <a:srgbClr val="333333"/>
                </a:solidFill>
                <a:latin typeface="Times New Roman" charset="0"/>
                <a:ea typeface="Times New Roman" charset="0"/>
                <a:cs typeface="Times New Roman" charset="0"/>
              </a:rPr>
              <a:t>“A </a:t>
            </a:r>
            <a:r>
              <a:rPr lang="en-US" sz="2200" dirty="0">
                <a:solidFill>
                  <a:srgbClr val="333333"/>
                </a:solidFill>
                <a:latin typeface="Times New Roman" charset="0"/>
                <a:ea typeface="Times New Roman" charset="0"/>
                <a:cs typeface="Times New Roman" charset="0"/>
              </a:rPr>
              <a:t>field is emerging that leverages the capacity to collect and analyze </a:t>
            </a:r>
            <a:r>
              <a:rPr lang="en-US" sz="2200" b="1" dirty="0">
                <a:solidFill>
                  <a:srgbClr val="333333"/>
                </a:solidFill>
                <a:latin typeface="Times New Roman" charset="0"/>
                <a:ea typeface="Times New Roman" charset="0"/>
                <a:cs typeface="Times New Roman" charset="0"/>
              </a:rPr>
              <a:t>data at a scale </a:t>
            </a:r>
            <a:r>
              <a:rPr lang="en-US" sz="2200" dirty="0">
                <a:solidFill>
                  <a:srgbClr val="333333"/>
                </a:solidFill>
                <a:latin typeface="Times New Roman" charset="0"/>
                <a:ea typeface="Times New Roman" charset="0"/>
                <a:cs typeface="Times New Roman" charset="0"/>
              </a:rPr>
              <a:t>that may reveal patterns of individual and group behaviors</a:t>
            </a:r>
            <a:r>
              <a:rPr lang="en-US" sz="2200" dirty="0" smtClean="0">
                <a:solidFill>
                  <a:srgbClr val="333333"/>
                </a:solidFill>
                <a:latin typeface="Times New Roman" charset="0"/>
                <a:ea typeface="Times New Roman" charset="0"/>
                <a:cs typeface="Times New Roman" charset="0"/>
              </a:rPr>
              <a:t>.”</a:t>
            </a:r>
            <a:endParaRPr lang="en-US" sz="2200" dirty="0">
              <a:latin typeface="Times New Roman" charset="0"/>
              <a:ea typeface="Times New Roman" charset="0"/>
              <a:cs typeface="Times New Roman" charset="0"/>
            </a:endParaRPr>
          </a:p>
        </p:txBody>
      </p:sp>
      <p:sp>
        <p:nvSpPr>
          <p:cNvPr id="111" name="TextBox 110"/>
          <p:cNvSpPr txBox="1"/>
          <p:nvPr/>
        </p:nvSpPr>
        <p:spPr>
          <a:xfrm>
            <a:off x="381000" y="3200400"/>
            <a:ext cx="8458200" cy="923330"/>
          </a:xfrm>
          <a:prstGeom prst="rect">
            <a:avLst/>
          </a:prstGeom>
          <a:noFill/>
        </p:spPr>
        <p:txBody>
          <a:bodyPr wrap="square" rtlCol="0">
            <a:spAutoFit/>
          </a:bodyPr>
          <a:lstStyle/>
          <a:p>
            <a:r>
              <a:rPr lang="en-US" i="1" dirty="0" smtClean="0">
                <a:latin typeface="Times New Roman" charset="0"/>
                <a:ea typeface="Times New Roman" charset="0"/>
                <a:cs typeface="Times New Roman" charset="0"/>
              </a:rPr>
              <a:t>David </a:t>
            </a:r>
            <a:r>
              <a:rPr lang="en-US" i="1" dirty="0" err="1" smtClean="0">
                <a:latin typeface="Times New Roman" charset="0"/>
                <a:ea typeface="Times New Roman" charset="0"/>
                <a:cs typeface="Times New Roman" charset="0"/>
              </a:rPr>
              <a:t>Lazer</a:t>
            </a:r>
            <a:r>
              <a:rPr lang="en-US" i="1" dirty="0" smtClean="0">
                <a:latin typeface="Times New Roman" charset="0"/>
                <a:ea typeface="Times New Roman" charset="0"/>
                <a:cs typeface="Times New Roman" charset="0"/>
              </a:rPr>
              <a:t>, Alex </a:t>
            </a:r>
            <a:r>
              <a:rPr lang="en-US" i="1" dirty="0" err="1" smtClean="0">
                <a:latin typeface="Times New Roman" charset="0"/>
                <a:ea typeface="Times New Roman" charset="0"/>
                <a:cs typeface="Times New Roman" charset="0"/>
              </a:rPr>
              <a:t>Pentland</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Lada</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Adamic</a:t>
            </a:r>
            <a:r>
              <a:rPr lang="en-US" i="1" dirty="0" smtClean="0">
                <a:latin typeface="Times New Roman" charset="0"/>
                <a:ea typeface="Times New Roman" charset="0"/>
                <a:cs typeface="Times New Roman" charset="0"/>
              </a:rPr>
              <a:t>, Sinan Aral,</a:t>
            </a:r>
            <a:r>
              <a:rPr lang="en-US" dirty="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Alber</a:t>
            </a:r>
            <a:r>
              <a:rPr lang="en-US" i="1" dirty="0" smtClean="0">
                <a:latin typeface="Times New Roman" charset="0"/>
                <a:ea typeface="Times New Roman" charset="0"/>
                <a:cs typeface="Times New Roman" charset="0"/>
              </a:rPr>
              <a:t>-Laszlo </a:t>
            </a:r>
            <a:r>
              <a:rPr lang="en-US" i="1" dirty="0" err="1" smtClean="0">
                <a:latin typeface="Times New Roman" charset="0"/>
                <a:ea typeface="Times New Roman" charset="0"/>
                <a:cs typeface="Times New Roman" charset="0"/>
              </a:rPr>
              <a:t>Barabasi</a:t>
            </a:r>
            <a:r>
              <a:rPr lang="en-US" i="1"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et al. from </a:t>
            </a:r>
            <a:r>
              <a:rPr lang="en-US" i="1" dirty="0" smtClean="0">
                <a:latin typeface="Times New Roman" charset="0"/>
                <a:ea typeface="Times New Roman" charset="0"/>
                <a:cs typeface="Times New Roman" charset="0"/>
              </a:rPr>
              <a:t>Departments of Sociology, Computer Science, Physics, Business, Government</a:t>
            </a:r>
            <a:r>
              <a:rPr lang="en-US" dirty="0" smtClean="0">
                <a:latin typeface="Times New Roman" charset="0"/>
                <a:ea typeface="Times New Roman" charset="0"/>
                <a:cs typeface="Times New Roman" charset="0"/>
              </a:rPr>
              <a:t>, etc. at </a:t>
            </a:r>
            <a:r>
              <a:rPr lang="en-US" i="1" dirty="0" smtClean="0">
                <a:latin typeface="Times New Roman" charset="0"/>
                <a:ea typeface="Times New Roman" charset="0"/>
                <a:cs typeface="Times New Roman" charset="0"/>
              </a:rPr>
              <a:t>Harvard, MIT, Northeastern, Northwestern, Columbia, Cornell, etc. </a:t>
            </a:r>
          </a:p>
        </p:txBody>
      </p:sp>
      <p:sp>
        <p:nvSpPr>
          <p:cNvPr id="112" name="Oval 111"/>
          <p:cNvSpPr/>
          <p:nvPr/>
        </p:nvSpPr>
        <p:spPr>
          <a:xfrm>
            <a:off x="609600" y="4419600"/>
            <a:ext cx="47244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Times New Roman" charset="0"/>
                <a:ea typeface="Times New Roman" charset="0"/>
                <a:cs typeface="Times New Roman" charset="0"/>
              </a:rPr>
              <a:t>Computational </a:t>
            </a:r>
            <a:r>
              <a:rPr lang="en-US" sz="2000" b="1" dirty="0" smtClean="0">
                <a:solidFill>
                  <a:schemeClr val="bg1"/>
                </a:solidFill>
                <a:latin typeface="Times New Roman" charset="0"/>
                <a:ea typeface="Times New Roman" charset="0"/>
                <a:cs typeface="Times New Roman" charset="0"/>
              </a:rPr>
              <a:t>Models</a:t>
            </a:r>
          </a:p>
          <a:p>
            <a:r>
              <a:rPr lang="en-US" sz="2000" b="1" dirty="0" smtClean="0">
                <a:solidFill>
                  <a:schemeClr val="bg1"/>
                </a:solidFill>
                <a:latin typeface="Times New Roman" charset="0"/>
                <a:ea typeface="Times New Roman" charset="0"/>
                <a:cs typeface="Times New Roman" charset="0"/>
              </a:rPr>
              <a:t>Big </a:t>
            </a:r>
            <a:r>
              <a:rPr lang="en-US" sz="2000" b="1" dirty="0">
                <a:solidFill>
                  <a:schemeClr val="bg1"/>
                </a:solidFill>
                <a:latin typeface="Times New Roman" charset="0"/>
                <a:ea typeface="Times New Roman" charset="0"/>
                <a:cs typeface="Times New Roman" charset="0"/>
              </a:rPr>
              <a:t>Data Algorithms</a:t>
            </a:r>
          </a:p>
        </p:txBody>
      </p:sp>
      <p:sp>
        <p:nvSpPr>
          <p:cNvPr id="113" name="Oval 112"/>
          <p:cNvSpPr/>
          <p:nvPr/>
        </p:nvSpPr>
        <p:spPr>
          <a:xfrm>
            <a:off x="4038600" y="4407932"/>
            <a:ext cx="47244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smtClean="0">
                <a:solidFill>
                  <a:schemeClr val="bg1"/>
                </a:solidFill>
                <a:latin typeface="Times New Roman" charset="0"/>
                <a:ea typeface="Times New Roman" charset="0"/>
                <a:cs typeface="Times New Roman" charset="0"/>
              </a:rPr>
              <a:t>Sociology, Physics, </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Psychology,</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Business,</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Management,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et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al.</a:t>
            </a:r>
            <a:endParaRPr lang="en-US" sz="2000" b="1" dirty="0">
              <a:solidFill>
                <a:schemeClr val="bg1"/>
              </a:solidFill>
              <a:latin typeface="Times New Roman" charset="0"/>
              <a:ea typeface="Times New Roman" charset="0"/>
              <a:cs typeface="Times New Roman" charset="0"/>
            </a:endParaRPr>
          </a:p>
        </p:txBody>
      </p:sp>
      <p:sp>
        <p:nvSpPr>
          <p:cNvPr id="114" name="Oval 113"/>
          <p:cNvSpPr/>
          <p:nvPr/>
        </p:nvSpPr>
        <p:spPr>
          <a:xfrm>
            <a:off x="609600" y="4419600"/>
            <a:ext cx="4724400" cy="1371600"/>
          </a:xfrm>
          <a:prstGeom prst="ellipse">
            <a:avLst/>
          </a:prstGeom>
          <a:no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rgbClr val="115CB3"/>
              </a:solidFill>
              <a:latin typeface="Times New Roman" charset="0"/>
              <a:ea typeface="Times New Roman" charset="0"/>
              <a:cs typeface="Times New Roman" charset="0"/>
            </a:endParaRPr>
          </a:p>
        </p:txBody>
      </p:sp>
      <p:sp>
        <p:nvSpPr>
          <p:cNvPr id="115" name="TextBox 114"/>
          <p:cNvSpPr txBox="1"/>
          <p:nvPr/>
        </p:nvSpPr>
        <p:spPr>
          <a:xfrm rot="20268653">
            <a:off x="3733172" y="4869489"/>
            <a:ext cx="2057400" cy="400110"/>
          </a:xfrm>
          <a:prstGeom prst="rect">
            <a:avLst/>
          </a:prstGeom>
          <a:solidFill>
            <a:schemeClr val="accent3">
              <a:lumMod val="95000"/>
            </a:schemeClr>
          </a:solidFill>
          <a:ln w="22225" cmpd="thickThin">
            <a:solidFill>
              <a:srgbClr val="C00000"/>
            </a:solidFill>
          </a:ln>
        </p:spPr>
        <p:txBody>
          <a:bodyPr wrap="square" rtlCol="0">
            <a:spAutoFit/>
          </a:bodyPr>
          <a:lstStyle/>
          <a:p>
            <a:r>
              <a:rPr lang="en-US" altLang="zh-CN" sz="2000" b="1" dirty="0" smtClean="0">
                <a:solidFill>
                  <a:srgbClr val="C00000"/>
                </a:solidFill>
                <a:latin typeface="Times New Roman" charset="0"/>
                <a:ea typeface="Times New Roman" charset="0"/>
                <a:cs typeface="Times New Roman" charset="0"/>
              </a:rPr>
              <a:t>Interdisciplinary</a:t>
            </a:r>
            <a:r>
              <a:rPr lang="zh-CN" altLang="en-US" sz="2000" b="1" dirty="0" smtClean="0">
                <a:solidFill>
                  <a:srgbClr val="C00000"/>
                </a:solidFill>
                <a:latin typeface="Times New Roman" charset="0"/>
                <a:ea typeface="Times New Roman" charset="0"/>
                <a:cs typeface="Times New Roman" charset="0"/>
              </a:rPr>
              <a:t> </a:t>
            </a:r>
            <a:endParaRPr 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53723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249"/>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animBg="1"/>
      <p:bldP spid="113" grpId="0" animBg="1"/>
      <p:bldP spid="114" grpId="0" animBg="1"/>
      <p:bldP spid="1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Tree>
    <p:extLst>
      <p:ext uri="{BB962C8B-B14F-4D97-AF65-F5344CB8AC3E}">
        <p14:creationId xmlns:p14="http://schemas.microsoft.com/office/powerpoint/2010/main" val="184125090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altLang="zh-CN" dirty="0" smtClean="0"/>
              <a:t>Computational</a:t>
            </a:r>
            <a:r>
              <a:rPr lang="zh-CN" altLang="en-US" dirty="0" smtClean="0"/>
              <a:t> </a:t>
            </a:r>
            <a:r>
              <a:rPr lang="en-US" altLang="zh-CN" dirty="0" smtClean="0"/>
              <a:t>Social</a:t>
            </a:r>
            <a:r>
              <a:rPr lang="zh-CN" altLang="en-US" dirty="0" smtClean="0"/>
              <a:t> </a:t>
            </a:r>
            <a:r>
              <a:rPr lang="en-US" altLang="zh-CN" dirty="0" smtClean="0"/>
              <a:t>Science</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
        <p:nvSpPr>
          <p:cNvPr id="65" name="Rectangle 64"/>
          <p:cNvSpPr/>
          <p:nvPr/>
        </p:nvSpPr>
        <p:spPr>
          <a:xfrm>
            <a:off x="4800600" y="4941332"/>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67" name="Rectangle 66"/>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68" name="Rectangle 67"/>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sp>
        <p:nvSpPr>
          <p:cNvPr id="73" name="Oval 72"/>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4" name="Oval 73"/>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5" name="Oval 74"/>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76" name="Oval 75"/>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77" name="Rectangle 76"/>
          <p:cNvSpPr/>
          <p:nvPr/>
        </p:nvSpPr>
        <p:spPr>
          <a:xfrm>
            <a:off x="533400" y="4201406"/>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78" name="Oval 77"/>
          <p:cNvSpPr>
            <a:spLocks noChangeAspect="1"/>
          </p:cNvSpPr>
          <p:nvPr/>
        </p:nvSpPr>
        <p:spPr>
          <a:xfrm>
            <a:off x="4495800" y="5038626"/>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79" name="Oval 78"/>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80" name="TextBox 79"/>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81" name="TextBox 80"/>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82" name="TextBox 81"/>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a:solidFill>
                  <a:srgbClr val="C00000"/>
                </a:solidFill>
                <a:latin typeface="Times New Roman" charset="0"/>
                <a:ea typeface="Times New Roman" charset="0"/>
                <a:cs typeface="Times New Roman" charset="0"/>
              </a:rPr>
              <a:t>2009-</a:t>
            </a:r>
          </a:p>
          <a:p>
            <a:pPr>
              <a:lnSpc>
                <a:spcPct val="80000"/>
              </a:lnSpc>
            </a:pPr>
            <a:r>
              <a:rPr lang="en-US" dirty="0">
                <a:solidFill>
                  <a:srgbClr val="C00000"/>
                </a:solidFill>
                <a:latin typeface="Times New Roman" charset="0"/>
                <a:ea typeface="Times New Roman" charset="0"/>
                <a:cs typeface="Times New Roman" charset="0"/>
              </a:rPr>
              <a:t>2007</a:t>
            </a:r>
          </a:p>
        </p:txBody>
      </p:sp>
      <p:sp>
        <p:nvSpPr>
          <p:cNvPr id="83" name="Oval 82"/>
          <p:cNvSpPr>
            <a:spLocks noChangeAspect="1"/>
          </p:cNvSpPr>
          <p:nvPr/>
        </p:nvSpPr>
        <p:spPr>
          <a:xfrm>
            <a:off x="4495800" y="429463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4" name="Rectangle 83"/>
          <p:cNvSpPr/>
          <p:nvPr/>
        </p:nvSpPr>
        <p:spPr>
          <a:xfrm>
            <a:off x="533400" y="4495800"/>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85" name="TextBox 84"/>
          <p:cNvSpPr txBox="1"/>
          <p:nvPr/>
        </p:nvSpPr>
        <p:spPr>
          <a:xfrm>
            <a:off x="4727448" y="4499372"/>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86" name="Oval 85"/>
          <p:cNvSpPr>
            <a:spLocks noChangeAspect="1"/>
          </p:cNvSpPr>
          <p:nvPr/>
        </p:nvSpPr>
        <p:spPr>
          <a:xfrm>
            <a:off x="4495800" y="4618244"/>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87" name="Rectangle 86"/>
          <p:cNvSpPr/>
          <p:nvPr/>
        </p:nvSpPr>
        <p:spPr>
          <a:xfrm>
            <a:off x="4800600" y="5203460"/>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88" name="TextBox 87"/>
          <p:cNvSpPr txBox="1"/>
          <p:nvPr/>
        </p:nvSpPr>
        <p:spPr>
          <a:xfrm>
            <a:off x="3730752" y="5203460"/>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89" name="Picture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093732"/>
            <a:ext cx="1279943" cy="685800"/>
          </a:xfrm>
          <a:prstGeom prst="rect">
            <a:avLst/>
          </a:prstGeom>
          <a:solidFill>
            <a:schemeClr val="bg1"/>
          </a:solidFill>
          <a:ln w="25400">
            <a:solidFill>
              <a:srgbClr val="C00000"/>
            </a:solidFill>
          </a:ln>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91" name="Picture 9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93" name="Oval 92"/>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4" name="TextBox 93"/>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95" name="TextBox 94"/>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96" name="Oval 95"/>
          <p:cNvSpPr>
            <a:spLocks noChangeAspect="1"/>
          </p:cNvSpPr>
          <p:nvPr/>
        </p:nvSpPr>
        <p:spPr>
          <a:xfrm>
            <a:off x="4495800" y="5322332"/>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7" name="TextBox 96"/>
          <p:cNvSpPr txBox="1"/>
          <p:nvPr/>
        </p:nvSpPr>
        <p:spPr>
          <a:xfrm>
            <a:off x="3730752" y="4953000"/>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98" name="Oval 97"/>
          <p:cNvSpPr>
            <a:spLocks noChangeAspect="1"/>
          </p:cNvSpPr>
          <p:nvPr/>
        </p:nvSpPr>
        <p:spPr>
          <a:xfrm>
            <a:off x="4495800" y="5703332"/>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99" name="Rectangle 98"/>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100" name="TextBox 99"/>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101" name="Rectangle 100"/>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102" name="TextBox 101"/>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103" name="TextBox 102"/>
          <p:cNvSpPr txBox="1"/>
          <p:nvPr/>
        </p:nvSpPr>
        <p:spPr>
          <a:xfrm>
            <a:off x="4724400" y="4191000"/>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104" name="Picture 103"/>
          <p:cNvPicPr>
            <a:picLocks noChangeAspect="1"/>
          </p:cNvPicPr>
          <p:nvPr/>
        </p:nvPicPr>
        <p:blipFill>
          <a:blip r:embed="rId8"/>
          <a:stretch>
            <a:fillRect/>
          </a:stretch>
        </p:blipFill>
        <p:spPr>
          <a:xfrm>
            <a:off x="457200" y="5169932"/>
            <a:ext cx="1371600" cy="610603"/>
          </a:xfrm>
          <a:prstGeom prst="rect">
            <a:avLst/>
          </a:prstGeom>
          <a:ln w="25400">
            <a:solidFill>
              <a:srgbClr val="C00000"/>
            </a:solidFill>
          </a:ln>
        </p:spPr>
      </p:pic>
      <p:pic>
        <p:nvPicPr>
          <p:cNvPr id="105" name="Picture 10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106" name="Picture 105"/>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107" name="Picture 106"/>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
        <p:nvSpPr>
          <p:cNvPr id="108" name="Rectangle 107"/>
          <p:cNvSpPr/>
          <p:nvPr/>
        </p:nvSpPr>
        <p:spPr>
          <a:xfrm>
            <a:off x="76200" y="2209800"/>
            <a:ext cx="9006840" cy="4572000"/>
          </a:xfrm>
          <a:prstGeom prst="rect">
            <a:avLst/>
          </a:prstGeom>
          <a:solidFill>
            <a:schemeClr val="bg1"/>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Stanley Milgram. The small world problem. Psychology Today, 2(1):60–67, 1967. </a:t>
            </a:r>
          </a:p>
        </p:txBody>
      </p:sp>
      <p:sp>
        <p:nvSpPr>
          <p:cNvPr id="109" name="Rectangle 108"/>
          <p:cNvSpPr/>
          <p:nvPr/>
        </p:nvSpPr>
        <p:spPr>
          <a:xfrm>
            <a:off x="228600" y="6172200"/>
            <a:ext cx="8763000" cy="553998"/>
          </a:xfrm>
          <a:prstGeom prst="rect">
            <a:avLst/>
          </a:prstGeom>
        </p:spPr>
        <p:txBody>
          <a:bodyPr wrap="square">
            <a:spAutoFit/>
          </a:bodyPr>
          <a:lstStyle/>
          <a:p>
            <a:pPr marL="342900" indent="-342900">
              <a:buFont typeface="+mj-lt"/>
              <a:buAutoNum type="arabicPeriod"/>
            </a:pPr>
            <a:r>
              <a:rPr lang="en-US" sz="1600" b="1" dirty="0" smtClean="0">
                <a:solidFill>
                  <a:srgbClr val="115CB3"/>
                </a:solidFill>
                <a:latin typeface="Times New Roman" charset="0"/>
                <a:ea typeface="Times New Roman" charset="0"/>
                <a:cs typeface="Times New Roman" charset="0"/>
              </a:rPr>
              <a:t>David </a:t>
            </a:r>
            <a:r>
              <a:rPr lang="en-US" sz="1600" b="1" dirty="0" err="1" smtClean="0">
                <a:solidFill>
                  <a:srgbClr val="115CB3"/>
                </a:solidFill>
                <a:latin typeface="Times New Roman" charset="0"/>
                <a:ea typeface="Times New Roman" charset="0"/>
                <a:cs typeface="Times New Roman" charset="0"/>
              </a:rPr>
              <a:t>Lazer</a:t>
            </a:r>
            <a:r>
              <a:rPr lang="en-US" sz="1600" b="1" dirty="0" smtClean="0">
                <a:solidFill>
                  <a:srgbClr val="115CB3"/>
                </a:solidFill>
                <a:latin typeface="Times New Roman" charset="0"/>
                <a:ea typeface="Times New Roman" charset="0"/>
                <a:cs typeface="Times New Roman" charset="0"/>
              </a:rPr>
              <a:t> et al. Computational Social Science. </a:t>
            </a:r>
            <a:r>
              <a:rPr lang="en-US" sz="1600" b="1" i="1" dirty="0" smtClean="0">
                <a:solidFill>
                  <a:srgbClr val="115CB3"/>
                </a:solidFill>
                <a:latin typeface="Times New Roman" charset="0"/>
                <a:ea typeface="Times New Roman" charset="0"/>
                <a:cs typeface="Times New Roman" charset="0"/>
              </a:rPr>
              <a:t>Science</a:t>
            </a:r>
            <a:r>
              <a:rPr lang="en-US" sz="1600" b="1" dirty="0" smtClean="0">
                <a:solidFill>
                  <a:srgbClr val="115CB3"/>
                </a:solidFill>
                <a:latin typeface="Times New Roman" charset="0"/>
                <a:ea typeface="Times New Roman" charset="0"/>
                <a:cs typeface="Times New Roman" charset="0"/>
              </a:rPr>
              <a:t> 2009. </a:t>
            </a:r>
            <a:endParaRPr lang="zh-CN" altLang="en-US" sz="1600" b="1" dirty="0" smtClean="0">
              <a:solidFill>
                <a:srgbClr val="115CB3"/>
              </a:solidFill>
              <a:latin typeface="Times New Roman" charset="0"/>
              <a:ea typeface="Times New Roman" charset="0"/>
              <a:cs typeface="Times New Roman" charset="0"/>
            </a:endParaRPr>
          </a:p>
          <a:p>
            <a:pPr marL="342900" indent="-342900">
              <a:buFont typeface="+mj-lt"/>
              <a:buAutoNum type="arabicPeriod"/>
            </a:pPr>
            <a:r>
              <a:rPr lang="en-US" altLang="zh-CN" sz="1400" dirty="0" smtClean="0">
                <a:latin typeface="Times New Roman" charset="0"/>
                <a:ea typeface="Times New Roman" charset="0"/>
                <a:cs typeface="Times New Roman" charset="0"/>
              </a:rPr>
              <a:t>James Giles. Computational Social Science: Making the Links. </a:t>
            </a:r>
            <a:r>
              <a:rPr lang="en-US" altLang="zh-CN" sz="1400" b="1" dirty="0" smtClean="0">
                <a:latin typeface="Times New Roman" charset="0"/>
                <a:ea typeface="Times New Roman" charset="0"/>
                <a:cs typeface="Times New Roman" charset="0"/>
              </a:rPr>
              <a:t>Nature</a:t>
            </a:r>
            <a:r>
              <a:rPr lang="en-US" altLang="zh-CN" sz="1400" dirty="0" smtClean="0">
                <a:latin typeface="Times New Roman" charset="0"/>
                <a:ea typeface="Times New Roman" charset="0"/>
                <a:cs typeface="Times New Roman" charset="0"/>
              </a:rPr>
              <a:t> 2012. </a:t>
            </a:r>
            <a:endParaRPr lang="en-US" sz="1400" dirty="0">
              <a:latin typeface="Times New Roman" charset="0"/>
              <a:ea typeface="Times New Roman" charset="0"/>
              <a:cs typeface="Times New Roman" charset="0"/>
            </a:endParaRPr>
          </a:p>
        </p:txBody>
      </p:sp>
      <p:sp>
        <p:nvSpPr>
          <p:cNvPr id="110" name="Rectangle 109"/>
          <p:cNvSpPr/>
          <p:nvPr/>
        </p:nvSpPr>
        <p:spPr>
          <a:xfrm>
            <a:off x="304800" y="2362200"/>
            <a:ext cx="8686800" cy="769441"/>
          </a:xfrm>
          <a:prstGeom prst="rect">
            <a:avLst/>
          </a:prstGeom>
        </p:spPr>
        <p:txBody>
          <a:bodyPr wrap="square">
            <a:spAutoFit/>
          </a:bodyPr>
          <a:lstStyle/>
          <a:p>
            <a:r>
              <a:rPr lang="en-US" sz="2200" dirty="0" smtClean="0">
                <a:solidFill>
                  <a:srgbClr val="333333"/>
                </a:solidFill>
                <a:latin typeface="Times New Roman" charset="0"/>
                <a:ea typeface="Times New Roman" charset="0"/>
                <a:cs typeface="Times New Roman" charset="0"/>
              </a:rPr>
              <a:t>“A </a:t>
            </a:r>
            <a:r>
              <a:rPr lang="en-US" sz="2200" dirty="0">
                <a:solidFill>
                  <a:srgbClr val="333333"/>
                </a:solidFill>
                <a:latin typeface="Times New Roman" charset="0"/>
                <a:ea typeface="Times New Roman" charset="0"/>
                <a:cs typeface="Times New Roman" charset="0"/>
              </a:rPr>
              <a:t>field is emerging that leverages the capacity to collect and analyze </a:t>
            </a:r>
            <a:r>
              <a:rPr lang="en-US" sz="2200" b="1" dirty="0">
                <a:solidFill>
                  <a:srgbClr val="333333"/>
                </a:solidFill>
                <a:latin typeface="Times New Roman" charset="0"/>
                <a:ea typeface="Times New Roman" charset="0"/>
                <a:cs typeface="Times New Roman" charset="0"/>
              </a:rPr>
              <a:t>data at a scale </a:t>
            </a:r>
            <a:r>
              <a:rPr lang="en-US" sz="2200" dirty="0">
                <a:solidFill>
                  <a:srgbClr val="333333"/>
                </a:solidFill>
                <a:latin typeface="Times New Roman" charset="0"/>
                <a:ea typeface="Times New Roman" charset="0"/>
                <a:cs typeface="Times New Roman" charset="0"/>
              </a:rPr>
              <a:t>that may reveal patterns of </a:t>
            </a:r>
            <a:r>
              <a:rPr lang="en-US" sz="2200" i="1" dirty="0">
                <a:solidFill>
                  <a:srgbClr val="333333"/>
                </a:solidFill>
                <a:latin typeface="Times New Roman" charset="0"/>
                <a:ea typeface="Times New Roman" charset="0"/>
                <a:cs typeface="Times New Roman" charset="0"/>
              </a:rPr>
              <a:t>individual</a:t>
            </a:r>
            <a:r>
              <a:rPr lang="en-US" sz="2200" dirty="0">
                <a:solidFill>
                  <a:srgbClr val="333333"/>
                </a:solidFill>
                <a:latin typeface="Times New Roman" charset="0"/>
                <a:ea typeface="Times New Roman" charset="0"/>
                <a:cs typeface="Times New Roman" charset="0"/>
              </a:rPr>
              <a:t> and </a:t>
            </a:r>
            <a:r>
              <a:rPr lang="en-US" sz="2200" i="1" dirty="0">
                <a:solidFill>
                  <a:srgbClr val="333333"/>
                </a:solidFill>
                <a:latin typeface="Times New Roman" charset="0"/>
                <a:ea typeface="Times New Roman" charset="0"/>
                <a:cs typeface="Times New Roman" charset="0"/>
              </a:rPr>
              <a:t>group behaviors</a:t>
            </a:r>
            <a:r>
              <a:rPr lang="en-US" sz="2200" dirty="0" smtClean="0">
                <a:solidFill>
                  <a:srgbClr val="333333"/>
                </a:solidFill>
                <a:latin typeface="Times New Roman" charset="0"/>
                <a:ea typeface="Times New Roman" charset="0"/>
                <a:cs typeface="Times New Roman" charset="0"/>
              </a:rPr>
              <a:t>.”</a:t>
            </a:r>
            <a:endParaRPr lang="en-US" sz="2200" dirty="0">
              <a:latin typeface="Times New Roman" charset="0"/>
              <a:ea typeface="Times New Roman" charset="0"/>
              <a:cs typeface="Times New Roman" charset="0"/>
            </a:endParaRPr>
          </a:p>
        </p:txBody>
      </p:sp>
      <p:sp>
        <p:nvSpPr>
          <p:cNvPr id="111" name="TextBox 110"/>
          <p:cNvSpPr txBox="1"/>
          <p:nvPr/>
        </p:nvSpPr>
        <p:spPr>
          <a:xfrm>
            <a:off x="381000" y="3200400"/>
            <a:ext cx="8458200" cy="923330"/>
          </a:xfrm>
          <a:prstGeom prst="rect">
            <a:avLst/>
          </a:prstGeom>
          <a:noFill/>
        </p:spPr>
        <p:txBody>
          <a:bodyPr wrap="square" rtlCol="0">
            <a:spAutoFit/>
          </a:bodyPr>
          <a:lstStyle/>
          <a:p>
            <a:r>
              <a:rPr lang="en-US" i="1" dirty="0" smtClean="0">
                <a:latin typeface="Times New Roman" charset="0"/>
                <a:ea typeface="Times New Roman" charset="0"/>
                <a:cs typeface="Times New Roman" charset="0"/>
              </a:rPr>
              <a:t>David </a:t>
            </a:r>
            <a:r>
              <a:rPr lang="en-US" i="1" dirty="0" err="1" smtClean="0">
                <a:latin typeface="Times New Roman" charset="0"/>
                <a:ea typeface="Times New Roman" charset="0"/>
                <a:cs typeface="Times New Roman" charset="0"/>
              </a:rPr>
              <a:t>Lazer</a:t>
            </a:r>
            <a:r>
              <a:rPr lang="en-US" i="1" dirty="0" smtClean="0">
                <a:latin typeface="Times New Roman" charset="0"/>
                <a:ea typeface="Times New Roman" charset="0"/>
                <a:cs typeface="Times New Roman" charset="0"/>
              </a:rPr>
              <a:t>, Alex </a:t>
            </a:r>
            <a:r>
              <a:rPr lang="en-US" i="1" dirty="0" err="1" smtClean="0">
                <a:latin typeface="Times New Roman" charset="0"/>
                <a:ea typeface="Times New Roman" charset="0"/>
                <a:cs typeface="Times New Roman" charset="0"/>
              </a:rPr>
              <a:t>Pentland</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Lada</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Adamic</a:t>
            </a:r>
            <a:r>
              <a:rPr lang="en-US" i="1" dirty="0" smtClean="0">
                <a:latin typeface="Times New Roman" charset="0"/>
                <a:ea typeface="Times New Roman" charset="0"/>
                <a:cs typeface="Times New Roman" charset="0"/>
              </a:rPr>
              <a:t>, Sinan Aral,</a:t>
            </a:r>
            <a:r>
              <a:rPr lang="en-US" dirty="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Alber</a:t>
            </a:r>
            <a:r>
              <a:rPr lang="en-US" i="1" dirty="0" smtClean="0">
                <a:latin typeface="Times New Roman" charset="0"/>
                <a:ea typeface="Times New Roman" charset="0"/>
                <a:cs typeface="Times New Roman" charset="0"/>
              </a:rPr>
              <a:t>-Laszlo </a:t>
            </a:r>
            <a:r>
              <a:rPr lang="en-US" i="1" dirty="0" err="1" smtClean="0">
                <a:latin typeface="Times New Roman" charset="0"/>
                <a:ea typeface="Times New Roman" charset="0"/>
                <a:cs typeface="Times New Roman" charset="0"/>
              </a:rPr>
              <a:t>Barabasi</a:t>
            </a:r>
            <a:r>
              <a:rPr lang="en-US" i="1" dirty="0" smtClean="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et al. from </a:t>
            </a:r>
            <a:r>
              <a:rPr lang="en-US" i="1" dirty="0" smtClean="0">
                <a:latin typeface="Times New Roman" charset="0"/>
                <a:ea typeface="Times New Roman" charset="0"/>
                <a:cs typeface="Times New Roman" charset="0"/>
              </a:rPr>
              <a:t>Departments of Sociology, Computer Science, Physics, Business, Government</a:t>
            </a:r>
            <a:r>
              <a:rPr lang="en-US" dirty="0" smtClean="0">
                <a:latin typeface="Times New Roman" charset="0"/>
                <a:ea typeface="Times New Roman" charset="0"/>
                <a:cs typeface="Times New Roman" charset="0"/>
              </a:rPr>
              <a:t>, etc. at </a:t>
            </a:r>
            <a:r>
              <a:rPr lang="en-US" i="1" dirty="0" smtClean="0">
                <a:latin typeface="Times New Roman" charset="0"/>
                <a:ea typeface="Times New Roman" charset="0"/>
                <a:cs typeface="Times New Roman" charset="0"/>
              </a:rPr>
              <a:t>Harvard, MIT, Northeastern, Northwestern, Columbia, Cornell, etc. </a:t>
            </a:r>
          </a:p>
        </p:txBody>
      </p:sp>
      <p:sp>
        <p:nvSpPr>
          <p:cNvPr id="112" name="Oval 111"/>
          <p:cNvSpPr/>
          <p:nvPr/>
        </p:nvSpPr>
        <p:spPr>
          <a:xfrm>
            <a:off x="609600" y="4419600"/>
            <a:ext cx="47244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latin typeface="Times New Roman" charset="0"/>
                <a:ea typeface="Times New Roman" charset="0"/>
                <a:cs typeface="Times New Roman" charset="0"/>
              </a:rPr>
              <a:t>Computational </a:t>
            </a:r>
            <a:r>
              <a:rPr lang="en-US" sz="2000" b="1" dirty="0" smtClean="0">
                <a:solidFill>
                  <a:schemeClr val="bg1"/>
                </a:solidFill>
                <a:latin typeface="Times New Roman" charset="0"/>
                <a:ea typeface="Times New Roman" charset="0"/>
                <a:cs typeface="Times New Roman" charset="0"/>
              </a:rPr>
              <a:t>Models</a:t>
            </a:r>
          </a:p>
          <a:p>
            <a:r>
              <a:rPr lang="en-US" sz="2000" b="1" dirty="0" smtClean="0">
                <a:solidFill>
                  <a:schemeClr val="bg1"/>
                </a:solidFill>
                <a:latin typeface="Times New Roman" charset="0"/>
                <a:ea typeface="Times New Roman" charset="0"/>
                <a:cs typeface="Times New Roman" charset="0"/>
              </a:rPr>
              <a:t>Big </a:t>
            </a:r>
            <a:r>
              <a:rPr lang="en-US" sz="2000" b="1" dirty="0">
                <a:solidFill>
                  <a:schemeClr val="bg1"/>
                </a:solidFill>
                <a:latin typeface="Times New Roman" charset="0"/>
                <a:ea typeface="Times New Roman" charset="0"/>
                <a:cs typeface="Times New Roman" charset="0"/>
              </a:rPr>
              <a:t>Data Algorithms</a:t>
            </a:r>
          </a:p>
        </p:txBody>
      </p:sp>
      <p:sp>
        <p:nvSpPr>
          <p:cNvPr id="113" name="Oval 112"/>
          <p:cNvSpPr/>
          <p:nvPr/>
        </p:nvSpPr>
        <p:spPr>
          <a:xfrm>
            <a:off x="4038600" y="4407932"/>
            <a:ext cx="4724400" cy="1371600"/>
          </a:xfrm>
          <a:prstGeom prst="ellipse">
            <a:avLst/>
          </a:prstGeom>
          <a:solidFill>
            <a:srgbClr val="00B0F0"/>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smtClean="0">
                <a:solidFill>
                  <a:schemeClr val="bg1"/>
                </a:solidFill>
                <a:latin typeface="Times New Roman" charset="0"/>
                <a:ea typeface="Times New Roman" charset="0"/>
                <a:cs typeface="Times New Roman" charset="0"/>
              </a:rPr>
              <a:t>Sociology, Physics, </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Psychology,</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Business,</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Management,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et</a:t>
            </a:r>
            <a:r>
              <a:rPr lang="zh-CN" altLang="en-US" sz="2000" b="1" dirty="0" smtClean="0">
                <a:solidFill>
                  <a:schemeClr val="bg1"/>
                </a:solidFill>
                <a:latin typeface="Times New Roman" charset="0"/>
                <a:ea typeface="Times New Roman" charset="0"/>
                <a:cs typeface="Times New Roman" charset="0"/>
              </a:rPr>
              <a:t> </a:t>
            </a:r>
            <a:r>
              <a:rPr lang="en-US" altLang="zh-CN" sz="2000" b="1" dirty="0" smtClean="0">
                <a:solidFill>
                  <a:schemeClr val="bg1"/>
                </a:solidFill>
                <a:latin typeface="Times New Roman" charset="0"/>
                <a:ea typeface="Times New Roman" charset="0"/>
                <a:cs typeface="Times New Roman" charset="0"/>
              </a:rPr>
              <a:t>al.</a:t>
            </a:r>
            <a:endParaRPr lang="en-US" sz="2000" b="1" dirty="0">
              <a:solidFill>
                <a:schemeClr val="bg1"/>
              </a:solidFill>
              <a:latin typeface="Times New Roman" charset="0"/>
              <a:ea typeface="Times New Roman" charset="0"/>
              <a:cs typeface="Times New Roman" charset="0"/>
            </a:endParaRPr>
          </a:p>
        </p:txBody>
      </p:sp>
      <p:sp>
        <p:nvSpPr>
          <p:cNvPr id="114" name="Oval 113"/>
          <p:cNvSpPr/>
          <p:nvPr/>
        </p:nvSpPr>
        <p:spPr>
          <a:xfrm>
            <a:off x="609600" y="4419600"/>
            <a:ext cx="4724400" cy="1371600"/>
          </a:xfrm>
          <a:prstGeom prst="ellipse">
            <a:avLst/>
          </a:prstGeom>
          <a:no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rgbClr val="115CB3"/>
              </a:solidFill>
              <a:latin typeface="Times New Roman" charset="0"/>
              <a:ea typeface="Times New Roman" charset="0"/>
              <a:cs typeface="Times New Roman" charset="0"/>
            </a:endParaRPr>
          </a:p>
        </p:txBody>
      </p:sp>
      <p:sp>
        <p:nvSpPr>
          <p:cNvPr id="115" name="TextBox 114"/>
          <p:cNvSpPr txBox="1"/>
          <p:nvPr/>
        </p:nvSpPr>
        <p:spPr>
          <a:xfrm rot="20268653">
            <a:off x="3733172" y="4869489"/>
            <a:ext cx="2057400" cy="400110"/>
          </a:xfrm>
          <a:prstGeom prst="rect">
            <a:avLst/>
          </a:prstGeom>
          <a:solidFill>
            <a:schemeClr val="accent3">
              <a:lumMod val="95000"/>
            </a:schemeClr>
          </a:solidFill>
          <a:ln w="22225" cmpd="thickThin">
            <a:solidFill>
              <a:srgbClr val="C00000"/>
            </a:solidFill>
          </a:ln>
        </p:spPr>
        <p:txBody>
          <a:bodyPr wrap="square" rtlCol="0">
            <a:spAutoFit/>
          </a:bodyPr>
          <a:lstStyle/>
          <a:p>
            <a:r>
              <a:rPr lang="en-US" altLang="zh-CN" sz="2000" b="1" dirty="0" smtClean="0">
                <a:solidFill>
                  <a:srgbClr val="C00000"/>
                </a:solidFill>
                <a:latin typeface="Times New Roman" charset="0"/>
                <a:ea typeface="Times New Roman" charset="0"/>
                <a:cs typeface="Times New Roman" charset="0"/>
              </a:rPr>
              <a:t>Interdisciplinary</a:t>
            </a:r>
            <a:r>
              <a:rPr lang="zh-CN" altLang="en-US" sz="2000" b="1" dirty="0" smtClean="0">
                <a:solidFill>
                  <a:srgbClr val="C00000"/>
                </a:solidFill>
                <a:latin typeface="Times New Roman" charset="0"/>
                <a:ea typeface="Times New Roman" charset="0"/>
                <a:cs typeface="Times New Roman" charset="0"/>
              </a:rPr>
              <a:t> </a:t>
            </a:r>
            <a:endParaRPr 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61001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249"/>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animBg="1"/>
      <p:bldP spid="113" grpId="0" animBg="1"/>
      <p:bldP spid="114" grpId="0" animBg="1"/>
      <p:bldP spid="1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Tree>
    <p:extLst>
      <p:ext uri="{BB962C8B-B14F-4D97-AF65-F5344CB8AC3E}">
        <p14:creationId xmlns:p14="http://schemas.microsoft.com/office/powerpoint/2010/main" val="6188260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smtClean="0">
                <a:solidFill>
                  <a:srgbClr val="C00000"/>
                </a:solidFill>
              </a:rPr>
              <a:t>Structure</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a:t>
            </a:r>
            <a:r>
              <a:rPr kumimoji="1" lang="en-US" altLang="zh-CN" sz="1662" dirty="0" smtClean="0">
                <a:solidFill>
                  <a:schemeClr val="tx1"/>
                </a:solidFill>
              </a:rPr>
              <a:t>Modeling</a:t>
            </a:r>
            <a:endParaRPr kumimoji="1" lang="en-US" altLang="zh-CN" sz="1662" dirty="0">
              <a:solidFill>
                <a:schemeClr val="tx1"/>
              </a:solidFill>
            </a:endParaRP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2400" smtClean="0">
                <a:solidFill>
                  <a:srgbClr val="000090"/>
                </a:solidFill>
              </a:rPr>
              <a:t>BIG Networks</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Tree>
    <p:extLst>
      <p:ext uri="{BB962C8B-B14F-4D97-AF65-F5344CB8AC3E}">
        <p14:creationId xmlns:p14="http://schemas.microsoft.com/office/powerpoint/2010/main" val="55223652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normAutofit/>
          </a:bodyPr>
          <a:lstStyle/>
          <a:p>
            <a:pPr eaLnBrk="1" fontAlgn="auto" hangingPunct="1">
              <a:spcAft>
                <a:spcPts val="0"/>
              </a:spcAft>
              <a:defRPr/>
            </a:pPr>
            <a:r>
              <a:rPr lang="en-US" altLang="zh-CN" sz="4000" dirty="0" smtClean="0"/>
              <a:t>What is a social network?</a:t>
            </a:r>
            <a:endParaRPr lang="zh-CN" altLang="en-US" sz="4000" dirty="0" smtClean="0"/>
          </a:p>
        </p:txBody>
      </p:sp>
      <p:sp>
        <p:nvSpPr>
          <p:cNvPr id="17410" name="Content Placeholder 2"/>
          <p:cNvSpPr>
            <a:spLocks noGrp="1"/>
          </p:cNvSpPr>
          <p:nvPr>
            <p:ph sz="quarter" idx="1"/>
          </p:nvPr>
        </p:nvSpPr>
        <p:spPr>
          <a:xfrm>
            <a:off x="428625" y="1428750"/>
            <a:ext cx="8229600" cy="3340100"/>
          </a:xfrm>
        </p:spPr>
        <p:txBody>
          <a:bodyPr/>
          <a:lstStyle/>
          <a:p>
            <a:pPr eaLnBrk="1" hangingPunct="1"/>
            <a:r>
              <a:rPr lang="en-US" altLang="zh-CN" sz="3600" dirty="0" smtClean="0"/>
              <a:t>A </a:t>
            </a:r>
            <a:r>
              <a:rPr lang="en-US" altLang="zh-CN" sz="3600" dirty="0" smtClean="0">
                <a:solidFill>
                  <a:srgbClr val="FF0000"/>
                </a:solidFill>
              </a:rPr>
              <a:t>social network </a:t>
            </a:r>
            <a:r>
              <a:rPr lang="en-US" altLang="zh-CN" sz="3600" dirty="0" smtClean="0"/>
              <a:t>is:</a:t>
            </a:r>
          </a:p>
          <a:p>
            <a:pPr lvl="1" eaLnBrk="1" hangingPunct="1"/>
            <a:r>
              <a:rPr lang="en-US" altLang="zh-CN" sz="2400" dirty="0" smtClean="0"/>
              <a:t>a </a:t>
            </a:r>
            <a:r>
              <a:rPr lang="en-US" altLang="zh-CN" sz="2400" b="1" dirty="0" smtClean="0"/>
              <a:t>graph</a:t>
            </a:r>
            <a:r>
              <a:rPr lang="en-US" altLang="zh-CN" sz="2400" dirty="0" smtClean="0"/>
              <a:t> made up of :</a:t>
            </a:r>
          </a:p>
          <a:p>
            <a:pPr lvl="1" eaLnBrk="1" hangingPunct="1"/>
            <a:r>
              <a:rPr lang="en-US" altLang="zh-CN" sz="2400" dirty="0" smtClean="0"/>
              <a:t>a set of </a:t>
            </a:r>
            <a:r>
              <a:rPr lang="en-US" altLang="zh-CN" sz="2400" b="1" dirty="0" smtClean="0"/>
              <a:t>individuals</a:t>
            </a:r>
            <a:r>
              <a:rPr lang="en-US" altLang="zh-CN" sz="2400" dirty="0" smtClean="0"/>
              <a:t>, called “nodes”, and</a:t>
            </a:r>
          </a:p>
          <a:p>
            <a:pPr lvl="1" eaLnBrk="1" hangingPunct="1"/>
            <a:r>
              <a:rPr lang="en-US" altLang="zh-CN" sz="2400" dirty="0" smtClean="0">
                <a:solidFill>
                  <a:srgbClr val="0000CC"/>
                </a:solidFill>
              </a:rPr>
              <a:t>tied by one or more </a:t>
            </a:r>
            <a:r>
              <a:rPr lang="en-US" altLang="zh-CN" sz="2400" b="1" dirty="0" smtClean="0">
                <a:solidFill>
                  <a:srgbClr val="0000CC"/>
                </a:solidFill>
              </a:rPr>
              <a:t>interdependency</a:t>
            </a:r>
            <a:r>
              <a:rPr lang="en-US" altLang="zh-CN" sz="2400" dirty="0" smtClean="0">
                <a:solidFill>
                  <a:srgbClr val="0000CC"/>
                </a:solidFill>
              </a:rPr>
              <a:t>, such as friendship, called “edges”.</a:t>
            </a:r>
          </a:p>
        </p:txBody>
      </p:sp>
      <p:pic>
        <p:nvPicPr>
          <p:cNvPr id="17412" name="Picture 2" descr="D:\ACRush\Course\预答辩\social-network_example.png"/>
          <p:cNvPicPr>
            <a:picLocks noChangeAspect="1" noChangeArrowheads="1"/>
          </p:cNvPicPr>
          <p:nvPr/>
        </p:nvPicPr>
        <p:blipFill>
          <a:blip r:embed="rId3" cstate="print"/>
          <a:srcRect/>
          <a:stretch>
            <a:fillRect/>
          </a:stretch>
        </p:blipFill>
        <p:spPr bwMode="auto">
          <a:xfrm>
            <a:off x="2438400" y="4181096"/>
            <a:ext cx="3886200" cy="2326487"/>
          </a:xfrm>
          <a:prstGeom prst="rect">
            <a:avLst/>
          </a:prstGeom>
          <a:noFill/>
          <a:ln w="9525">
            <a:noFill/>
            <a:miter lim="800000"/>
            <a:headEnd/>
            <a:tailEnd/>
          </a:ln>
        </p:spPr>
      </p:pic>
    </p:spTree>
    <p:extLst>
      <p:ext uri="{BB962C8B-B14F-4D97-AF65-F5344CB8AC3E}">
        <p14:creationId xmlns:p14="http://schemas.microsoft.com/office/powerpoint/2010/main" val="1984412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noGrp="1"/>
          </p:cNvSpPr>
          <p:nvPr>
            <p:ph sz="quarter" idx="4294967295"/>
          </p:nvPr>
        </p:nvSpPr>
        <p:spPr>
          <a:xfrm>
            <a:off x="218343" y="1318846"/>
            <a:ext cx="5550098" cy="4945674"/>
          </a:xfrm>
        </p:spPr>
        <p:txBody>
          <a:bodyPr>
            <a:noAutofit/>
          </a:bodyPr>
          <a:lstStyle/>
          <a:p>
            <a:pPr fontAlgn="auto">
              <a:spcBef>
                <a:spcPts val="1174"/>
              </a:spcBef>
              <a:spcAft>
                <a:spcPts val="0"/>
              </a:spcAft>
              <a:buFont typeface="Wingdings" pitchFamily="2" charset="2"/>
              <a:buChar char="p"/>
              <a:defRPr/>
            </a:pPr>
            <a:r>
              <a:rPr lang="en-US" altLang="zh-CN" sz="2585" kern="1200" dirty="0">
                <a:ea typeface="Helvetica Neue" charset="0"/>
                <a:cs typeface="Helvetica Neue" charset="0"/>
              </a:rPr>
              <a:t>Academic search and mining </a:t>
            </a:r>
            <a:r>
              <a:rPr lang="en-US" altLang="zh-CN" sz="2585" kern="1200" dirty="0" smtClean="0">
                <a:ea typeface="Helvetica Neue" charset="0"/>
                <a:cs typeface="Helvetica Neue" charset="0"/>
              </a:rPr>
              <a:t>system</a:t>
            </a:r>
            <a:endParaRPr lang="en-US" altLang="zh-CN" sz="2585" dirty="0">
              <a:ea typeface="Helvetica Neue" charset="0"/>
              <a:cs typeface="Helvetica Neue" charset="0"/>
            </a:endParaRPr>
          </a:p>
          <a:p>
            <a:pPr lvl="1">
              <a:spcBef>
                <a:spcPts val="1174"/>
              </a:spcBef>
              <a:buSzPct val="60000"/>
              <a:buFont typeface="Wingdings" pitchFamily="2" charset="2"/>
              <a:buChar char="p"/>
              <a:defRPr/>
            </a:pPr>
            <a:r>
              <a:rPr lang="en-US" altLang="zh-CN" sz="2215" dirty="0">
                <a:ea typeface="Helvetica Neue" charset="0"/>
                <a:cs typeface="Helvetica Neue" charset="0"/>
              </a:rPr>
              <a:t>Online since 2006</a:t>
            </a:r>
          </a:p>
          <a:p>
            <a:pPr lvl="1">
              <a:spcBef>
                <a:spcPts val="1174"/>
              </a:spcBef>
              <a:buSzPct val="60000"/>
              <a:buFont typeface="Wingdings" pitchFamily="2" charset="2"/>
              <a:buChar char="p"/>
              <a:defRPr/>
            </a:pPr>
            <a:r>
              <a:rPr lang="en-US" altLang="zh-CN" sz="2215" b="1" dirty="0">
                <a:solidFill>
                  <a:srgbClr val="C00000"/>
                </a:solidFill>
                <a:ea typeface="Helvetica Neue" charset="0"/>
                <a:cs typeface="Helvetica Neue" charset="0"/>
              </a:rPr>
              <a:t>&gt;136 million</a:t>
            </a:r>
            <a:r>
              <a:rPr lang="en-US" altLang="zh-CN" sz="2215" dirty="0">
                <a:ea typeface="Helvetica Neue" charset="0"/>
                <a:cs typeface="Helvetica Neue" charset="0"/>
              </a:rPr>
              <a:t> researcher profiles</a:t>
            </a:r>
          </a:p>
          <a:p>
            <a:pPr lvl="1">
              <a:spcBef>
                <a:spcPts val="1174"/>
              </a:spcBef>
              <a:buSzPct val="60000"/>
              <a:buFont typeface="Wingdings" pitchFamily="2" charset="2"/>
              <a:buChar char="p"/>
              <a:defRPr/>
            </a:pPr>
            <a:r>
              <a:rPr lang="en-US" altLang="zh-CN" sz="2215" b="1" dirty="0">
                <a:solidFill>
                  <a:srgbClr val="C00000"/>
                </a:solidFill>
                <a:ea typeface="Helvetica Neue" charset="0"/>
                <a:cs typeface="Helvetica Neue" charset="0"/>
              </a:rPr>
              <a:t>&gt;201 million</a:t>
            </a:r>
            <a:r>
              <a:rPr lang="en-US" altLang="zh-CN" sz="2215" dirty="0">
                <a:ea typeface="Helvetica Neue" charset="0"/>
                <a:cs typeface="Helvetica Neue" charset="0"/>
              </a:rPr>
              <a:t> publication papers</a:t>
            </a:r>
          </a:p>
          <a:p>
            <a:pPr lvl="1">
              <a:spcBef>
                <a:spcPts val="1174"/>
              </a:spcBef>
              <a:buSzPct val="60000"/>
              <a:buFont typeface="Wingdings" pitchFamily="2" charset="2"/>
              <a:buChar char="p"/>
              <a:defRPr/>
            </a:pPr>
            <a:r>
              <a:rPr lang="en-US" altLang="zh-CN" sz="2215" b="1" dirty="0">
                <a:solidFill>
                  <a:srgbClr val="C00000"/>
                </a:solidFill>
                <a:ea typeface="Helvetica Neue" charset="0"/>
                <a:cs typeface="Helvetica Neue" charset="0"/>
              </a:rPr>
              <a:t>&gt;341 million</a:t>
            </a:r>
            <a:r>
              <a:rPr lang="en-US" altLang="zh-CN" sz="2215" b="1" dirty="0">
                <a:solidFill>
                  <a:srgbClr val="FF0000"/>
                </a:solidFill>
                <a:ea typeface="Helvetica Neue" charset="0"/>
                <a:cs typeface="Helvetica Neue" charset="0"/>
              </a:rPr>
              <a:t> </a:t>
            </a:r>
            <a:r>
              <a:rPr lang="en-US" altLang="zh-CN" sz="2215" dirty="0">
                <a:ea typeface="Helvetica Neue" charset="0"/>
                <a:cs typeface="Helvetica Neue" charset="0"/>
              </a:rPr>
              <a:t>requests</a:t>
            </a:r>
          </a:p>
          <a:p>
            <a:pPr lvl="1">
              <a:spcBef>
                <a:spcPts val="1174"/>
              </a:spcBef>
              <a:buSzPct val="60000"/>
              <a:buFont typeface="Wingdings" pitchFamily="2" charset="2"/>
              <a:buChar char="p"/>
              <a:defRPr/>
            </a:pPr>
            <a:r>
              <a:rPr lang="en-US" altLang="zh-CN" sz="2215" dirty="0">
                <a:solidFill>
                  <a:srgbClr val="C00000"/>
                </a:solidFill>
                <a:ea typeface="Helvetica Neue" charset="0"/>
                <a:cs typeface="Helvetica Neue" charset="0"/>
              </a:rPr>
              <a:t>100K IP access from 170 countries</a:t>
            </a:r>
            <a:r>
              <a:rPr lang="en-US" altLang="zh-CN" sz="2215" dirty="0">
                <a:solidFill>
                  <a:srgbClr val="FF0000"/>
                </a:solidFill>
                <a:ea typeface="Helvetica Neue" charset="0"/>
                <a:cs typeface="Helvetica Neue" charset="0"/>
              </a:rPr>
              <a:t> </a:t>
            </a:r>
            <a:r>
              <a:rPr lang="en-US" altLang="zh-CN" sz="2215" dirty="0">
                <a:ea typeface="Helvetica Neue" charset="0"/>
                <a:cs typeface="Helvetica Neue" charset="0"/>
              </a:rPr>
              <a:t>per month</a:t>
            </a:r>
          </a:p>
          <a:p>
            <a:pPr fontAlgn="auto">
              <a:spcBef>
                <a:spcPts val="1174"/>
              </a:spcBef>
              <a:spcAft>
                <a:spcPts val="0"/>
              </a:spcAft>
              <a:buFont typeface="Wingdings" pitchFamily="2" charset="2"/>
              <a:buChar char="p"/>
              <a:defRPr/>
            </a:pPr>
            <a:r>
              <a:rPr lang="en-US" altLang="zh-CN" sz="2585" kern="1200" dirty="0" smtClean="0">
                <a:ea typeface="Helvetica Neue" charset="0"/>
                <a:cs typeface="Helvetica Neue" charset="0"/>
              </a:rPr>
              <a:t>Revealing </a:t>
            </a:r>
            <a:r>
              <a:rPr lang="en-US" altLang="zh-CN" sz="2585" b="1" kern="1200" dirty="0" smtClean="0">
                <a:solidFill>
                  <a:srgbClr val="0000CC"/>
                </a:solidFill>
                <a:ea typeface="Helvetica Neue" charset="0"/>
                <a:cs typeface="Helvetica Neue" charset="0"/>
              </a:rPr>
              <a:t>patterns</a:t>
            </a:r>
            <a:r>
              <a:rPr lang="en-US" altLang="zh-CN" sz="2585" kern="1200" dirty="0" smtClean="0">
                <a:ea typeface="Helvetica Neue" charset="0"/>
                <a:cs typeface="Helvetica Neue" charset="0"/>
              </a:rPr>
              <a:t> from scientific networks</a:t>
            </a:r>
            <a:r>
              <a:rPr lang="mr-IN" altLang="zh-CN" sz="2585" kern="1200" dirty="0" smtClean="0">
                <a:ea typeface="Helvetica Neue" charset="0"/>
                <a:cs typeface="Helvetica Neue" charset="0"/>
              </a:rPr>
              <a:t>…</a:t>
            </a:r>
            <a:endParaRPr lang="en-US" altLang="zh-CN" sz="2585" kern="1200" dirty="0">
              <a:ea typeface="Helvetica Neue" charset="0"/>
              <a:cs typeface="Helvetica Neue" charset="0"/>
            </a:endParaRPr>
          </a:p>
        </p:txBody>
      </p:sp>
      <p:sp>
        <p:nvSpPr>
          <p:cNvPr id="26627" name="标题 1"/>
          <p:cNvSpPr>
            <a:spLocks noGrp="1"/>
          </p:cNvSpPr>
          <p:nvPr>
            <p:ph type="title" idx="4294967295"/>
          </p:nvPr>
        </p:nvSpPr>
        <p:spPr>
          <a:xfrm>
            <a:off x="0" y="152400"/>
            <a:ext cx="9144000" cy="797169"/>
          </a:xfrm>
        </p:spPr>
        <p:txBody>
          <a:bodyPr/>
          <a:lstStyle/>
          <a:p>
            <a:r>
              <a:rPr kumimoji="1" lang="en-US" altLang="zh-CN" dirty="0" smtClean="0">
                <a:solidFill>
                  <a:schemeClr val="tx1"/>
                </a:solidFill>
                <a:ea typeface="Helvetica Neue" charset="0"/>
                <a:cs typeface="Helvetica Neue" charset="0"/>
              </a:rPr>
              <a:t>Example in my talk—</a:t>
            </a:r>
            <a:r>
              <a:rPr kumimoji="1" lang="en-US" altLang="zh-CN" dirty="0" err="1" smtClean="0">
                <a:solidFill>
                  <a:schemeClr val="tx1"/>
                </a:solidFill>
                <a:ea typeface="Helvetica Neue" charset="0"/>
                <a:cs typeface="Helvetica Neue" charset="0"/>
              </a:rPr>
              <a:t>AMiner.org</a:t>
            </a:r>
            <a:endParaRPr kumimoji="1" lang="zh-CN" altLang="en-US" dirty="0" smtClean="0">
              <a:solidFill>
                <a:schemeClr val="tx1"/>
              </a:solidFill>
              <a:ea typeface="Helvetica Neue" charset="0"/>
              <a:cs typeface="Helvetica Neue" charset="0"/>
            </a:endParaRPr>
          </a:p>
        </p:txBody>
      </p:sp>
      <p:pic>
        <p:nvPicPr>
          <p:cNvPr id="9" name="Picture 3"/>
          <p:cNvPicPr>
            <a:picLocks noChangeAspect="1" noChangeArrowheads="1"/>
          </p:cNvPicPr>
          <p:nvPr/>
        </p:nvPicPr>
        <p:blipFill>
          <a:blip r:embed="rId3" cstate="print"/>
          <a:srcRect/>
          <a:stretch>
            <a:fillRect/>
          </a:stretch>
        </p:blipFill>
        <p:spPr bwMode="auto">
          <a:xfrm>
            <a:off x="5899905" y="1368463"/>
            <a:ext cx="3005219" cy="2592288"/>
          </a:xfrm>
          <a:prstGeom prst="rect">
            <a:avLst/>
          </a:prstGeom>
          <a:noFill/>
          <a:ln w="12700">
            <a:solidFill>
              <a:schemeClr val="bg1">
                <a:lumMod val="50000"/>
              </a:schemeClr>
            </a:solidFill>
            <a:miter lim="800000"/>
            <a:headEnd/>
            <a:tailEnd/>
          </a:ln>
        </p:spPr>
      </p:pic>
      <p:pic>
        <p:nvPicPr>
          <p:cNvPr id="11" name="Picture 1"/>
          <p:cNvPicPr>
            <a:picLocks noChangeAspect="1" noChangeArrowheads="1"/>
          </p:cNvPicPr>
          <p:nvPr/>
        </p:nvPicPr>
        <p:blipFill>
          <a:blip r:embed="rId4" cstate="print"/>
          <a:srcRect/>
          <a:stretch>
            <a:fillRect/>
          </a:stretch>
        </p:blipFill>
        <p:spPr bwMode="auto">
          <a:xfrm>
            <a:off x="5668737" y="3495469"/>
            <a:ext cx="2392882" cy="2392882"/>
          </a:xfrm>
          <a:prstGeom prst="rect">
            <a:avLst/>
          </a:prstGeom>
          <a:noFill/>
          <a:ln w="12700">
            <a:solidFill>
              <a:schemeClr val="bg1">
                <a:lumMod val="50000"/>
              </a:schemeClr>
            </a:solidFill>
            <a:miter lim="800000"/>
            <a:headEnd/>
            <a:tailEnd/>
          </a:ln>
        </p:spPr>
      </p:pic>
      <p:pic>
        <p:nvPicPr>
          <p:cNvPr id="10" name="Picture 4"/>
          <p:cNvPicPr>
            <a:picLocks noChangeAspect="1" noChangeArrowheads="1"/>
          </p:cNvPicPr>
          <p:nvPr/>
        </p:nvPicPr>
        <p:blipFill>
          <a:blip r:embed="rId5" cstate="print"/>
          <a:srcRect/>
          <a:stretch>
            <a:fillRect/>
          </a:stretch>
        </p:blipFill>
        <p:spPr bwMode="auto">
          <a:xfrm>
            <a:off x="7197522" y="4492503"/>
            <a:ext cx="1946478" cy="1950182"/>
          </a:xfrm>
          <a:prstGeom prst="rect">
            <a:avLst/>
          </a:prstGeom>
          <a:noFill/>
          <a:ln w="12700">
            <a:solidFill>
              <a:schemeClr val="bg1">
                <a:lumMod val="50000"/>
              </a:schemeClr>
            </a:solidFill>
            <a:miter lim="800000"/>
            <a:headEnd/>
            <a:tailEnd/>
          </a:ln>
        </p:spPr>
      </p:pic>
    </p:spTree>
    <p:extLst>
      <p:ext uri="{BB962C8B-B14F-4D97-AF65-F5344CB8AC3E}">
        <p14:creationId xmlns:p14="http://schemas.microsoft.com/office/powerpoint/2010/main" val="1534861772"/>
      </p:ext>
    </p:extLst>
  </p:cSld>
  <p:clrMapOvr>
    <a:masterClrMapping/>
  </p:clrMapOvr>
  <p:transition advTm="47174"/>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ChangeArrowheads="1"/>
          </p:cNvSpPr>
          <p:nvPr/>
        </p:nvSpPr>
        <p:spPr bwMode="auto">
          <a:xfrm>
            <a:off x="260310" y="1934051"/>
            <a:ext cx="2330490" cy="1942610"/>
          </a:xfrm>
          <a:prstGeom prst="rect">
            <a:avLst/>
          </a:prstGeom>
          <a:solidFill>
            <a:srgbClr val="BCE7FF"/>
          </a:solidFill>
          <a:ln w="3175">
            <a:solidFill>
              <a:schemeClr val="tx1"/>
            </a:solidFill>
            <a:miter lim="800000"/>
            <a:headEnd/>
            <a:tailEnd/>
          </a:ln>
        </p:spPr>
        <p:txBody>
          <a:bodyPr lIns="168921" rIns="168921" anchor="ctr"/>
          <a:lstStyle/>
          <a:p>
            <a:r>
              <a:rPr lang="en-US" altLang="zh-CN" sz="2000" dirty="0" smtClean="0">
                <a:latin typeface="+mn-lt"/>
                <a:ea typeface="SimHei" charset="0"/>
                <a:cs typeface="SimHei" charset="0"/>
              </a:rPr>
              <a:t>Find </a:t>
            </a:r>
            <a:r>
              <a:rPr lang="en-US" altLang="zh-CN" sz="2000" dirty="0" smtClean="0">
                <a:solidFill>
                  <a:srgbClr val="FF0000"/>
                </a:solidFill>
                <a:latin typeface="+mn-lt"/>
                <a:ea typeface="SimHei" charset="0"/>
                <a:cs typeface="SimHei" charset="0"/>
              </a:rPr>
              <a:t>female</a:t>
            </a:r>
            <a:r>
              <a:rPr lang="en-US" altLang="zh-CN" sz="2000" dirty="0" smtClean="0">
                <a:latin typeface="+mn-lt"/>
                <a:ea typeface="SimHei" charset="0"/>
                <a:cs typeface="SimHei" charset="0"/>
              </a:rPr>
              <a:t> experts from </a:t>
            </a:r>
            <a:r>
              <a:rPr lang="en-US" altLang="zh-CN" sz="2000" dirty="0" smtClean="0">
                <a:solidFill>
                  <a:srgbClr val="FF0000"/>
                </a:solidFill>
                <a:latin typeface="+mn-lt"/>
                <a:ea typeface="SimHei" charset="0"/>
                <a:cs typeface="SimHei" charset="0"/>
              </a:rPr>
              <a:t>USA</a:t>
            </a:r>
            <a:r>
              <a:rPr lang="en-US" altLang="zh-CN" sz="2000" dirty="0" smtClean="0">
                <a:latin typeface="+mn-lt"/>
                <a:ea typeface="SimHei" charset="0"/>
                <a:cs typeface="SimHei" charset="0"/>
              </a:rPr>
              <a:t> working on “</a:t>
            </a:r>
            <a:r>
              <a:rPr lang="en-US" altLang="zh-CN" sz="2000" dirty="0" smtClean="0">
                <a:solidFill>
                  <a:srgbClr val="FF0000"/>
                </a:solidFill>
                <a:latin typeface="+mn-lt"/>
                <a:ea typeface="SimHei" charset="0"/>
                <a:cs typeface="SimHei" charset="0"/>
              </a:rPr>
              <a:t>Data Mining</a:t>
            </a:r>
            <a:r>
              <a:rPr lang="en-US" altLang="zh-CN" sz="2000" dirty="0" smtClean="0">
                <a:latin typeface="+mn-lt"/>
                <a:ea typeface="SimHei" charset="0"/>
                <a:cs typeface="SimHei" charset="0"/>
              </a:rPr>
              <a:t>” and who can speak “</a:t>
            </a:r>
            <a:r>
              <a:rPr lang="en-US" altLang="zh-CN" sz="2000" dirty="0" smtClean="0">
                <a:solidFill>
                  <a:srgbClr val="FF0000"/>
                </a:solidFill>
                <a:latin typeface="+mn-lt"/>
                <a:ea typeface="SimHei" charset="0"/>
                <a:cs typeface="SimHei" charset="0"/>
              </a:rPr>
              <a:t>Chinese</a:t>
            </a:r>
            <a:r>
              <a:rPr lang="en-US" altLang="zh-CN" sz="2000" dirty="0" smtClean="0">
                <a:latin typeface="+mn-lt"/>
                <a:ea typeface="SimHei" charset="0"/>
                <a:cs typeface="SimHei" charset="0"/>
              </a:rPr>
              <a:t>”</a:t>
            </a:r>
            <a:endParaRPr lang="en-US" altLang="zh-CN" sz="2000" dirty="0">
              <a:latin typeface="+mn-lt"/>
              <a:ea typeface="SimHei" charset="0"/>
              <a:cs typeface="SimHei" charset="0"/>
            </a:endParaRPr>
          </a:p>
        </p:txBody>
      </p:sp>
      <p:grpSp>
        <p:nvGrpSpPr>
          <p:cNvPr id="8" name="Group 7"/>
          <p:cNvGrpSpPr/>
          <p:nvPr/>
        </p:nvGrpSpPr>
        <p:grpSpPr>
          <a:xfrm>
            <a:off x="2734968" y="1334672"/>
            <a:ext cx="6700274" cy="5602393"/>
            <a:chOff x="2960982" y="945932"/>
            <a:chExt cx="7253977" cy="6065369"/>
          </a:xfrm>
        </p:grpSpPr>
        <p:pic>
          <p:nvPicPr>
            <p:cNvPr id="2" name="Picture 1"/>
            <p:cNvPicPr>
              <a:picLocks noChangeAspect="1"/>
            </p:cNvPicPr>
            <p:nvPr/>
          </p:nvPicPr>
          <p:blipFill>
            <a:blip r:embed="rId3"/>
            <a:stretch>
              <a:fillRect/>
            </a:stretch>
          </p:blipFill>
          <p:spPr>
            <a:xfrm>
              <a:off x="2960982" y="945932"/>
              <a:ext cx="7253977" cy="4111292"/>
            </a:xfrm>
            <a:prstGeom prst="rect">
              <a:avLst/>
            </a:prstGeom>
          </p:spPr>
        </p:pic>
        <p:pic>
          <p:nvPicPr>
            <p:cNvPr id="6" name="Picture 5"/>
            <p:cNvPicPr>
              <a:picLocks noChangeAspect="1"/>
            </p:cNvPicPr>
            <p:nvPr/>
          </p:nvPicPr>
          <p:blipFill>
            <a:blip r:embed="rId4"/>
            <a:stretch>
              <a:fillRect/>
            </a:stretch>
          </p:blipFill>
          <p:spPr>
            <a:xfrm>
              <a:off x="3016199" y="4963523"/>
              <a:ext cx="7198760" cy="2047778"/>
            </a:xfrm>
            <a:prstGeom prst="rect">
              <a:avLst/>
            </a:prstGeom>
          </p:spPr>
        </p:pic>
      </p:grpSp>
      <p:cxnSp>
        <p:nvCxnSpPr>
          <p:cNvPr id="7" name="Straight Arrow Connector 6"/>
          <p:cNvCxnSpPr>
            <a:stCxn id="9" idx="3"/>
          </p:cNvCxnSpPr>
          <p:nvPr/>
        </p:nvCxnSpPr>
        <p:spPr bwMode="auto">
          <a:xfrm flipV="1">
            <a:off x="2590800" y="2325170"/>
            <a:ext cx="195170" cy="580186"/>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4" name="Rectangle 3"/>
          <p:cNvSpPr/>
          <p:nvPr/>
        </p:nvSpPr>
        <p:spPr bwMode="auto">
          <a:xfrm>
            <a:off x="2792488" y="2133255"/>
            <a:ext cx="2809074" cy="383825"/>
          </a:xfrm>
          <a:prstGeom prst="rect">
            <a:avLst/>
          </a:prstGeom>
          <a:noFill/>
          <a:ln w="9525" cap="flat" cmpd="sng" algn="ctr">
            <a:solidFill>
              <a:srgbClr val="C00000"/>
            </a:solidFill>
            <a:prstDash val="solid"/>
            <a:round/>
            <a:headEnd type="none" w="med" len="med"/>
            <a:tailEnd type="none" w="med" len="med"/>
          </a:ln>
          <a:effectLst/>
        </p:spPr>
        <p:txBody>
          <a:bodyPr vert="horz" wrap="square" lIns="84460" tIns="42230" rIns="84460" bIns="42230" numCol="1" rtlCol="0" anchor="t" anchorCtr="0" compatLnSpc="1">
            <a:prstTxWarp prst="textNoShape">
              <a:avLst/>
            </a:prstTxWarp>
          </a:bodyPr>
          <a:lstStyle/>
          <a:p>
            <a:pPr defTabSz="844631"/>
            <a:endParaRPr kumimoji="1" lang="en-US" sz="2217">
              <a:latin typeface="Times New Roman" pitchFamily="18" charset="0"/>
            </a:endParaRPr>
          </a:p>
        </p:txBody>
      </p:sp>
      <p:sp>
        <p:nvSpPr>
          <p:cNvPr id="10" name="标题 1"/>
          <p:cNvSpPr>
            <a:spLocks noGrp="1"/>
          </p:cNvSpPr>
          <p:nvPr>
            <p:ph type="title"/>
          </p:nvPr>
        </p:nvSpPr>
        <p:spPr/>
        <p:txBody>
          <a:bodyPr/>
          <a:lstStyle/>
          <a:p>
            <a:r>
              <a:rPr kumimoji="1" lang="en-US" altLang="zh-CN" dirty="0" err="1">
                <a:solidFill>
                  <a:schemeClr val="tx1"/>
                </a:solidFill>
                <a:ea typeface="Helvetica Neue" charset="0"/>
                <a:cs typeface="Helvetica Neue" charset="0"/>
              </a:rPr>
              <a:t>E</a:t>
            </a:r>
            <a:r>
              <a:rPr kumimoji="1" lang="en-US" altLang="zh-CN" dirty="0" err="1" smtClean="0">
                <a:solidFill>
                  <a:schemeClr val="tx1"/>
                </a:solidFill>
                <a:ea typeface="Helvetica Neue" charset="0"/>
                <a:cs typeface="Helvetica Neue" charset="0"/>
              </a:rPr>
              <a:t>xpert.ai</a:t>
            </a:r>
            <a:endParaRPr kumimoji="1" lang="zh-CN" altLang="en-US" dirty="0" smtClean="0">
              <a:solidFill>
                <a:schemeClr val="tx1"/>
              </a:solidFill>
              <a:ea typeface="Helvetica Neue" charset="0"/>
              <a:cs typeface="Helvetica Neue" charset="0"/>
            </a:endParaRPr>
          </a:p>
        </p:txBody>
      </p:sp>
    </p:spTree>
    <p:extLst>
      <p:ext uri="{BB962C8B-B14F-4D97-AF65-F5344CB8AC3E}">
        <p14:creationId xmlns:p14="http://schemas.microsoft.com/office/powerpoint/2010/main" val="877442303"/>
      </p:ext>
    </p:extLst>
  </p:cSld>
  <p:clrMapOvr>
    <a:masterClrMapping/>
  </p:clrMapOvr>
  <p:transition advClick="0" advTm="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smtClean="0">
                <a:solidFill>
                  <a:srgbClr val="C00000"/>
                </a:solidFill>
              </a:rPr>
              <a:t>Structure</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a:t>
            </a:r>
            <a:r>
              <a:rPr kumimoji="1" lang="en-US" altLang="zh-CN" sz="1662" dirty="0" smtClean="0">
                <a:solidFill>
                  <a:schemeClr val="tx1"/>
                </a:solidFill>
              </a:rPr>
              <a:t>Modeling</a:t>
            </a:r>
            <a:endParaRPr kumimoji="1" lang="en-US" altLang="zh-CN" sz="1662" dirty="0">
              <a:solidFill>
                <a:schemeClr val="tx1"/>
              </a:solidFill>
            </a:endParaRP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BIG Network</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
        <p:nvSpPr>
          <p:cNvPr id="59" name="椭圆 40"/>
          <p:cNvSpPr/>
          <p:nvPr/>
        </p:nvSpPr>
        <p:spPr>
          <a:xfrm>
            <a:off x="1600200" y="1866981"/>
            <a:ext cx="1832530" cy="3106284"/>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548328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rgbClr val="FF0000"/>
                </a:solidFill>
              </a:rPr>
              <a:t>—</a:t>
            </a:r>
            <a:r>
              <a:rPr lang="en-US" dirty="0">
                <a:solidFill>
                  <a:srgbClr val="FF0000"/>
                </a:solidFill>
              </a:rPr>
              <a:t>Who is who?</a:t>
            </a:r>
            <a:r>
              <a:rPr lang="en-US" dirty="0">
                <a:solidFill>
                  <a:srgbClr val="0000CC"/>
                </a:solidFill>
              </a:rPr>
              <a:t> </a:t>
            </a:r>
          </a:p>
        </p:txBody>
      </p:sp>
      <p:sp>
        <p:nvSpPr>
          <p:cNvPr id="4" name="Title 3"/>
          <p:cNvSpPr>
            <a:spLocks noGrp="1"/>
          </p:cNvSpPr>
          <p:nvPr>
            <p:ph type="ctrTitle"/>
          </p:nvPr>
        </p:nvSpPr>
        <p:spPr/>
        <p:txBody>
          <a:bodyPr/>
          <a:lstStyle/>
          <a:p>
            <a:r>
              <a:rPr lang="en-US" dirty="0" smtClean="0"/>
              <a:t>Profiling users by connecting </a:t>
            </a:r>
            <a:r>
              <a:rPr lang="en-US" dirty="0"/>
              <a:t>m</a:t>
            </a:r>
            <a:r>
              <a:rPr lang="en-US" dirty="0" smtClean="0"/>
              <a:t>ultiple </a:t>
            </a:r>
            <a:r>
              <a:rPr lang="en-US" dirty="0"/>
              <a:t>n</a:t>
            </a:r>
            <a:r>
              <a:rPr lang="en-US" dirty="0" smtClean="0"/>
              <a:t>etworks</a:t>
            </a:r>
            <a:endParaRPr lang="en-US" dirty="0"/>
          </a:p>
        </p:txBody>
      </p:sp>
      <p:sp>
        <p:nvSpPr>
          <p:cNvPr id="6" name="副标题 4"/>
          <p:cNvSpPr txBox="1">
            <a:spLocks/>
          </p:cNvSpPr>
          <p:nvPr/>
        </p:nvSpPr>
        <p:spPr bwMode="auto">
          <a:xfrm>
            <a:off x="0" y="5638801"/>
            <a:ext cx="9144000" cy="1219200"/>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00" kern="0" dirty="0">
                <a:latin typeface="+mn-lt"/>
                <a:ea typeface="+mn-ea"/>
              </a:rPr>
              <a:t>[1] </a:t>
            </a:r>
            <a:r>
              <a:rPr lang="en-US" altLang="zh-CN" sz="1200" kern="0" dirty="0" err="1">
                <a:latin typeface="+mn-lt"/>
                <a:ea typeface="+mn-ea"/>
              </a:rPr>
              <a:t>Xiaotao</a:t>
            </a:r>
            <a:r>
              <a:rPr lang="en-US" altLang="zh-CN" sz="1200" kern="0" dirty="0">
                <a:latin typeface="+mn-lt"/>
                <a:ea typeface="+mn-ea"/>
              </a:rPr>
              <a:t> </a:t>
            </a:r>
            <a:r>
              <a:rPr lang="en-US" altLang="zh-CN" sz="1200" kern="0" dirty="0" err="1">
                <a:latin typeface="+mn-lt"/>
                <a:ea typeface="+mn-ea"/>
              </a:rPr>
              <a:t>Gu</a:t>
            </a:r>
            <a:r>
              <a:rPr lang="en-US" altLang="zh-CN" sz="1200" kern="0" dirty="0">
                <a:latin typeface="+mn-lt"/>
                <a:ea typeface="+mn-ea"/>
              </a:rPr>
              <a:t>, Hong Yang, </a:t>
            </a:r>
            <a:r>
              <a:rPr lang="en-US" altLang="zh-CN" sz="1200" kern="0" dirty="0" err="1">
                <a:latin typeface="+mn-lt"/>
                <a:ea typeface="+mn-ea"/>
              </a:rPr>
              <a:t>Jie</a:t>
            </a:r>
            <a:r>
              <a:rPr lang="en-US" altLang="zh-CN" sz="1200" kern="0" dirty="0">
                <a:latin typeface="+mn-lt"/>
                <a:ea typeface="+mn-ea"/>
              </a:rPr>
              <a:t> Tang, and Jing Zhang. Web User Profiling using Data Redundancy. </a:t>
            </a:r>
            <a:r>
              <a:rPr lang="en-US" altLang="zh-CN" sz="1200" b="1" kern="0" dirty="0" smtClean="0">
                <a:latin typeface="+mn-lt"/>
                <a:ea typeface="+mn-ea"/>
              </a:rPr>
              <a:t>ASONAM'16</a:t>
            </a:r>
            <a:r>
              <a:rPr lang="en-US" altLang="zh-CN" sz="1200" kern="0" dirty="0" smtClean="0">
                <a:latin typeface="+mn-lt"/>
                <a:ea typeface="+mn-ea"/>
              </a:rPr>
              <a:t>. (</a:t>
            </a:r>
            <a:r>
              <a:rPr lang="en-US" altLang="zh-CN" sz="1200" b="1" kern="0" dirty="0">
                <a:solidFill>
                  <a:srgbClr val="FF0000"/>
                </a:solidFill>
                <a:latin typeface="+mn-lt"/>
                <a:ea typeface="+mn-ea"/>
              </a:rPr>
              <a:t>Best Student Paper Runner-up</a:t>
            </a:r>
            <a:r>
              <a:rPr lang="en-US" altLang="zh-CN" sz="1200" kern="0" dirty="0" smtClean="0">
                <a:latin typeface="+mn-lt"/>
                <a:ea typeface="+mn-ea"/>
              </a:rPr>
              <a:t>)</a:t>
            </a:r>
          </a:p>
          <a:p>
            <a:pPr lvl="0">
              <a:spcBef>
                <a:spcPct val="20000"/>
              </a:spcBef>
            </a:pPr>
            <a:r>
              <a:rPr lang="en-US" altLang="zh-CN" sz="1200" kern="0" dirty="0" smtClean="0">
                <a:latin typeface="+mn-lt"/>
                <a:ea typeface="+mn-ea"/>
              </a:rPr>
              <a:t>[2] </a:t>
            </a:r>
            <a:r>
              <a:rPr lang="en-US" altLang="zh-CN" sz="1200" kern="0" dirty="0" err="1" smtClean="0">
                <a:latin typeface="+mn-lt"/>
                <a:ea typeface="+mn-ea"/>
              </a:rPr>
              <a:t>Yutao</a:t>
            </a:r>
            <a:r>
              <a:rPr lang="en-US" altLang="zh-CN" sz="1200" kern="0" dirty="0" smtClean="0">
                <a:latin typeface="+mn-lt"/>
                <a:ea typeface="+mn-ea"/>
              </a:rPr>
              <a:t> </a:t>
            </a:r>
            <a:r>
              <a:rPr lang="en-US" altLang="zh-CN" sz="1200" kern="0" dirty="0">
                <a:latin typeface="+mn-lt"/>
                <a:ea typeface="+mn-ea"/>
              </a:rPr>
              <a:t>Zhang, Jie Tang, </a:t>
            </a:r>
            <a:r>
              <a:rPr lang="en-US" altLang="zh-CN" sz="1200" kern="0" dirty="0" err="1">
                <a:latin typeface="+mn-lt"/>
                <a:ea typeface="+mn-ea"/>
              </a:rPr>
              <a:t>Zhilin</a:t>
            </a:r>
            <a:r>
              <a:rPr lang="en-US" altLang="zh-CN" sz="1200" kern="0" dirty="0">
                <a:latin typeface="+mn-lt"/>
                <a:ea typeface="+mn-ea"/>
              </a:rPr>
              <a:t> Yang, Jian Pei, and Philip Yu. COSNET: Connecting Heterogeneous Social Networks with Local and Global Consistency. </a:t>
            </a:r>
            <a:r>
              <a:rPr lang="en-US" altLang="zh-CN" sz="1200" b="1" kern="0" dirty="0">
                <a:latin typeface="+mn-lt"/>
                <a:ea typeface="+mn-ea"/>
              </a:rPr>
              <a:t>KDD’15</a:t>
            </a:r>
            <a:r>
              <a:rPr lang="en-US" altLang="zh-CN" sz="1200" kern="0" dirty="0">
                <a:latin typeface="+mn-lt"/>
                <a:ea typeface="+mn-ea"/>
              </a:rPr>
              <a:t>, page 1485-1494</a:t>
            </a:r>
            <a:r>
              <a:rPr lang="en-US" altLang="zh-CN" sz="1200" kern="0" dirty="0" smtClean="0">
                <a:latin typeface="+mn-lt"/>
                <a:ea typeface="+mn-ea"/>
              </a:rPr>
              <a:t>.</a:t>
            </a:r>
          </a:p>
          <a:p>
            <a:pPr lvl="0">
              <a:spcBef>
                <a:spcPct val="20000"/>
              </a:spcBef>
            </a:pPr>
            <a:r>
              <a:rPr lang="en-US" altLang="zh-CN" sz="1200" kern="0" dirty="0" err="1">
                <a:latin typeface="+mn-lt"/>
                <a:ea typeface="+mn-ea"/>
              </a:rPr>
              <a:t>Yuxiao</a:t>
            </a:r>
            <a:r>
              <a:rPr lang="en-US" altLang="zh-CN" sz="1200" kern="0" dirty="0">
                <a:latin typeface="+mn-lt"/>
                <a:ea typeface="+mn-ea"/>
              </a:rPr>
              <a:t> Dong, Yang Yang, </a:t>
            </a:r>
            <a:r>
              <a:rPr lang="en-US" altLang="zh-CN" sz="1200" kern="0" dirty="0" err="1">
                <a:latin typeface="+mn-lt"/>
                <a:ea typeface="+mn-ea"/>
              </a:rPr>
              <a:t>Jie</a:t>
            </a:r>
            <a:r>
              <a:rPr lang="en-US" altLang="zh-CN" sz="1200" kern="0" dirty="0">
                <a:latin typeface="+mn-lt"/>
                <a:ea typeface="+mn-ea"/>
              </a:rPr>
              <a:t> Tang, Yang Yang, and </a:t>
            </a:r>
            <a:r>
              <a:rPr lang="en-US" altLang="zh-CN" sz="1200" kern="0" dirty="0" err="1">
                <a:latin typeface="+mn-lt"/>
                <a:ea typeface="+mn-ea"/>
              </a:rPr>
              <a:t>Nitesh</a:t>
            </a:r>
            <a:r>
              <a:rPr lang="en-US" altLang="zh-CN" sz="1200" kern="0" dirty="0">
                <a:latin typeface="+mn-lt"/>
                <a:ea typeface="+mn-ea"/>
              </a:rPr>
              <a:t> V. Chawla. Inferring User Demographics and Social Strategies in Mobile Social Networks</a:t>
            </a:r>
            <a:r>
              <a:rPr lang="en-US" altLang="zh-CN" sz="1200" kern="0" dirty="0" smtClean="0">
                <a:latin typeface="+mn-lt"/>
                <a:ea typeface="+mn-ea"/>
              </a:rPr>
              <a:t>. </a:t>
            </a:r>
            <a:r>
              <a:rPr lang="en-US" altLang="zh-CN" sz="1200" b="1" kern="0" dirty="0" smtClean="0">
                <a:latin typeface="+mn-lt"/>
                <a:ea typeface="+mn-ea"/>
              </a:rPr>
              <a:t>KDD'14</a:t>
            </a:r>
            <a:r>
              <a:rPr lang="en-US" altLang="zh-CN" sz="1200" kern="0" dirty="0" smtClean="0">
                <a:latin typeface="+mn-lt"/>
                <a:ea typeface="+mn-ea"/>
              </a:rPr>
              <a:t>, </a:t>
            </a:r>
            <a:r>
              <a:rPr lang="en-US" altLang="zh-CN" sz="1200" kern="0" dirty="0">
                <a:latin typeface="+mn-lt"/>
                <a:ea typeface="+mn-ea"/>
              </a:rPr>
              <a:t>pages 15-24. </a:t>
            </a:r>
            <a:r>
              <a:rPr lang="en-US" altLang="zh-CN" sz="1200" kern="0" dirty="0" smtClean="0">
                <a:latin typeface="+mn-lt"/>
                <a:ea typeface="+mn-ea"/>
              </a:rPr>
              <a:t>(</a:t>
            </a:r>
            <a:r>
              <a:rPr lang="en-US" altLang="zh-CN" sz="1200" b="1" kern="0" dirty="0">
                <a:solidFill>
                  <a:srgbClr val="FF0000"/>
                </a:solidFill>
                <a:latin typeface="+mn-lt"/>
                <a:ea typeface="+mn-ea"/>
              </a:rPr>
              <a:t>Report by United Nations</a:t>
            </a:r>
            <a:r>
              <a:rPr lang="en-US" altLang="zh-CN" sz="1200" kern="0" dirty="0">
                <a:latin typeface="+mn-lt"/>
                <a:ea typeface="+mn-ea"/>
              </a:rPr>
              <a:t>)</a:t>
            </a:r>
            <a:endParaRPr lang="zh-CN" altLang="en-US" sz="1200" kern="0" dirty="0">
              <a:latin typeface="+mn-lt"/>
              <a:ea typeface="+mn-ea"/>
            </a:endParaRPr>
          </a:p>
        </p:txBody>
      </p:sp>
    </p:spTree>
    <p:extLst>
      <p:ext uri="{BB962C8B-B14F-4D97-AF65-F5344CB8AC3E}">
        <p14:creationId xmlns:p14="http://schemas.microsoft.com/office/powerpoint/2010/main" val="156958499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who?</a:t>
            </a:r>
            <a:endParaRPr lang="en-US" dirty="0"/>
          </a:p>
        </p:txBody>
      </p:sp>
      <p:pic>
        <p:nvPicPr>
          <p:cNvPr id="4" name="图片 5" descr="Misc-Buddy-Blue-icon.png"/>
          <p:cNvPicPr>
            <a:picLocks noChangeAspect="1"/>
          </p:cNvPicPr>
          <p:nvPr/>
        </p:nvPicPr>
        <p:blipFill>
          <a:blip r:embed="rId2" cstate="print"/>
          <a:stretch>
            <a:fillRect/>
          </a:stretch>
        </p:blipFill>
        <p:spPr>
          <a:xfrm>
            <a:off x="4160798" y="2812081"/>
            <a:ext cx="639802" cy="693119"/>
          </a:xfrm>
          <a:prstGeom prst="rect">
            <a:avLst/>
          </a:prstGeom>
        </p:spPr>
      </p:pic>
      <p:sp>
        <p:nvSpPr>
          <p:cNvPr id="6" name="矩形 35"/>
          <p:cNvSpPr/>
          <p:nvPr/>
        </p:nvSpPr>
        <p:spPr>
          <a:xfrm>
            <a:off x="630001" y="2985949"/>
            <a:ext cx="2464530" cy="457200"/>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ctr"/>
          <a:lstStyle/>
          <a:p>
            <a:pPr algn="ctr"/>
            <a:r>
              <a:rPr kumimoji="1" lang="en-US" altLang="zh-CN" sz="1662" smtClean="0">
                <a:solidFill>
                  <a:schemeClr val="tx1"/>
                </a:solidFill>
              </a:rPr>
              <a:t>User Preference Mining</a:t>
            </a:r>
            <a:endParaRPr kumimoji="1" lang="en-US" altLang="zh-CN" sz="1662" dirty="0">
              <a:solidFill>
                <a:schemeClr val="tx1"/>
              </a:solidFill>
            </a:endParaRPr>
          </a:p>
        </p:txBody>
      </p:sp>
      <p:sp>
        <p:nvSpPr>
          <p:cNvPr id="11" name="矩形 35"/>
          <p:cNvSpPr/>
          <p:nvPr/>
        </p:nvSpPr>
        <p:spPr>
          <a:xfrm>
            <a:off x="3830928" y="4082333"/>
            <a:ext cx="2209800" cy="524563"/>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ctr"/>
          <a:lstStyle/>
          <a:p>
            <a:pPr algn="ctr"/>
            <a:r>
              <a:rPr kumimoji="1" lang="en-US" altLang="zh-CN" sz="1662" smtClean="0">
                <a:solidFill>
                  <a:schemeClr val="tx1"/>
                </a:solidFill>
              </a:rPr>
              <a:t>U</a:t>
            </a:r>
            <a:r>
              <a:rPr kumimoji="1" lang="en-US" altLang="zh-CN" sz="1662" smtClean="0">
                <a:solidFill>
                  <a:schemeClr val="tx1"/>
                </a:solidFill>
              </a:rPr>
              <a:t>ser Demographics</a:t>
            </a:r>
            <a:endParaRPr kumimoji="1" lang="en-US" altLang="zh-CN" sz="1662" dirty="0">
              <a:solidFill>
                <a:schemeClr val="tx1"/>
              </a:solidFill>
            </a:endParaRPr>
          </a:p>
        </p:txBody>
      </p:sp>
      <p:sp>
        <p:nvSpPr>
          <p:cNvPr id="12" name="矩形 35"/>
          <p:cNvSpPr/>
          <p:nvPr/>
        </p:nvSpPr>
        <p:spPr>
          <a:xfrm>
            <a:off x="4685497" y="2833747"/>
            <a:ext cx="721872" cy="629231"/>
          </a:xfrm>
          <a:prstGeom prst="rect">
            <a:avLst/>
          </a:prstGeom>
          <a:noFill/>
          <a:ln>
            <a:noFill/>
          </a:ln>
        </p:spPr>
        <p:style>
          <a:lnRef idx="1">
            <a:schemeClr val="accent1"/>
          </a:lnRef>
          <a:fillRef idx="1001">
            <a:schemeClr val="lt1"/>
          </a:fillRef>
          <a:effectRef idx="2">
            <a:schemeClr val="accent1"/>
          </a:effectRef>
          <a:fontRef idx="minor">
            <a:schemeClr val="lt1"/>
          </a:fontRef>
        </p:style>
        <p:txBody>
          <a:bodyPr rtlCol="0" anchor="ctr"/>
          <a:lstStyle/>
          <a:p>
            <a:pPr algn="ctr"/>
            <a:r>
              <a:rPr kumimoji="1" lang="en-US" altLang="zh-CN" sz="6000" b="1" dirty="0" smtClean="0">
                <a:ln w="15875">
                  <a:solidFill>
                    <a:srgbClr val="FFC000"/>
                  </a:solidFill>
                </a:ln>
                <a:solidFill>
                  <a:srgbClr val="C00000"/>
                </a:solidFill>
              </a:rPr>
              <a:t>?</a:t>
            </a:r>
            <a:endParaRPr kumimoji="1" lang="en-US" altLang="zh-CN" sz="6000" b="1" dirty="0">
              <a:ln w="15875">
                <a:solidFill>
                  <a:srgbClr val="FFC000"/>
                </a:solidFill>
              </a:ln>
              <a:solidFill>
                <a:srgbClr val="C00000"/>
              </a:solidFill>
            </a:endParaRPr>
          </a:p>
        </p:txBody>
      </p:sp>
      <p:sp>
        <p:nvSpPr>
          <p:cNvPr id="14" name="矩形 35"/>
          <p:cNvSpPr/>
          <p:nvPr/>
        </p:nvSpPr>
        <p:spPr>
          <a:xfrm>
            <a:off x="6172200" y="2966121"/>
            <a:ext cx="2209800" cy="524563"/>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ctr"/>
          <a:lstStyle/>
          <a:p>
            <a:pPr algn="ctr"/>
            <a:r>
              <a:rPr kumimoji="1" lang="en-US" altLang="zh-CN" sz="1662" dirty="0" smtClean="0">
                <a:solidFill>
                  <a:schemeClr val="tx1"/>
                </a:solidFill>
              </a:rPr>
              <a:t>U</a:t>
            </a:r>
            <a:r>
              <a:rPr kumimoji="1" lang="en-US" altLang="zh-CN" sz="1662" dirty="0" smtClean="0">
                <a:solidFill>
                  <a:schemeClr val="tx1"/>
                </a:solidFill>
              </a:rPr>
              <a:t>ser Psychology?</a:t>
            </a:r>
            <a:endParaRPr kumimoji="1" lang="en-US" altLang="zh-CN" sz="1662" dirty="0">
              <a:solidFill>
                <a:schemeClr val="tx1"/>
              </a:solidFill>
            </a:endParaRPr>
          </a:p>
        </p:txBody>
      </p:sp>
      <p:sp>
        <p:nvSpPr>
          <p:cNvPr id="15" name="矩形 35"/>
          <p:cNvSpPr/>
          <p:nvPr/>
        </p:nvSpPr>
        <p:spPr>
          <a:xfrm>
            <a:off x="3700076" y="1600430"/>
            <a:ext cx="2464530" cy="457200"/>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ctr"/>
          <a:lstStyle/>
          <a:p>
            <a:pPr algn="ctr"/>
            <a:r>
              <a:rPr kumimoji="1" lang="en-US" altLang="zh-CN" sz="1662" dirty="0" smtClean="0">
                <a:solidFill>
                  <a:schemeClr val="tx1"/>
                </a:solidFill>
              </a:rPr>
              <a:t>User Profiling</a:t>
            </a:r>
            <a:endParaRPr kumimoji="1" lang="en-US" altLang="zh-CN" sz="1662" dirty="0">
              <a:solidFill>
                <a:schemeClr val="tx1"/>
              </a:solidFill>
            </a:endParaRPr>
          </a:p>
        </p:txBody>
      </p:sp>
      <p:sp>
        <p:nvSpPr>
          <p:cNvPr id="16" name="Subtitle 4"/>
          <p:cNvSpPr txBox="1">
            <a:spLocks/>
          </p:cNvSpPr>
          <p:nvPr/>
        </p:nvSpPr>
        <p:spPr bwMode="auto">
          <a:xfrm>
            <a:off x="762000" y="5105400"/>
            <a:ext cx="8001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b="1" kern="0" dirty="0" smtClean="0">
                <a:solidFill>
                  <a:srgbClr val="FF0000"/>
                </a:solidFill>
              </a:rPr>
              <a:t>How to model a </a:t>
            </a:r>
            <a:r>
              <a:rPr lang="en-US" b="1" kern="0" smtClean="0">
                <a:solidFill>
                  <a:srgbClr val="FF0000"/>
                </a:solidFill>
              </a:rPr>
              <a:t>user in social network?</a:t>
            </a:r>
            <a:endParaRPr lang="en-US" b="1" kern="0" dirty="0">
              <a:solidFill>
                <a:srgbClr val="0000CC"/>
              </a:solidFill>
            </a:endParaRPr>
          </a:p>
        </p:txBody>
      </p:sp>
    </p:spTree>
    <p:extLst>
      <p:ext uri="{BB962C8B-B14F-4D97-AF65-F5344CB8AC3E}">
        <p14:creationId xmlns:p14="http://schemas.microsoft.com/office/powerpoint/2010/main" val="481133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8582" y="1105401"/>
            <a:ext cx="5277724" cy="4591500"/>
            <a:chOff x="128464" y="911767"/>
            <a:chExt cx="5717534" cy="4974125"/>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b="67850"/>
            <a:stretch/>
          </p:blipFill>
          <p:spPr>
            <a:xfrm>
              <a:off x="128464" y="911767"/>
              <a:ext cx="5717534" cy="2204864"/>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59450"/>
            <a:stretch/>
          </p:blipFill>
          <p:spPr>
            <a:xfrm>
              <a:off x="128464" y="3104964"/>
              <a:ext cx="5717534" cy="2780928"/>
            </a:xfrm>
            <a:prstGeom prst="rect">
              <a:avLst/>
            </a:prstGeom>
          </p:spPr>
        </p:pic>
      </p:grpSp>
      <p:grpSp>
        <p:nvGrpSpPr>
          <p:cNvPr id="35" name="Group 34"/>
          <p:cNvGrpSpPr/>
          <p:nvPr/>
        </p:nvGrpSpPr>
        <p:grpSpPr>
          <a:xfrm>
            <a:off x="1580899" y="1734042"/>
            <a:ext cx="1761426" cy="2474982"/>
            <a:chOff x="1712640" y="1592796"/>
            <a:chExt cx="1908212" cy="2681230"/>
          </a:xfrm>
        </p:grpSpPr>
        <p:sp>
          <p:nvSpPr>
            <p:cNvPr id="24" name="Frame 23"/>
            <p:cNvSpPr/>
            <p:nvPr/>
          </p:nvSpPr>
          <p:spPr>
            <a:xfrm>
              <a:off x="1712640" y="1592796"/>
              <a:ext cx="756084" cy="216024"/>
            </a:xfrm>
            <a:prstGeom prst="fram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1712640" y="4058002"/>
              <a:ext cx="1908212" cy="216024"/>
            </a:xfrm>
            <a:prstGeom prst="fram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p:nvGrpSpPr>
        <p:grpSpPr>
          <a:xfrm>
            <a:off x="1580898" y="1956095"/>
            <a:ext cx="1296144" cy="2675406"/>
            <a:chOff x="1712640" y="1833352"/>
            <a:chExt cx="1404156" cy="2898357"/>
          </a:xfrm>
        </p:grpSpPr>
        <p:sp>
          <p:nvSpPr>
            <p:cNvPr id="29" name="Frame 28"/>
            <p:cNvSpPr/>
            <p:nvPr/>
          </p:nvSpPr>
          <p:spPr>
            <a:xfrm>
              <a:off x="1712640" y="1833352"/>
              <a:ext cx="936104" cy="216024"/>
            </a:xfrm>
            <a:prstGeom prst="frame">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Frame 29"/>
            <p:cNvSpPr/>
            <p:nvPr/>
          </p:nvSpPr>
          <p:spPr>
            <a:xfrm>
              <a:off x="1712640" y="4304762"/>
              <a:ext cx="1404156" cy="426947"/>
            </a:xfrm>
            <a:prstGeom prst="frame">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p:nvGrpSpPr>
        <p:grpSpPr>
          <a:xfrm>
            <a:off x="1567675" y="2170336"/>
            <a:ext cx="1542009" cy="2682923"/>
            <a:chOff x="1698314" y="2065447"/>
            <a:chExt cx="1670510" cy="2906500"/>
          </a:xfrm>
        </p:grpSpPr>
        <p:sp>
          <p:nvSpPr>
            <p:cNvPr id="31" name="Frame 30"/>
            <p:cNvSpPr/>
            <p:nvPr/>
          </p:nvSpPr>
          <p:spPr>
            <a:xfrm>
              <a:off x="1712640" y="2065447"/>
              <a:ext cx="1296144" cy="216024"/>
            </a:xfrm>
            <a:prstGeom prst="frame">
              <a:avLst/>
            </a:prstGeom>
            <a:solidFill>
              <a:srgbClr val="992C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2" name="Frame 31"/>
            <p:cNvSpPr/>
            <p:nvPr/>
          </p:nvSpPr>
          <p:spPr>
            <a:xfrm>
              <a:off x="1698314" y="4755923"/>
              <a:ext cx="1670510" cy="216024"/>
            </a:xfrm>
            <a:prstGeom prst="frame">
              <a:avLst/>
            </a:prstGeom>
            <a:solidFill>
              <a:srgbClr val="992C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
        <p:nvSpPr>
          <p:cNvPr id="36" name="Frame 35"/>
          <p:cNvSpPr/>
          <p:nvPr/>
        </p:nvSpPr>
        <p:spPr>
          <a:xfrm>
            <a:off x="1567675" y="2384578"/>
            <a:ext cx="1608478" cy="184731"/>
          </a:xfrm>
          <a:prstGeom prst="frame">
            <a:avLst/>
          </a:prstGeom>
          <a:solidFill>
            <a:srgbClr val="0000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7" name="Frame 36"/>
          <p:cNvSpPr/>
          <p:nvPr/>
        </p:nvSpPr>
        <p:spPr>
          <a:xfrm>
            <a:off x="1575490" y="5466090"/>
            <a:ext cx="2065945" cy="174664"/>
          </a:xfrm>
          <a:prstGeom prst="frame">
            <a:avLst/>
          </a:prstGeom>
          <a:solidFill>
            <a:srgbClr val="0000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8" name="Frame 37"/>
          <p:cNvSpPr/>
          <p:nvPr/>
        </p:nvSpPr>
        <p:spPr>
          <a:xfrm>
            <a:off x="1567675" y="4891317"/>
            <a:ext cx="3137263" cy="314958"/>
          </a:xfrm>
          <a:prstGeom prst="fram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FF00"/>
              </a:solidFill>
            </a:endParaRPr>
          </a:p>
        </p:txBody>
      </p:sp>
      <p:sp>
        <p:nvSpPr>
          <p:cNvPr id="40" name="Frame 39"/>
          <p:cNvSpPr/>
          <p:nvPr/>
        </p:nvSpPr>
        <p:spPr>
          <a:xfrm>
            <a:off x="1575489" y="5243817"/>
            <a:ext cx="2797104" cy="166126"/>
          </a:xfrm>
          <a:prstGeom prst="fram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 name="Group 1"/>
          <p:cNvGrpSpPr/>
          <p:nvPr/>
        </p:nvGrpSpPr>
        <p:grpSpPr>
          <a:xfrm>
            <a:off x="6233722" y="1105401"/>
            <a:ext cx="1916098" cy="2315564"/>
            <a:chOff x="6861212" y="1196752"/>
            <a:chExt cx="2075773" cy="2508528"/>
          </a:xfrm>
        </p:grpSpPr>
        <p:grpSp>
          <p:nvGrpSpPr>
            <p:cNvPr id="43" name="Group 42"/>
            <p:cNvGrpSpPr/>
            <p:nvPr/>
          </p:nvGrpSpPr>
          <p:grpSpPr>
            <a:xfrm>
              <a:off x="6868947" y="3359004"/>
              <a:ext cx="1662465" cy="346276"/>
              <a:chOff x="6861212" y="1196752"/>
              <a:chExt cx="1662465" cy="346276"/>
            </a:xfrm>
          </p:grpSpPr>
          <p:sp>
            <p:nvSpPr>
              <p:cNvPr id="41" name="Rectangle 40"/>
              <p:cNvSpPr/>
              <p:nvPr/>
            </p:nvSpPr>
            <p:spPr>
              <a:xfrm>
                <a:off x="6861212" y="1276019"/>
                <a:ext cx="684076" cy="1800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2" name="TextBox 41"/>
              <p:cNvSpPr txBox="1"/>
              <p:nvPr/>
            </p:nvSpPr>
            <p:spPr>
              <a:xfrm>
                <a:off x="7653300" y="1196752"/>
                <a:ext cx="870377"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Address</a:t>
                </a:r>
                <a:endParaRPr lang="en-US" sz="1477" dirty="0">
                  <a:latin typeface="Times New Roman" charset="0"/>
                  <a:ea typeface="Times New Roman" charset="0"/>
                  <a:cs typeface="Times New Roman" charset="0"/>
                </a:endParaRPr>
              </a:p>
            </p:txBody>
          </p:sp>
        </p:grpSp>
        <p:grpSp>
          <p:nvGrpSpPr>
            <p:cNvPr id="45" name="Group 44"/>
            <p:cNvGrpSpPr/>
            <p:nvPr/>
          </p:nvGrpSpPr>
          <p:grpSpPr>
            <a:xfrm>
              <a:off x="6861212" y="1639543"/>
              <a:ext cx="2075773" cy="346276"/>
              <a:chOff x="6861212" y="1196752"/>
              <a:chExt cx="2075773" cy="346276"/>
            </a:xfrm>
          </p:grpSpPr>
          <p:sp>
            <p:nvSpPr>
              <p:cNvPr id="46" name="Rectangle 45"/>
              <p:cNvSpPr/>
              <p:nvPr/>
            </p:nvSpPr>
            <p:spPr>
              <a:xfrm>
                <a:off x="6861212" y="1276019"/>
                <a:ext cx="684076" cy="1800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7" name="TextBox 46"/>
              <p:cNvSpPr txBox="1"/>
              <p:nvPr/>
            </p:nvSpPr>
            <p:spPr>
              <a:xfrm>
                <a:off x="7653300" y="1196752"/>
                <a:ext cx="1283685"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Phone</a:t>
                </a:r>
                <a:r>
                  <a:rPr lang="zh-CN" altLang="en-US" sz="1477" dirty="0">
                    <a:latin typeface="Times New Roman" charset="0"/>
                    <a:ea typeface="Times New Roman" charset="0"/>
                    <a:cs typeface="Times New Roman" charset="0"/>
                  </a:rPr>
                  <a:t> </a:t>
                </a:r>
                <a:r>
                  <a:rPr lang="en-US" altLang="zh-CN" sz="1477" dirty="0">
                    <a:latin typeface="Times New Roman" charset="0"/>
                    <a:ea typeface="Times New Roman" charset="0"/>
                    <a:cs typeface="Times New Roman" charset="0"/>
                  </a:rPr>
                  <a:t>&amp;</a:t>
                </a:r>
                <a:r>
                  <a:rPr lang="zh-CN" altLang="en-US" sz="1477" dirty="0">
                    <a:latin typeface="Times New Roman" charset="0"/>
                    <a:ea typeface="Times New Roman" charset="0"/>
                    <a:cs typeface="Times New Roman" charset="0"/>
                  </a:rPr>
                  <a:t> </a:t>
                </a:r>
                <a:r>
                  <a:rPr lang="en-US" altLang="zh-CN" sz="1477" dirty="0">
                    <a:latin typeface="Times New Roman" charset="0"/>
                    <a:ea typeface="Times New Roman" charset="0"/>
                    <a:cs typeface="Times New Roman" charset="0"/>
                  </a:rPr>
                  <a:t>Fax</a:t>
                </a:r>
                <a:endParaRPr lang="en-US" sz="1477" dirty="0">
                  <a:latin typeface="Times New Roman" charset="0"/>
                  <a:ea typeface="Times New Roman" charset="0"/>
                  <a:cs typeface="Times New Roman" charset="0"/>
                </a:endParaRPr>
              </a:p>
            </p:txBody>
          </p:sp>
        </p:grpSp>
        <p:grpSp>
          <p:nvGrpSpPr>
            <p:cNvPr id="48" name="Group 47"/>
            <p:cNvGrpSpPr/>
            <p:nvPr/>
          </p:nvGrpSpPr>
          <p:grpSpPr>
            <a:xfrm>
              <a:off x="6861212" y="2051146"/>
              <a:ext cx="1481861" cy="346276"/>
              <a:chOff x="6861212" y="1196752"/>
              <a:chExt cx="1481861" cy="346276"/>
            </a:xfrm>
          </p:grpSpPr>
          <p:sp>
            <p:nvSpPr>
              <p:cNvPr id="49" name="Rectangle 48"/>
              <p:cNvSpPr/>
              <p:nvPr/>
            </p:nvSpPr>
            <p:spPr>
              <a:xfrm>
                <a:off x="6861212" y="1276019"/>
                <a:ext cx="684076" cy="180020"/>
              </a:xfrm>
              <a:prstGeom prst="rect">
                <a:avLst/>
              </a:prstGeom>
              <a:solidFill>
                <a:srgbClr val="992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0" name="TextBox 49"/>
              <p:cNvSpPr txBox="1"/>
              <p:nvPr/>
            </p:nvSpPr>
            <p:spPr>
              <a:xfrm>
                <a:off x="7653300" y="1196752"/>
                <a:ext cx="689773"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Email</a:t>
                </a:r>
                <a:endParaRPr lang="en-US" sz="1477" dirty="0">
                  <a:latin typeface="Times New Roman" charset="0"/>
                  <a:ea typeface="Times New Roman" charset="0"/>
                  <a:cs typeface="Times New Roman" charset="0"/>
                </a:endParaRPr>
              </a:p>
            </p:txBody>
          </p:sp>
        </p:grpSp>
        <p:grpSp>
          <p:nvGrpSpPr>
            <p:cNvPr id="51" name="Group 50"/>
            <p:cNvGrpSpPr/>
            <p:nvPr/>
          </p:nvGrpSpPr>
          <p:grpSpPr>
            <a:xfrm>
              <a:off x="6861212" y="2462749"/>
              <a:ext cx="1877801" cy="346276"/>
              <a:chOff x="6861212" y="1196752"/>
              <a:chExt cx="1877801" cy="346276"/>
            </a:xfrm>
          </p:grpSpPr>
          <p:sp>
            <p:nvSpPr>
              <p:cNvPr id="52" name="Rectangle 51"/>
              <p:cNvSpPr/>
              <p:nvPr/>
            </p:nvSpPr>
            <p:spPr>
              <a:xfrm>
                <a:off x="6861212" y="1276019"/>
                <a:ext cx="684076" cy="18002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3" name="TextBox 52"/>
              <p:cNvSpPr txBox="1"/>
              <p:nvPr/>
            </p:nvSpPr>
            <p:spPr>
              <a:xfrm>
                <a:off x="7653300" y="1196752"/>
                <a:ext cx="1085713"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Homepage</a:t>
                </a:r>
                <a:endParaRPr lang="en-US" sz="1477" dirty="0">
                  <a:latin typeface="Times New Roman" charset="0"/>
                  <a:ea typeface="Times New Roman" charset="0"/>
                  <a:cs typeface="Times New Roman" charset="0"/>
                </a:endParaRPr>
              </a:p>
            </p:txBody>
          </p:sp>
        </p:grpSp>
        <p:grpSp>
          <p:nvGrpSpPr>
            <p:cNvPr id="54" name="Group 53"/>
            <p:cNvGrpSpPr/>
            <p:nvPr/>
          </p:nvGrpSpPr>
          <p:grpSpPr>
            <a:xfrm>
              <a:off x="6868947" y="2874352"/>
              <a:ext cx="1853282" cy="346276"/>
              <a:chOff x="6861212" y="1196752"/>
              <a:chExt cx="1853282" cy="346276"/>
            </a:xfrm>
          </p:grpSpPr>
          <p:sp>
            <p:nvSpPr>
              <p:cNvPr id="55" name="Rectangle 54"/>
              <p:cNvSpPr/>
              <p:nvPr/>
            </p:nvSpPr>
            <p:spPr>
              <a:xfrm>
                <a:off x="6861212" y="1276019"/>
                <a:ext cx="684076" cy="1800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6" name="TextBox 55"/>
              <p:cNvSpPr txBox="1"/>
              <p:nvPr/>
            </p:nvSpPr>
            <p:spPr>
              <a:xfrm>
                <a:off x="7653300" y="1196752"/>
                <a:ext cx="1061194"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Affiliation</a:t>
                </a:r>
                <a:endParaRPr lang="en-US" sz="1477" dirty="0">
                  <a:latin typeface="Times New Roman" charset="0"/>
                  <a:ea typeface="Times New Roman" charset="0"/>
                  <a:cs typeface="Times New Roman" charset="0"/>
                </a:endParaRPr>
              </a:p>
            </p:txBody>
          </p:sp>
        </p:grpSp>
        <p:grpSp>
          <p:nvGrpSpPr>
            <p:cNvPr id="57" name="Group 56"/>
            <p:cNvGrpSpPr/>
            <p:nvPr/>
          </p:nvGrpSpPr>
          <p:grpSpPr>
            <a:xfrm>
              <a:off x="6861212" y="1196752"/>
              <a:ext cx="1665939" cy="346276"/>
              <a:chOff x="6861212" y="1196752"/>
              <a:chExt cx="1665939" cy="346276"/>
            </a:xfrm>
          </p:grpSpPr>
          <p:sp>
            <p:nvSpPr>
              <p:cNvPr id="58" name="Rectangle 57"/>
              <p:cNvSpPr/>
              <p:nvPr/>
            </p:nvSpPr>
            <p:spPr>
              <a:xfrm>
                <a:off x="6861212" y="1276019"/>
                <a:ext cx="684076" cy="1800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9" name="TextBox 58"/>
              <p:cNvSpPr txBox="1"/>
              <p:nvPr/>
            </p:nvSpPr>
            <p:spPr>
              <a:xfrm>
                <a:off x="7653300" y="1196752"/>
                <a:ext cx="873851" cy="346276"/>
              </a:xfrm>
              <a:prstGeom prst="rect">
                <a:avLst/>
              </a:prstGeom>
              <a:noFill/>
            </p:spPr>
            <p:txBody>
              <a:bodyPr wrap="none" rtlCol="0">
                <a:spAutoFit/>
              </a:bodyPr>
              <a:lstStyle/>
              <a:p>
                <a:r>
                  <a:rPr lang="en-US" altLang="zh-CN" sz="1477" dirty="0">
                    <a:latin typeface="Times New Roman" charset="0"/>
                    <a:ea typeface="Times New Roman" charset="0"/>
                    <a:cs typeface="Times New Roman" charset="0"/>
                  </a:rPr>
                  <a:t>Position</a:t>
                </a:r>
                <a:endParaRPr lang="en-US" sz="1477" dirty="0">
                  <a:latin typeface="Times New Roman" charset="0"/>
                  <a:ea typeface="Times New Roman" charset="0"/>
                  <a:cs typeface="Times New Roman" charset="0"/>
                </a:endParaRPr>
              </a:p>
            </p:txBody>
          </p:sp>
        </p:grpSp>
      </p:grpSp>
      <p:grpSp>
        <p:nvGrpSpPr>
          <p:cNvPr id="5" name="Group 4"/>
          <p:cNvGrpSpPr/>
          <p:nvPr/>
        </p:nvGrpSpPr>
        <p:grpSpPr>
          <a:xfrm>
            <a:off x="6221889" y="3647704"/>
            <a:ext cx="2501166" cy="2049197"/>
            <a:chOff x="6740380" y="3665929"/>
            <a:chExt cx="2709596" cy="2219963"/>
          </a:xfrm>
        </p:grpSpPr>
        <p:sp>
          <p:nvSpPr>
            <p:cNvPr id="4" name="Rectangle 3"/>
            <p:cNvSpPr/>
            <p:nvPr/>
          </p:nvSpPr>
          <p:spPr>
            <a:xfrm>
              <a:off x="6740380" y="3665929"/>
              <a:ext cx="2709596" cy="2219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24638" y="3762213"/>
              <a:ext cx="2504851" cy="1900519"/>
            </a:xfrm>
            <a:prstGeom prst="rect">
              <a:avLst/>
            </a:prstGeom>
            <a:noFill/>
          </p:spPr>
          <p:txBody>
            <a:bodyPr wrap="none" rtlCol="0">
              <a:spAutoFit/>
            </a:bodyPr>
            <a:lstStyle/>
            <a:p>
              <a:pPr marL="316531" indent="-316531">
                <a:lnSpc>
                  <a:spcPct val="150000"/>
                </a:lnSpc>
                <a:buFont typeface="Arial" charset="0"/>
                <a:buChar char="•"/>
              </a:pPr>
              <a:r>
                <a:rPr lang="en-US" altLang="zh-CN" dirty="0" smtClean="0"/>
                <a:t>Expert</a:t>
              </a:r>
              <a:r>
                <a:rPr lang="zh-CN" altLang="en-US" dirty="0" smtClean="0"/>
                <a:t> </a:t>
              </a:r>
              <a:r>
                <a:rPr lang="en-US" altLang="zh-CN" dirty="0" smtClean="0"/>
                <a:t>Finding</a:t>
              </a:r>
              <a:endParaRPr lang="zh-CN" altLang="en-US" dirty="0" smtClean="0"/>
            </a:p>
            <a:p>
              <a:pPr marL="316531" indent="-316531">
                <a:lnSpc>
                  <a:spcPct val="150000"/>
                </a:lnSpc>
                <a:buFont typeface="Arial" charset="0"/>
                <a:buChar char="•"/>
              </a:pPr>
              <a:r>
                <a:rPr lang="en-US" altLang="zh-CN" dirty="0" smtClean="0"/>
                <a:t>Recommendation</a:t>
              </a:r>
              <a:endParaRPr lang="zh-CN" altLang="en-US" dirty="0" smtClean="0"/>
            </a:p>
            <a:p>
              <a:pPr marL="316531" indent="-316531">
                <a:lnSpc>
                  <a:spcPct val="150000"/>
                </a:lnSpc>
                <a:buFont typeface="Arial" charset="0"/>
                <a:buChar char="•"/>
              </a:pPr>
              <a:r>
                <a:rPr lang="en-US" altLang="zh-CN" dirty="0" smtClean="0"/>
                <a:t>Getting</a:t>
              </a:r>
              <a:r>
                <a:rPr lang="zh-CN" altLang="en-US" dirty="0" smtClean="0"/>
                <a:t> </a:t>
              </a:r>
              <a:r>
                <a:rPr lang="en-US" altLang="zh-CN" dirty="0" smtClean="0"/>
                <a:t>in</a:t>
              </a:r>
              <a:r>
                <a:rPr lang="zh-CN" altLang="en-US" dirty="0" smtClean="0"/>
                <a:t> </a:t>
              </a:r>
              <a:r>
                <a:rPr lang="en-US" altLang="zh-CN" dirty="0" smtClean="0"/>
                <a:t>Touch</a:t>
              </a:r>
              <a:endParaRPr lang="zh-CN" altLang="en-US" dirty="0" smtClean="0"/>
            </a:p>
            <a:p>
              <a:pPr marL="316531" indent="-316531">
                <a:lnSpc>
                  <a:spcPct val="150000"/>
                </a:lnSpc>
                <a:buFont typeface="Arial" charset="0"/>
                <a:buChar char="•"/>
              </a:pPr>
              <a:r>
                <a:rPr lang="is-IS" altLang="zh-CN" dirty="0" smtClean="0"/>
                <a:t>…</a:t>
              </a:r>
              <a:endParaRPr lang="en-US" dirty="0"/>
            </a:p>
          </p:txBody>
        </p:sp>
      </p:grpSp>
      <p:sp>
        <p:nvSpPr>
          <p:cNvPr id="44" name="Title 1"/>
          <p:cNvSpPr>
            <a:spLocks noGrp="1"/>
          </p:cNvSpPr>
          <p:nvPr>
            <p:ph type="title"/>
          </p:nvPr>
        </p:nvSpPr>
        <p:spPr>
          <a:xfrm>
            <a:off x="250582" y="188913"/>
            <a:ext cx="8642838" cy="792162"/>
          </a:xfrm>
        </p:spPr>
        <p:txBody>
          <a:bodyPr/>
          <a:lstStyle/>
          <a:p>
            <a:r>
              <a:rPr lang="en-US" dirty="0" smtClean="0"/>
              <a:t>User Profiling with Big Data</a:t>
            </a:r>
            <a:endParaRPr lang="en-US" dirty="0"/>
          </a:p>
        </p:txBody>
      </p:sp>
    </p:spTree>
    <p:extLst>
      <p:ext uri="{BB962C8B-B14F-4D97-AF65-F5344CB8AC3E}">
        <p14:creationId xmlns:p14="http://schemas.microsoft.com/office/powerpoint/2010/main" val="94440036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1"/>
            <a:ext cx="3431780" cy="1220847"/>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Source</a:t>
            </a:r>
            <a:r>
              <a:rPr lang="zh-CN" altLang="en-US" sz="2215" dirty="0">
                <a:solidFill>
                  <a:srgbClr val="FF0000"/>
                </a:solidFill>
              </a:rPr>
              <a:t> </a:t>
            </a:r>
            <a:r>
              <a:rPr lang="en-US" altLang="zh-CN" sz="2215" dirty="0">
                <a:solidFill>
                  <a:srgbClr val="FF0000"/>
                </a:solidFill>
              </a:rPr>
              <a:t>Finding</a:t>
            </a:r>
            <a:endParaRPr lang="zh-CN" altLang="en-US" sz="2215" dirty="0">
              <a:solidFill>
                <a:srgbClr val="FF0000"/>
              </a:solidFill>
            </a:endParaRPr>
          </a:p>
          <a:p>
            <a:pPr marL="316531" indent="-316531">
              <a:lnSpc>
                <a:spcPts val="4431"/>
              </a:lnSpc>
              <a:buFont typeface="Arial" charset="0"/>
              <a:buChar char="•"/>
            </a:pPr>
            <a:r>
              <a:rPr lang="en-US" altLang="zh-CN" sz="2215" dirty="0"/>
              <a:t>Extraction</a:t>
            </a:r>
            <a:endParaRPr lang="zh-CN" altLang="en-US" sz="2215"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9833" b="42771"/>
          <a:stretch/>
        </p:blipFill>
        <p:spPr>
          <a:xfrm>
            <a:off x="882975" y="3628407"/>
            <a:ext cx="7330460" cy="25258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593" y="1652862"/>
            <a:ext cx="3323446" cy="1866936"/>
          </a:xfrm>
          <a:prstGeom prst="rect">
            <a:avLst/>
          </a:prstGeom>
        </p:spPr>
      </p:pic>
      <p:cxnSp>
        <p:nvCxnSpPr>
          <p:cNvPr id="5" name="Straight Arrow Connector 4"/>
          <p:cNvCxnSpPr>
            <a:stCxn id="7" idx="1"/>
          </p:cNvCxnSpPr>
          <p:nvPr/>
        </p:nvCxnSpPr>
        <p:spPr>
          <a:xfrm flipH="1">
            <a:off x="3076449" y="2677241"/>
            <a:ext cx="1650910" cy="962391"/>
          </a:xfrm>
          <a:prstGeom prst="straightConnector1">
            <a:avLst/>
          </a:prstGeom>
          <a:ln w="44450" cap="flat" cmpd="sng">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Frame 6"/>
          <p:cNvSpPr/>
          <p:nvPr/>
        </p:nvSpPr>
        <p:spPr>
          <a:xfrm>
            <a:off x="4727359" y="2428720"/>
            <a:ext cx="3007558" cy="497043"/>
          </a:xfrm>
          <a:prstGeom prst="frame">
            <a:avLst>
              <a:gd name="adj1" fmla="val 4610"/>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itle 1"/>
          <p:cNvSpPr>
            <a:spLocks noGrp="1"/>
          </p:cNvSpPr>
          <p:nvPr>
            <p:ph type="title"/>
          </p:nvPr>
        </p:nvSpPr>
        <p:spPr>
          <a:xfrm>
            <a:off x="250582" y="188913"/>
            <a:ext cx="8642838" cy="792162"/>
          </a:xfrm>
        </p:spPr>
        <p:txBody>
          <a:bodyPr/>
          <a:lstStyle/>
          <a:p>
            <a:r>
              <a:rPr lang="en-US" dirty="0"/>
              <a:t>Traditional Way: Two-Step</a:t>
            </a:r>
          </a:p>
        </p:txBody>
      </p:sp>
    </p:spTree>
    <p:extLst>
      <p:ext uri="{BB962C8B-B14F-4D97-AF65-F5344CB8AC3E}">
        <p14:creationId xmlns:p14="http://schemas.microsoft.com/office/powerpoint/2010/main" val="15871740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1"/>
            <a:ext cx="3431780" cy="1220847"/>
          </a:xfrm>
          <a:prstGeom prst="rect">
            <a:avLst/>
          </a:prstGeom>
          <a:noFill/>
        </p:spPr>
        <p:txBody>
          <a:bodyPr wrap="square" rtlCol="0">
            <a:spAutoFit/>
          </a:bodyPr>
          <a:lstStyle/>
          <a:p>
            <a:pPr marL="316531" indent="-316531">
              <a:lnSpc>
                <a:spcPts val="4431"/>
              </a:lnSpc>
              <a:buFont typeface="Arial" charset="0"/>
              <a:buChar char="•"/>
            </a:pPr>
            <a:r>
              <a:rPr lang="en-US" altLang="zh-CN" sz="2215" dirty="0"/>
              <a:t>Source</a:t>
            </a:r>
            <a:r>
              <a:rPr lang="zh-CN" altLang="en-US" sz="2215" dirty="0"/>
              <a:t> </a:t>
            </a:r>
            <a:r>
              <a:rPr lang="en-US" altLang="zh-CN" sz="2215" dirty="0"/>
              <a:t>Finding</a:t>
            </a:r>
            <a:endParaRPr lang="zh-CN" altLang="en-US" sz="2215" dirty="0"/>
          </a:p>
          <a:p>
            <a:pPr marL="316531" indent="-316531">
              <a:lnSpc>
                <a:spcPts val="4431"/>
              </a:lnSpc>
              <a:buFont typeface="Arial" charset="0"/>
              <a:buChar char="•"/>
            </a:pPr>
            <a:r>
              <a:rPr lang="en-US" altLang="zh-CN" sz="2215" dirty="0">
                <a:solidFill>
                  <a:srgbClr val="FF0000"/>
                </a:solidFill>
              </a:rPr>
              <a:t>Extraction</a:t>
            </a:r>
            <a:endParaRPr lang="zh-CN" altLang="en-US" sz="2215" dirty="0">
              <a:solidFill>
                <a:srgbClr val="FF00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9833" b="42771"/>
          <a:stretch/>
        </p:blipFill>
        <p:spPr>
          <a:xfrm>
            <a:off x="882975" y="3628407"/>
            <a:ext cx="7330460" cy="2525819"/>
          </a:xfrm>
          <a:prstGeom prst="rect">
            <a:avLst/>
          </a:prstGeom>
        </p:spPr>
      </p:pic>
      <p:sp>
        <p:nvSpPr>
          <p:cNvPr id="7" name="Frame 6"/>
          <p:cNvSpPr/>
          <p:nvPr/>
        </p:nvSpPr>
        <p:spPr>
          <a:xfrm>
            <a:off x="2112650" y="4193393"/>
            <a:ext cx="2891076" cy="990602"/>
          </a:xfrm>
          <a:prstGeom prst="frame">
            <a:avLst>
              <a:gd name="adj1" fmla="val 4610"/>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5136986" y="4525737"/>
            <a:ext cx="1661723" cy="598220"/>
          </a:xfrm>
          <a:prstGeom prst="frame">
            <a:avLst>
              <a:gd name="adj1" fmla="val 5917"/>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597692" y="2237084"/>
            <a:ext cx="184731" cy="369332"/>
          </a:xfrm>
          <a:prstGeom prst="rect">
            <a:avLst/>
          </a:prstGeom>
          <a:noFill/>
        </p:spPr>
        <p:txBody>
          <a:bodyPr wrap="none" rtlCol="0">
            <a:spAutoFit/>
          </a:bodyPr>
          <a:lstStyle/>
          <a:p>
            <a:endParaRPr lang="en-US" dirty="0"/>
          </a:p>
        </p:txBody>
      </p:sp>
      <p:sp>
        <p:nvSpPr>
          <p:cNvPr id="6" name="Oval 5"/>
          <p:cNvSpPr/>
          <p:nvPr/>
        </p:nvSpPr>
        <p:spPr>
          <a:xfrm>
            <a:off x="3700361" y="2070912"/>
            <a:ext cx="982590" cy="982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ysClr val="windowText" lastClr="000000"/>
                </a:solidFill>
              </a:rPr>
              <a:t>SVM</a:t>
            </a:r>
            <a:endParaRPr lang="en-US">
              <a:solidFill>
                <a:sysClr val="windowText" lastClr="000000"/>
              </a:solidFill>
            </a:endParaRPr>
          </a:p>
        </p:txBody>
      </p:sp>
      <p:sp>
        <p:nvSpPr>
          <p:cNvPr id="11" name="Oval 10"/>
          <p:cNvSpPr/>
          <p:nvPr/>
        </p:nvSpPr>
        <p:spPr>
          <a:xfrm>
            <a:off x="5003727" y="2072820"/>
            <a:ext cx="982590" cy="982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ysClr val="windowText" lastClr="000000"/>
                </a:solidFill>
              </a:rPr>
              <a:t>CRF</a:t>
            </a:r>
            <a:endParaRPr lang="en-US" dirty="0">
              <a:solidFill>
                <a:sysClr val="windowText" lastClr="000000"/>
              </a:solidFill>
            </a:endParaRPr>
          </a:p>
        </p:txBody>
      </p:sp>
      <p:sp>
        <p:nvSpPr>
          <p:cNvPr id="12" name="Oval 11"/>
          <p:cNvSpPr/>
          <p:nvPr/>
        </p:nvSpPr>
        <p:spPr>
          <a:xfrm>
            <a:off x="6307414" y="2070911"/>
            <a:ext cx="982590" cy="982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ysClr val="windowText" lastClr="000000"/>
                </a:solidFill>
              </a:rPr>
              <a:t>LR</a:t>
            </a:r>
            <a:endParaRPr lang="en-US" dirty="0">
              <a:solidFill>
                <a:sysClr val="windowText" lastClr="000000"/>
              </a:solidFill>
            </a:endParaRPr>
          </a:p>
        </p:txBody>
      </p:sp>
      <p:sp>
        <p:nvSpPr>
          <p:cNvPr id="15" name="Title 1"/>
          <p:cNvSpPr>
            <a:spLocks noGrp="1"/>
          </p:cNvSpPr>
          <p:nvPr>
            <p:ph type="title"/>
          </p:nvPr>
        </p:nvSpPr>
        <p:spPr>
          <a:xfrm>
            <a:off x="250582" y="188913"/>
            <a:ext cx="8642838" cy="792162"/>
          </a:xfrm>
        </p:spPr>
        <p:txBody>
          <a:bodyPr/>
          <a:lstStyle/>
          <a:p>
            <a:r>
              <a:rPr lang="en-US" dirty="0"/>
              <a:t>Traditional Way: Two-Step</a:t>
            </a:r>
          </a:p>
        </p:txBody>
      </p:sp>
    </p:spTree>
    <p:extLst>
      <p:ext uri="{BB962C8B-B14F-4D97-AF65-F5344CB8AC3E}">
        <p14:creationId xmlns:p14="http://schemas.microsoft.com/office/powerpoint/2010/main" val="17397108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1"/>
            <a:ext cx="5235273" cy="1220847"/>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Low</a:t>
            </a:r>
            <a:r>
              <a:rPr lang="zh-CN" altLang="en-US" sz="2215" dirty="0">
                <a:solidFill>
                  <a:srgbClr val="FF0000"/>
                </a:solidFill>
              </a:rPr>
              <a:t> </a:t>
            </a:r>
            <a:r>
              <a:rPr lang="en-US" altLang="zh-CN" sz="2215" dirty="0">
                <a:solidFill>
                  <a:srgbClr val="FF0000"/>
                </a:solidFill>
              </a:rPr>
              <a:t>Recall</a:t>
            </a:r>
            <a:r>
              <a:rPr lang="zh-CN" altLang="en-US" sz="2215" dirty="0">
                <a:solidFill>
                  <a:srgbClr val="FF0000"/>
                </a:solidFill>
              </a:rPr>
              <a:t> </a:t>
            </a:r>
            <a:r>
              <a:rPr lang="en-US" altLang="zh-CN" sz="2215" dirty="0">
                <a:solidFill>
                  <a:srgbClr val="FF0000"/>
                </a:solidFill>
              </a:rPr>
              <a:t>–</a:t>
            </a:r>
            <a:r>
              <a:rPr lang="zh-CN" altLang="en-US" sz="2215" dirty="0">
                <a:solidFill>
                  <a:srgbClr val="FF0000"/>
                </a:solidFill>
              </a:rPr>
              <a:t> </a:t>
            </a:r>
            <a:r>
              <a:rPr lang="en-US" altLang="zh-CN" sz="2215" dirty="0">
                <a:solidFill>
                  <a:srgbClr val="FF0000"/>
                </a:solidFill>
              </a:rPr>
              <a:t>s</a:t>
            </a:r>
            <a:r>
              <a:rPr lang="en-US" altLang="zh-CN" sz="2215" dirty="0">
                <a:solidFill>
                  <a:srgbClr val="FF0000"/>
                </a:solidFill>
              </a:rPr>
              <a:t>ingle</a:t>
            </a:r>
            <a:r>
              <a:rPr lang="zh-CN" altLang="en-US" sz="2215" dirty="0">
                <a:solidFill>
                  <a:srgbClr val="FF0000"/>
                </a:solidFill>
              </a:rPr>
              <a:t> </a:t>
            </a:r>
            <a:r>
              <a:rPr lang="en-US" altLang="zh-CN" sz="2215" dirty="0">
                <a:solidFill>
                  <a:srgbClr val="FF0000"/>
                </a:solidFill>
              </a:rPr>
              <a:t>data</a:t>
            </a:r>
            <a:r>
              <a:rPr lang="zh-CN" altLang="en-US" sz="2215" dirty="0">
                <a:solidFill>
                  <a:srgbClr val="FF0000"/>
                </a:solidFill>
              </a:rPr>
              <a:t> </a:t>
            </a:r>
            <a:r>
              <a:rPr lang="en-US" altLang="zh-CN" sz="2215" dirty="0">
                <a:solidFill>
                  <a:srgbClr val="FF0000"/>
                </a:solidFill>
              </a:rPr>
              <a:t>source</a:t>
            </a:r>
            <a:endParaRPr lang="zh-CN" altLang="en-US" sz="2215" dirty="0">
              <a:solidFill>
                <a:srgbClr val="FF0000"/>
              </a:solidFill>
            </a:endParaRPr>
          </a:p>
          <a:p>
            <a:pPr marL="316531" indent="-316531">
              <a:lnSpc>
                <a:spcPts val="4431"/>
              </a:lnSpc>
              <a:buFont typeface="Arial" charset="0"/>
              <a:buChar char="•"/>
            </a:pPr>
            <a:r>
              <a:rPr lang="en-US" altLang="zh-CN" sz="2215" dirty="0"/>
              <a:t>Low</a:t>
            </a:r>
            <a:r>
              <a:rPr lang="zh-CN" altLang="en-US" sz="2215" dirty="0"/>
              <a:t> </a:t>
            </a:r>
            <a:r>
              <a:rPr lang="en-US" altLang="zh-CN" sz="2215" dirty="0"/>
              <a:t>Precision</a:t>
            </a:r>
            <a:r>
              <a:rPr lang="zh-CN" altLang="en-US" sz="2215" dirty="0"/>
              <a:t> </a:t>
            </a:r>
            <a:r>
              <a:rPr lang="en-US" altLang="zh-CN" sz="2215" dirty="0"/>
              <a:t>–</a:t>
            </a:r>
            <a:r>
              <a:rPr lang="zh-CN" altLang="en-US" sz="2215" dirty="0"/>
              <a:t> </a:t>
            </a:r>
            <a:r>
              <a:rPr lang="en-US" altLang="zh-CN" sz="2215" dirty="0"/>
              <a:t>error</a:t>
            </a:r>
            <a:r>
              <a:rPr lang="zh-CN" altLang="en-US" sz="2215" dirty="0"/>
              <a:t> </a:t>
            </a:r>
            <a:r>
              <a:rPr lang="en-US" altLang="zh-CN" sz="2215" dirty="0"/>
              <a:t>propagation</a:t>
            </a:r>
            <a:endParaRPr lang="zh-CN" altLang="en-US" sz="2215" dirty="0"/>
          </a:p>
        </p:txBody>
      </p:sp>
      <p:sp>
        <p:nvSpPr>
          <p:cNvPr id="4" name="Title 1"/>
          <p:cNvSpPr>
            <a:spLocks noGrp="1"/>
          </p:cNvSpPr>
          <p:nvPr>
            <p:ph type="title"/>
          </p:nvPr>
        </p:nvSpPr>
        <p:spPr>
          <a:xfrm>
            <a:off x="250582" y="188913"/>
            <a:ext cx="8642838" cy="792162"/>
          </a:xfrm>
        </p:spPr>
        <p:txBody>
          <a:bodyPr/>
          <a:lstStyle/>
          <a:p>
            <a:r>
              <a:rPr lang="en-US" dirty="0"/>
              <a:t>Traditional Way: Two-Step</a:t>
            </a:r>
          </a:p>
        </p:txBody>
      </p:sp>
    </p:spTree>
    <p:extLst>
      <p:ext uri="{BB962C8B-B14F-4D97-AF65-F5344CB8AC3E}">
        <p14:creationId xmlns:p14="http://schemas.microsoft.com/office/powerpoint/2010/main" val="133112474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1"/>
            <a:ext cx="5235273" cy="1220847"/>
          </a:xfrm>
          <a:prstGeom prst="rect">
            <a:avLst/>
          </a:prstGeom>
          <a:noFill/>
        </p:spPr>
        <p:txBody>
          <a:bodyPr wrap="square" rtlCol="0">
            <a:spAutoFit/>
          </a:bodyPr>
          <a:lstStyle/>
          <a:p>
            <a:pPr marL="316531" indent="-316531">
              <a:lnSpc>
                <a:spcPts val="4431"/>
              </a:lnSpc>
              <a:buFont typeface="Arial" charset="0"/>
              <a:buChar char="•"/>
            </a:pPr>
            <a:r>
              <a:rPr lang="en-US" altLang="zh-CN" sz="2215" dirty="0"/>
              <a:t>Low</a:t>
            </a:r>
            <a:r>
              <a:rPr lang="zh-CN" altLang="en-US" sz="2215" dirty="0"/>
              <a:t> </a:t>
            </a:r>
            <a:r>
              <a:rPr lang="en-US" altLang="zh-CN" sz="2215" dirty="0"/>
              <a:t>Recall</a:t>
            </a:r>
            <a:r>
              <a:rPr lang="zh-CN" altLang="en-US" sz="2215" dirty="0"/>
              <a:t> </a:t>
            </a:r>
            <a:r>
              <a:rPr lang="en-US" altLang="zh-CN" sz="2215" dirty="0"/>
              <a:t>–</a:t>
            </a:r>
            <a:r>
              <a:rPr lang="zh-CN" altLang="en-US" sz="2215" dirty="0"/>
              <a:t> </a:t>
            </a:r>
            <a:r>
              <a:rPr lang="en-US" altLang="zh-CN" sz="2215" dirty="0"/>
              <a:t>s</a:t>
            </a:r>
            <a:r>
              <a:rPr lang="en-US" altLang="zh-CN" sz="2215" dirty="0"/>
              <a:t>ingle</a:t>
            </a:r>
            <a:r>
              <a:rPr lang="zh-CN" altLang="en-US" sz="2215" dirty="0"/>
              <a:t> </a:t>
            </a:r>
            <a:r>
              <a:rPr lang="en-US" altLang="zh-CN" sz="2215" dirty="0"/>
              <a:t>data</a:t>
            </a:r>
            <a:r>
              <a:rPr lang="zh-CN" altLang="en-US" sz="2215" dirty="0"/>
              <a:t> </a:t>
            </a:r>
            <a:r>
              <a:rPr lang="en-US" altLang="zh-CN" sz="2215" dirty="0"/>
              <a:t>source</a:t>
            </a:r>
            <a:endParaRPr lang="zh-CN" altLang="en-US" sz="2215" dirty="0"/>
          </a:p>
          <a:p>
            <a:pPr marL="316531" indent="-316531">
              <a:lnSpc>
                <a:spcPts val="4431"/>
              </a:lnSpc>
              <a:buFont typeface="Arial" charset="0"/>
              <a:buChar char="•"/>
            </a:pPr>
            <a:r>
              <a:rPr lang="en-US" altLang="zh-CN" sz="2215" dirty="0">
                <a:solidFill>
                  <a:srgbClr val="FF0000"/>
                </a:solidFill>
              </a:rPr>
              <a:t>Low</a:t>
            </a:r>
            <a:r>
              <a:rPr lang="zh-CN" altLang="en-US" sz="2215" dirty="0">
                <a:solidFill>
                  <a:srgbClr val="FF0000"/>
                </a:solidFill>
              </a:rPr>
              <a:t> </a:t>
            </a:r>
            <a:r>
              <a:rPr lang="en-US" altLang="zh-CN" sz="2215" dirty="0">
                <a:solidFill>
                  <a:srgbClr val="FF0000"/>
                </a:solidFill>
              </a:rPr>
              <a:t>Precision</a:t>
            </a:r>
            <a:r>
              <a:rPr lang="zh-CN" altLang="en-US" sz="2215" dirty="0">
                <a:solidFill>
                  <a:srgbClr val="FF0000"/>
                </a:solidFill>
              </a:rPr>
              <a:t> </a:t>
            </a:r>
            <a:r>
              <a:rPr lang="en-US" altLang="zh-CN" sz="2215" dirty="0">
                <a:solidFill>
                  <a:srgbClr val="FF0000"/>
                </a:solidFill>
              </a:rPr>
              <a:t>–</a:t>
            </a:r>
            <a:r>
              <a:rPr lang="zh-CN" altLang="en-US" sz="2215" dirty="0">
                <a:solidFill>
                  <a:srgbClr val="FF0000"/>
                </a:solidFill>
              </a:rPr>
              <a:t> </a:t>
            </a:r>
            <a:r>
              <a:rPr lang="en-US" altLang="zh-CN" sz="2215" dirty="0">
                <a:solidFill>
                  <a:srgbClr val="FF0000"/>
                </a:solidFill>
              </a:rPr>
              <a:t>error</a:t>
            </a:r>
            <a:r>
              <a:rPr lang="zh-CN" altLang="en-US" sz="2215" dirty="0">
                <a:solidFill>
                  <a:srgbClr val="FF0000"/>
                </a:solidFill>
              </a:rPr>
              <a:t> </a:t>
            </a:r>
            <a:r>
              <a:rPr lang="en-US" altLang="zh-CN" sz="2215" dirty="0">
                <a:solidFill>
                  <a:srgbClr val="FF0000"/>
                </a:solidFill>
              </a:rPr>
              <a:t>propagation</a:t>
            </a:r>
            <a:endParaRPr lang="zh-CN" altLang="en-US" sz="2215" dirty="0">
              <a:solidFill>
                <a:srgbClr val="FF0000"/>
              </a:solidFill>
            </a:endParaRPr>
          </a:p>
        </p:txBody>
      </p:sp>
      <p:grpSp>
        <p:nvGrpSpPr>
          <p:cNvPr id="20" name="Group 19"/>
          <p:cNvGrpSpPr/>
          <p:nvPr/>
        </p:nvGrpSpPr>
        <p:grpSpPr>
          <a:xfrm>
            <a:off x="591314" y="3846582"/>
            <a:ext cx="7667078" cy="1325132"/>
            <a:chOff x="756803" y="3502981"/>
            <a:chExt cx="8306001" cy="1435560"/>
          </a:xfrm>
        </p:grpSpPr>
        <p:grpSp>
          <p:nvGrpSpPr>
            <p:cNvPr id="10" name="Group 9"/>
            <p:cNvGrpSpPr/>
            <p:nvPr/>
          </p:nvGrpSpPr>
          <p:grpSpPr>
            <a:xfrm>
              <a:off x="756803" y="3502981"/>
              <a:ext cx="6008633" cy="826119"/>
              <a:chOff x="1486933" y="3583952"/>
              <a:chExt cx="6008633" cy="826119"/>
            </a:xfrm>
          </p:grpSpPr>
          <p:sp>
            <p:nvSpPr>
              <p:cNvPr id="4" name="Rectangle 3"/>
              <p:cNvSpPr/>
              <p:nvPr/>
            </p:nvSpPr>
            <p:spPr>
              <a:xfrm>
                <a:off x="1486933" y="3617983"/>
                <a:ext cx="2592288" cy="792088"/>
              </a:xfrm>
              <a:prstGeom prst="rect">
                <a:avLst/>
              </a:prstGeom>
              <a:solidFill>
                <a:srgbClr val="479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Homepage</a:t>
                </a:r>
                <a:r>
                  <a:rPr lang="zh-CN" altLang="en-US" dirty="0" smtClean="0"/>
                  <a:t> </a:t>
                </a:r>
                <a:r>
                  <a:rPr lang="en-US" altLang="zh-CN" dirty="0" smtClean="0"/>
                  <a:t>Finding</a:t>
                </a:r>
                <a:endParaRPr lang="en-US" dirty="0"/>
              </a:p>
            </p:txBody>
          </p:sp>
          <p:sp>
            <p:nvSpPr>
              <p:cNvPr id="7" name="Rectangle 6"/>
              <p:cNvSpPr/>
              <p:nvPr/>
            </p:nvSpPr>
            <p:spPr>
              <a:xfrm>
                <a:off x="4903278" y="3583952"/>
                <a:ext cx="2592288" cy="792088"/>
              </a:xfrm>
              <a:prstGeom prst="rect">
                <a:avLst/>
              </a:prstGeom>
              <a:solidFill>
                <a:srgbClr val="479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Profile</a:t>
                </a:r>
                <a:r>
                  <a:rPr lang="zh-CN" altLang="en-US" dirty="0" smtClean="0"/>
                  <a:t> </a:t>
                </a:r>
                <a:r>
                  <a:rPr lang="en-US" altLang="zh-CN" dirty="0" smtClean="0"/>
                  <a:t>Extraction</a:t>
                </a:r>
                <a:endParaRPr lang="en-US" dirty="0"/>
              </a:p>
            </p:txBody>
          </p:sp>
          <p:cxnSp>
            <p:nvCxnSpPr>
              <p:cNvPr id="6" name="Straight Arrow Connector 5"/>
              <p:cNvCxnSpPr/>
              <p:nvPr/>
            </p:nvCxnSpPr>
            <p:spPr>
              <a:xfrm flipV="1">
                <a:off x="4170962" y="3972924"/>
                <a:ext cx="640575" cy="7072"/>
              </a:xfrm>
              <a:prstGeom prst="straightConnector1">
                <a:avLst/>
              </a:prstGeom>
              <a:ln w="15875">
                <a:solidFill>
                  <a:srgbClr val="003298"/>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1712640" y="4407562"/>
              <a:ext cx="1080120" cy="530979"/>
            </a:xfrm>
            <a:prstGeom prst="rect">
              <a:avLst/>
            </a:prstGeom>
            <a:noFill/>
          </p:spPr>
          <p:txBody>
            <a:bodyPr wrap="square" rtlCol="0">
              <a:spAutoFit/>
            </a:bodyPr>
            <a:lstStyle/>
            <a:p>
              <a:r>
                <a:rPr lang="en-US" altLang="zh-CN" sz="2585" dirty="0">
                  <a:latin typeface="Times New Roman" charset="0"/>
                  <a:ea typeface="Times New Roman" charset="0"/>
                  <a:cs typeface="Times New Roman" charset="0"/>
                </a:rPr>
                <a:t>90%</a:t>
              </a:r>
              <a:endParaRPr lang="en-US" sz="2585" dirty="0">
                <a:latin typeface="Times New Roman" charset="0"/>
                <a:ea typeface="Times New Roman" charset="0"/>
                <a:cs typeface="Times New Roman" charset="0"/>
              </a:endParaRPr>
            </a:p>
          </p:txBody>
        </p:sp>
        <p:sp>
          <p:nvSpPr>
            <p:cNvPr id="16" name="TextBox 15"/>
            <p:cNvSpPr txBox="1"/>
            <p:nvPr/>
          </p:nvSpPr>
          <p:spPr>
            <a:xfrm>
              <a:off x="4918570" y="4407562"/>
              <a:ext cx="1080120" cy="530979"/>
            </a:xfrm>
            <a:prstGeom prst="rect">
              <a:avLst/>
            </a:prstGeom>
            <a:noFill/>
          </p:spPr>
          <p:txBody>
            <a:bodyPr wrap="square" rtlCol="0">
              <a:spAutoFit/>
            </a:bodyPr>
            <a:lstStyle/>
            <a:p>
              <a:r>
                <a:rPr lang="en-US" altLang="zh-CN" sz="2585" dirty="0">
                  <a:latin typeface="Times New Roman" charset="0"/>
                  <a:ea typeface="Times New Roman" charset="0"/>
                  <a:cs typeface="Times New Roman" charset="0"/>
                </a:rPr>
                <a:t>90%</a:t>
              </a:r>
              <a:endParaRPr lang="en-US" sz="2585" dirty="0">
                <a:latin typeface="Times New Roman" charset="0"/>
                <a:ea typeface="Times New Roman" charset="0"/>
                <a:cs typeface="Times New Roman" charset="0"/>
              </a:endParaRPr>
            </a:p>
          </p:txBody>
        </p:sp>
        <p:sp>
          <p:nvSpPr>
            <p:cNvPr id="17" name="TextBox 16"/>
            <p:cNvSpPr txBox="1"/>
            <p:nvPr/>
          </p:nvSpPr>
          <p:spPr>
            <a:xfrm>
              <a:off x="3619093" y="4469117"/>
              <a:ext cx="297303" cy="400110"/>
            </a:xfrm>
            <a:prstGeom prst="rect">
              <a:avLst/>
            </a:prstGeom>
            <a:noFill/>
          </p:spPr>
          <p:txBody>
            <a:bodyPr wrap="none" rtlCol="0">
              <a:spAutoFit/>
            </a:bodyPr>
            <a:lstStyle/>
            <a:p>
              <a:r>
                <a:rPr lang="zh-CN" altLang="en-US" dirty="0" smtClean="0"/>
                <a:t>*</a:t>
              </a:r>
              <a:endParaRPr lang="en-US" dirty="0"/>
            </a:p>
          </p:txBody>
        </p:sp>
        <p:sp>
          <p:nvSpPr>
            <p:cNvPr id="18" name="TextBox 17"/>
            <p:cNvSpPr txBox="1"/>
            <p:nvPr/>
          </p:nvSpPr>
          <p:spPr>
            <a:xfrm>
              <a:off x="7019291" y="4469117"/>
              <a:ext cx="345928" cy="400110"/>
            </a:xfrm>
            <a:prstGeom prst="rect">
              <a:avLst/>
            </a:prstGeom>
            <a:noFill/>
          </p:spPr>
          <p:txBody>
            <a:bodyPr wrap="none" rtlCol="0">
              <a:spAutoFit/>
            </a:bodyPr>
            <a:lstStyle/>
            <a:p>
              <a:r>
                <a:rPr lang="en-US" altLang="zh-CN" smtClean="0"/>
                <a:t>=</a:t>
              </a:r>
              <a:endParaRPr lang="en-US"/>
            </a:p>
          </p:txBody>
        </p:sp>
        <p:sp>
          <p:nvSpPr>
            <p:cNvPr id="19" name="TextBox 18"/>
            <p:cNvSpPr txBox="1"/>
            <p:nvPr/>
          </p:nvSpPr>
          <p:spPr>
            <a:xfrm>
              <a:off x="7982684" y="4407562"/>
              <a:ext cx="1080120" cy="530979"/>
            </a:xfrm>
            <a:prstGeom prst="rect">
              <a:avLst/>
            </a:prstGeom>
            <a:noFill/>
          </p:spPr>
          <p:txBody>
            <a:bodyPr wrap="square" rtlCol="0">
              <a:spAutoFit/>
            </a:bodyPr>
            <a:lstStyle/>
            <a:p>
              <a:r>
                <a:rPr lang="en-US" altLang="zh-CN" sz="2585" dirty="0">
                  <a:solidFill>
                    <a:srgbClr val="FF0000"/>
                  </a:solidFill>
                  <a:latin typeface="Times New Roman" charset="0"/>
                  <a:ea typeface="Times New Roman" charset="0"/>
                  <a:cs typeface="Times New Roman" charset="0"/>
                </a:rPr>
                <a:t>81%</a:t>
              </a:r>
              <a:endParaRPr lang="en-US" sz="2585" dirty="0">
                <a:solidFill>
                  <a:srgbClr val="FF0000"/>
                </a:solidFill>
                <a:latin typeface="Times New Roman" charset="0"/>
                <a:ea typeface="Times New Roman" charset="0"/>
                <a:cs typeface="Times New Roman" charset="0"/>
              </a:endParaRPr>
            </a:p>
          </p:txBody>
        </p:sp>
      </p:grpSp>
      <p:cxnSp>
        <p:nvCxnSpPr>
          <p:cNvPr id="21" name="Straight Arrow Connector 20"/>
          <p:cNvCxnSpPr/>
          <p:nvPr/>
        </p:nvCxnSpPr>
        <p:spPr>
          <a:xfrm flipV="1">
            <a:off x="6222429" y="4193393"/>
            <a:ext cx="591300" cy="6528"/>
          </a:xfrm>
          <a:prstGeom prst="straightConnector1">
            <a:avLst/>
          </a:prstGeom>
          <a:ln w="15875">
            <a:solidFill>
              <a:srgbClr val="003298"/>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898412" y="3827814"/>
            <a:ext cx="1370062" cy="731158"/>
          </a:xfrm>
          <a:prstGeom prst="rect">
            <a:avLst/>
          </a:prstGeom>
          <a:solidFill>
            <a:srgbClr val="479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Result</a:t>
            </a:r>
            <a:endParaRPr lang="en-US" dirty="0"/>
          </a:p>
        </p:txBody>
      </p:sp>
      <p:sp>
        <p:nvSpPr>
          <p:cNvPr id="22" name="Title 1"/>
          <p:cNvSpPr>
            <a:spLocks noGrp="1"/>
          </p:cNvSpPr>
          <p:nvPr>
            <p:ph type="title"/>
          </p:nvPr>
        </p:nvSpPr>
        <p:spPr>
          <a:xfrm>
            <a:off x="250582" y="188913"/>
            <a:ext cx="8642838" cy="792162"/>
          </a:xfrm>
        </p:spPr>
        <p:txBody>
          <a:bodyPr/>
          <a:lstStyle/>
          <a:p>
            <a:r>
              <a:rPr lang="en-US" dirty="0"/>
              <a:t>Traditional Way: Two-Step</a:t>
            </a:r>
          </a:p>
        </p:txBody>
      </p:sp>
    </p:spTree>
    <p:extLst>
      <p:ext uri="{BB962C8B-B14F-4D97-AF65-F5344CB8AC3E}">
        <p14:creationId xmlns:p14="http://schemas.microsoft.com/office/powerpoint/2010/main" val="187645522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2285999"/>
            <a:ext cx="8150470" cy="2209801"/>
          </a:xfrm>
        </p:spPr>
        <p:txBody>
          <a:bodyPr/>
          <a:lstStyle/>
          <a:p>
            <a:r>
              <a:rPr lang="en-US" dirty="0" smtClean="0"/>
              <a:t>So, that is </a:t>
            </a:r>
            <a:r>
              <a:rPr lang="en-US" i="1" dirty="0" smtClean="0">
                <a:solidFill>
                  <a:srgbClr val="FF0000"/>
                </a:solidFill>
              </a:rPr>
              <a:t>Social Network</a:t>
            </a:r>
            <a:r>
              <a:rPr lang="en-US" dirty="0" smtClean="0"/>
              <a:t>?</a:t>
            </a:r>
          </a:p>
          <a:p>
            <a:r>
              <a:rPr lang="en-US" dirty="0" smtClean="0"/>
              <a:t>To understand it, we need to trace back…</a:t>
            </a:r>
            <a:endParaRPr lang="en-US" dirty="0"/>
          </a:p>
        </p:txBody>
      </p:sp>
    </p:spTree>
    <p:extLst>
      <p:ext uri="{BB962C8B-B14F-4D97-AF65-F5344CB8AC3E}">
        <p14:creationId xmlns:p14="http://schemas.microsoft.com/office/powerpoint/2010/main" val="141408168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1"/>
            <a:ext cx="7428748" cy="2913618"/>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A</a:t>
            </a:r>
            <a:r>
              <a:rPr lang="zh-CN" altLang="en-US" sz="2215" dirty="0">
                <a:solidFill>
                  <a:srgbClr val="FF0000"/>
                </a:solidFill>
              </a:rPr>
              <a:t> </a:t>
            </a:r>
            <a:r>
              <a:rPr lang="en-US" altLang="zh-CN" sz="2215" dirty="0">
                <a:solidFill>
                  <a:srgbClr val="FF0000"/>
                </a:solidFill>
              </a:rPr>
              <a:t>u</a:t>
            </a:r>
            <a:r>
              <a:rPr lang="en-US" altLang="zh-CN" sz="2215" dirty="0" smtClean="0">
                <a:solidFill>
                  <a:srgbClr val="FF0000"/>
                </a:solidFill>
              </a:rPr>
              <a:t>niform</a:t>
            </a:r>
            <a:r>
              <a:rPr lang="zh-CN" altLang="en-US" sz="2215" dirty="0" smtClean="0">
                <a:solidFill>
                  <a:srgbClr val="FF0000"/>
                </a:solidFill>
              </a:rPr>
              <a:t> </a:t>
            </a:r>
            <a:r>
              <a:rPr lang="en-US" altLang="zh-CN" sz="2215" dirty="0" smtClean="0">
                <a:solidFill>
                  <a:srgbClr val="FF0000"/>
                </a:solidFill>
              </a:rPr>
              <a:t>framework</a:t>
            </a:r>
            <a:endParaRPr lang="zh-CN" altLang="en-US" sz="2215" dirty="0">
              <a:solidFill>
                <a:srgbClr val="FF0000"/>
              </a:solidFill>
            </a:endParaRPr>
          </a:p>
          <a:p>
            <a:pPr marL="738572" lvl="1" indent="-316531">
              <a:lnSpc>
                <a:spcPts val="4431"/>
              </a:lnSpc>
              <a:buFont typeface="Wingdings" charset="2"/>
              <a:buChar char="ü"/>
            </a:pPr>
            <a:r>
              <a:rPr lang="en-US" altLang="zh-CN" dirty="0" smtClean="0"/>
              <a:t>All</a:t>
            </a:r>
            <a:r>
              <a:rPr lang="zh-CN" altLang="en-US" dirty="0" smtClean="0"/>
              <a:t> </a:t>
            </a:r>
            <a:r>
              <a:rPr lang="en-US" altLang="zh-CN" dirty="0" smtClean="0"/>
              <a:t>in</a:t>
            </a:r>
            <a:r>
              <a:rPr lang="zh-CN" altLang="en-US" dirty="0" smtClean="0"/>
              <a:t> </a:t>
            </a:r>
            <a:r>
              <a:rPr lang="en-US" altLang="zh-CN" dirty="0" smtClean="0"/>
              <a:t>one</a:t>
            </a:r>
            <a:r>
              <a:rPr lang="zh-CN" altLang="en-US" dirty="0" smtClean="0"/>
              <a:t> </a:t>
            </a:r>
            <a:r>
              <a:rPr lang="en-US" altLang="zh-CN" dirty="0" smtClean="0"/>
              <a:t>step,</a:t>
            </a:r>
            <a:r>
              <a:rPr lang="zh-CN" altLang="en-US" dirty="0" smtClean="0"/>
              <a:t> </a:t>
            </a:r>
            <a:r>
              <a:rPr lang="en-US" altLang="zh-CN" dirty="0" smtClean="0"/>
              <a:t>avoiding</a:t>
            </a:r>
            <a:r>
              <a:rPr lang="zh-CN" altLang="en-US" dirty="0" smtClean="0"/>
              <a:t> </a:t>
            </a:r>
            <a:r>
              <a:rPr lang="en-US" altLang="zh-CN" dirty="0" smtClean="0"/>
              <a:t>error</a:t>
            </a:r>
            <a:r>
              <a:rPr lang="zh-CN" altLang="en-US" dirty="0" smtClean="0"/>
              <a:t> </a:t>
            </a:r>
            <a:r>
              <a:rPr lang="en-US" altLang="zh-CN" dirty="0" smtClean="0"/>
              <a:t>propagation</a:t>
            </a:r>
            <a:endParaRPr lang="zh-CN" altLang="en-US" dirty="0" smtClean="0"/>
          </a:p>
          <a:p>
            <a:pPr marL="738572" lvl="1" indent="-316531">
              <a:lnSpc>
                <a:spcPts val="4431"/>
              </a:lnSpc>
              <a:buFont typeface="Wingdings" charset="2"/>
              <a:buChar char="ü"/>
            </a:pPr>
            <a:r>
              <a:rPr lang="en-US" altLang="zh-CN" dirty="0" smtClean="0"/>
              <a:t>Incorporate</a:t>
            </a:r>
            <a:r>
              <a:rPr lang="zh-CN" altLang="en-US" dirty="0" smtClean="0"/>
              <a:t> </a:t>
            </a:r>
            <a:r>
              <a:rPr lang="en-US" altLang="zh-CN" dirty="0" smtClean="0"/>
              <a:t>information</a:t>
            </a:r>
            <a:r>
              <a:rPr lang="zh-CN" altLang="en-US" dirty="0" smtClean="0"/>
              <a:t> </a:t>
            </a:r>
            <a:r>
              <a:rPr lang="en-US" altLang="zh-CN" dirty="0" smtClean="0"/>
              <a:t>from</a:t>
            </a:r>
            <a:r>
              <a:rPr lang="zh-CN" altLang="en-US" dirty="0" smtClean="0"/>
              <a:t> </a:t>
            </a:r>
            <a:r>
              <a:rPr lang="en-US" altLang="zh-CN" dirty="0" smtClean="0"/>
              <a:t>different</a:t>
            </a:r>
            <a:r>
              <a:rPr lang="zh-CN" altLang="en-US" dirty="0" smtClean="0"/>
              <a:t> </a:t>
            </a:r>
            <a:r>
              <a:rPr lang="en-US" altLang="zh-CN" dirty="0" smtClean="0"/>
              <a:t>data</a:t>
            </a:r>
            <a:r>
              <a:rPr lang="zh-CN" altLang="en-US" dirty="0" smtClean="0"/>
              <a:t> </a:t>
            </a:r>
            <a:r>
              <a:rPr lang="en-US" altLang="zh-CN" dirty="0" smtClean="0"/>
              <a:t>sources:</a:t>
            </a:r>
            <a:r>
              <a:rPr lang="zh-CN" altLang="en-US" dirty="0" smtClean="0"/>
              <a:t> </a:t>
            </a:r>
            <a:r>
              <a:rPr lang="en-US" altLang="zh-CN" dirty="0" smtClean="0"/>
              <a:t>Homepage,</a:t>
            </a:r>
            <a:r>
              <a:rPr lang="zh-CN" altLang="en-US" dirty="0" smtClean="0"/>
              <a:t> </a:t>
            </a:r>
            <a:r>
              <a:rPr lang="en-US" altLang="zh-CN" dirty="0" smtClean="0"/>
              <a:t>Google</a:t>
            </a:r>
            <a:r>
              <a:rPr lang="zh-CN" altLang="en-US" dirty="0" smtClean="0"/>
              <a:t> </a:t>
            </a:r>
            <a:r>
              <a:rPr lang="en-US" altLang="zh-CN" dirty="0" smtClean="0"/>
              <a:t>Scholar,</a:t>
            </a:r>
            <a:r>
              <a:rPr lang="zh-CN" altLang="en-US" dirty="0" smtClean="0"/>
              <a:t> </a:t>
            </a:r>
            <a:r>
              <a:rPr lang="en-US" altLang="zh-CN" dirty="0" smtClean="0"/>
              <a:t>Twitter,</a:t>
            </a:r>
            <a:r>
              <a:rPr lang="zh-CN" altLang="en-US" dirty="0" smtClean="0"/>
              <a:t> </a:t>
            </a:r>
            <a:r>
              <a:rPr lang="en-US" altLang="zh-CN" dirty="0" err="1" smtClean="0"/>
              <a:t>Linkedin</a:t>
            </a:r>
            <a:r>
              <a:rPr lang="en-US" altLang="zh-CN" dirty="0" smtClean="0"/>
              <a:t>,</a:t>
            </a:r>
            <a:r>
              <a:rPr lang="zh-CN" altLang="en-US" dirty="0" smtClean="0"/>
              <a:t> </a:t>
            </a:r>
            <a:r>
              <a:rPr lang="en-US" altLang="zh-CN" dirty="0" smtClean="0"/>
              <a:t>Facebook</a:t>
            </a:r>
            <a:r>
              <a:rPr lang="en-US" altLang="zh-CN" dirty="0" smtClean="0"/>
              <a:t>,</a:t>
            </a:r>
            <a:r>
              <a:rPr lang="zh-CN" altLang="en-US" dirty="0" smtClean="0"/>
              <a:t> </a:t>
            </a:r>
            <a:r>
              <a:rPr lang="en-US" altLang="zh-CN" dirty="0" smtClean="0"/>
              <a:t>etc</a:t>
            </a:r>
            <a:r>
              <a:rPr lang="en-US" altLang="zh-CN" dirty="0" smtClean="0"/>
              <a:t>.</a:t>
            </a:r>
          </a:p>
          <a:p>
            <a:pPr marL="316531" indent="-316531">
              <a:lnSpc>
                <a:spcPts val="4431"/>
              </a:lnSpc>
              <a:buFont typeface="Arial" charset="0"/>
              <a:buChar char="•"/>
            </a:pPr>
            <a:r>
              <a:rPr lang="en-US" altLang="zh-CN" sz="2000" dirty="0" smtClean="0">
                <a:solidFill>
                  <a:srgbClr val="FF0000"/>
                </a:solidFill>
              </a:rPr>
              <a:t>Use search</a:t>
            </a:r>
            <a:r>
              <a:rPr lang="zh-CN" altLang="en-US" sz="2000" dirty="0" smtClean="0">
                <a:solidFill>
                  <a:srgbClr val="FF0000"/>
                </a:solidFill>
              </a:rPr>
              <a:t> </a:t>
            </a:r>
            <a:r>
              <a:rPr lang="en-US" altLang="zh-CN" sz="2000" dirty="0" smtClean="0">
                <a:solidFill>
                  <a:srgbClr val="FF0000"/>
                </a:solidFill>
              </a:rPr>
              <a:t>engine</a:t>
            </a:r>
            <a:r>
              <a:rPr lang="zh-CN" altLang="en-US" sz="2000" dirty="0" smtClean="0">
                <a:solidFill>
                  <a:srgbClr val="FF0000"/>
                </a:solidFill>
              </a:rPr>
              <a:t> </a:t>
            </a:r>
            <a:r>
              <a:rPr lang="en-US" altLang="zh-CN" sz="2000" dirty="0">
                <a:solidFill>
                  <a:srgbClr val="FF0000"/>
                </a:solidFill>
              </a:rPr>
              <a:t>as</a:t>
            </a:r>
            <a:r>
              <a:rPr lang="zh-CN" altLang="en-US" sz="2000" dirty="0">
                <a:solidFill>
                  <a:srgbClr val="FF0000"/>
                </a:solidFill>
              </a:rPr>
              <a:t> </a:t>
            </a:r>
            <a:r>
              <a:rPr lang="en-US" altLang="zh-CN" sz="2000" dirty="0">
                <a:solidFill>
                  <a:srgbClr val="FF0000"/>
                </a:solidFill>
              </a:rPr>
              <a:t>the</a:t>
            </a:r>
            <a:r>
              <a:rPr lang="zh-CN" altLang="en-US" sz="2000" dirty="0">
                <a:solidFill>
                  <a:srgbClr val="FF0000"/>
                </a:solidFill>
              </a:rPr>
              <a:t> </a:t>
            </a:r>
            <a:r>
              <a:rPr lang="en-US" altLang="zh-CN" sz="2000" dirty="0">
                <a:solidFill>
                  <a:srgbClr val="FF0000"/>
                </a:solidFill>
              </a:rPr>
              <a:t>data</a:t>
            </a:r>
            <a:r>
              <a:rPr lang="zh-CN" altLang="en-US" sz="2000" dirty="0">
                <a:solidFill>
                  <a:srgbClr val="FF0000"/>
                </a:solidFill>
              </a:rPr>
              <a:t> </a:t>
            </a:r>
            <a:r>
              <a:rPr lang="en-US" altLang="zh-CN" sz="2000" dirty="0" smtClean="0">
                <a:solidFill>
                  <a:srgbClr val="FF0000"/>
                </a:solidFill>
              </a:rPr>
              <a:t>source</a:t>
            </a:r>
            <a:endParaRPr lang="zh-CN" altLang="en-US" sz="2215" dirty="0">
              <a:solidFill>
                <a:srgbClr val="FF0000"/>
              </a:solidFill>
            </a:endParaRPr>
          </a:p>
        </p:txBody>
      </p:sp>
      <p:sp>
        <p:nvSpPr>
          <p:cNvPr id="4" name="Title 1"/>
          <p:cNvSpPr>
            <a:spLocks noGrp="1"/>
          </p:cNvSpPr>
          <p:nvPr>
            <p:ph type="title"/>
          </p:nvPr>
        </p:nvSpPr>
        <p:spPr>
          <a:xfrm>
            <a:off x="250582" y="188913"/>
            <a:ext cx="8642838" cy="792162"/>
          </a:xfrm>
        </p:spPr>
        <p:txBody>
          <a:bodyPr/>
          <a:lstStyle/>
          <a:p>
            <a:r>
              <a:rPr lang="en-US" dirty="0" smtClean="0"/>
              <a:t>Our Method: Basic Idea</a:t>
            </a:r>
            <a:endParaRPr lang="en-US" dirty="0"/>
          </a:p>
        </p:txBody>
      </p:sp>
    </p:spTree>
    <p:extLst>
      <p:ext uri="{BB962C8B-B14F-4D97-AF65-F5344CB8AC3E}">
        <p14:creationId xmlns:p14="http://schemas.microsoft.com/office/powerpoint/2010/main" val="130803648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99340" y="1866980"/>
            <a:ext cx="5235273" cy="656590"/>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Search</a:t>
            </a:r>
            <a:r>
              <a:rPr lang="zh-CN" altLang="en-US" sz="2215" dirty="0">
                <a:solidFill>
                  <a:srgbClr val="FF0000"/>
                </a:solidFill>
              </a:rPr>
              <a:t> </a:t>
            </a:r>
            <a:r>
              <a:rPr lang="en-US" altLang="zh-CN" sz="2215" dirty="0">
                <a:solidFill>
                  <a:srgbClr val="FF0000"/>
                </a:solidFill>
              </a:rPr>
              <a:t>Engine</a:t>
            </a:r>
            <a:r>
              <a:rPr lang="zh-CN" altLang="en-US" sz="2215" dirty="0">
                <a:solidFill>
                  <a:srgbClr val="FF0000"/>
                </a:solidFill>
              </a:rPr>
              <a:t> </a:t>
            </a:r>
            <a:r>
              <a:rPr lang="en-US" altLang="zh-CN" sz="2215" dirty="0">
                <a:solidFill>
                  <a:srgbClr val="FF0000"/>
                </a:solidFill>
              </a:rPr>
              <a:t>as</a:t>
            </a:r>
            <a:r>
              <a:rPr lang="zh-CN" altLang="en-US" sz="2215" dirty="0">
                <a:solidFill>
                  <a:srgbClr val="FF0000"/>
                </a:solidFill>
              </a:rPr>
              <a:t> </a:t>
            </a:r>
            <a:r>
              <a:rPr lang="en-US" altLang="zh-CN" sz="2215" dirty="0">
                <a:solidFill>
                  <a:srgbClr val="FF0000"/>
                </a:solidFill>
              </a:rPr>
              <a:t>Data</a:t>
            </a:r>
            <a:r>
              <a:rPr lang="zh-CN" altLang="en-US" sz="2215" dirty="0">
                <a:solidFill>
                  <a:srgbClr val="FF0000"/>
                </a:solidFill>
              </a:rPr>
              <a:t> </a:t>
            </a:r>
            <a:r>
              <a:rPr lang="en-US" altLang="zh-CN" sz="2215" dirty="0">
                <a:solidFill>
                  <a:srgbClr val="FF0000"/>
                </a:solidFill>
              </a:rPr>
              <a:t>Source</a:t>
            </a:r>
            <a:endParaRPr lang="zh-CN" altLang="en-US" sz="2215" dirty="0">
              <a:solidFill>
                <a:srgbClr val="FF0000"/>
              </a:solidFill>
            </a:endParaRPr>
          </a:p>
        </p:txBody>
      </p:sp>
      <p:grpSp>
        <p:nvGrpSpPr>
          <p:cNvPr id="4" name="Group 3"/>
          <p:cNvGrpSpPr/>
          <p:nvPr/>
        </p:nvGrpSpPr>
        <p:grpSpPr>
          <a:xfrm>
            <a:off x="712307" y="1534636"/>
            <a:ext cx="7781359" cy="4553121"/>
            <a:chOff x="57874" y="728700"/>
            <a:chExt cx="9285175" cy="575280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4" y="728700"/>
              <a:ext cx="4642565" cy="54360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439" y="728700"/>
              <a:ext cx="4642610" cy="5752800"/>
            </a:xfrm>
            <a:prstGeom prst="rect">
              <a:avLst/>
            </a:prstGeom>
          </p:spPr>
        </p:pic>
      </p:grpSp>
      <p:sp>
        <p:nvSpPr>
          <p:cNvPr id="7" name="Title 1"/>
          <p:cNvSpPr>
            <a:spLocks noGrp="1"/>
          </p:cNvSpPr>
          <p:nvPr>
            <p:ph type="title"/>
          </p:nvPr>
        </p:nvSpPr>
        <p:spPr>
          <a:xfrm>
            <a:off x="250582" y="188913"/>
            <a:ext cx="8642838" cy="792162"/>
          </a:xfrm>
        </p:spPr>
        <p:txBody>
          <a:bodyPr/>
          <a:lstStyle/>
          <a:p>
            <a:r>
              <a:rPr lang="en-US" dirty="0" smtClean="0"/>
              <a:t>Our Method: Basic Idea</a:t>
            </a:r>
            <a:endParaRPr lang="en-US" dirty="0"/>
          </a:p>
        </p:txBody>
      </p:sp>
    </p:spTree>
    <p:extLst>
      <p:ext uri="{BB962C8B-B14F-4D97-AF65-F5344CB8AC3E}">
        <p14:creationId xmlns:p14="http://schemas.microsoft.com/office/powerpoint/2010/main" val="190749664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uble Brace 9"/>
          <p:cNvSpPr/>
          <p:nvPr/>
        </p:nvSpPr>
        <p:spPr>
          <a:xfrm>
            <a:off x="3143969" y="4079483"/>
            <a:ext cx="1562020" cy="1495551"/>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99340" y="1866980"/>
            <a:ext cx="5235273" cy="1785104"/>
          </a:xfrm>
          <a:prstGeom prst="rect">
            <a:avLst/>
          </a:prstGeom>
          <a:noFill/>
        </p:spPr>
        <p:txBody>
          <a:bodyPr wrap="square" rtlCol="0">
            <a:spAutoFit/>
          </a:bodyPr>
          <a:lstStyle/>
          <a:p>
            <a:pPr marL="316531" indent="-316531">
              <a:lnSpc>
                <a:spcPts val="4431"/>
              </a:lnSpc>
              <a:buFont typeface="Arial" charset="0"/>
              <a:buChar char="•"/>
            </a:pPr>
            <a:r>
              <a:rPr lang="en-US" altLang="zh-CN" sz="2215" dirty="0"/>
              <a:t>A</a:t>
            </a:r>
            <a:r>
              <a:rPr lang="zh-CN" altLang="en-US" sz="2215" dirty="0"/>
              <a:t> </a:t>
            </a:r>
            <a:r>
              <a:rPr lang="en-US" altLang="zh-CN" sz="2215" dirty="0"/>
              <a:t>Uniform</a:t>
            </a:r>
            <a:r>
              <a:rPr lang="zh-CN" altLang="en-US" sz="2215" dirty="0"/>
              <a:t> </a:t>
            </a:r>
            <a:r>
              <a:rPr lang="en-US" altLang="zh-CN" sz="2215" dirty="0"/>
              <a:t>Framework</a:t>
            </a:r>
            <a:endParaRPr lang="zh-CN" altLang="en-US" sz="2215" dirty="0"/>
          </a:p>
          <a:p>
            <a:pPr marL="316531" indent="-316531">
              <a:lnSpc>
                <a:spcPts val="4431"/>
              </a:lnSpc>
              <a:buFont typeface="Arial" charset="0"/>
              <a:buChar char="•"/>
            </a:pPr>
            <a:r>
              <a:rPr lang="en-US" altLang="zh-CN" sz="2215" dirty="0"/>
              <a:t>Search</a:t>
            </a:r>
            <a:r>
              <a:rPr lang="zh-CN" altLang="en-US" sz="2215" dirty="0"/>
              <a:t> </a:t>
            </a:r>
            <a:r>
              <a:rPr lang="en-US" altLang="zh-CN" sz="2215" dirty="0"/>
              <a:t>Engine</a:t>
            </a:r>
            <a:r>
              <a:rPr lang="zh-CN" altLang="en-US" sz="2215" dirty="0"/>
              <a:t> </a:t>
            </a:r>
            <a:r>
              <a:rPr lang="en-US" altLang="zh-CN" sz="2215" dirty="0"/>
              <a:t>as</a:t>
            </a:r>
            <a:r>
              <a:rPr lang="zh-CN" altLang="en-US" sz="2215" dirty="0"/>
              <a:t> </a:t>
            </a:r>
            <a:r>
              <a:rPr lang="en-US" altLang="zh-CN" sz="2215" dirty="0"/>
              <a:t>the</a:t>
            </a:r>
            <a:r>
              <a:rPr lang="zh-CN" altLang="en-US" sz="2215" dirty="0"/>
              <a:t> </a:t>
            </a:r>
            <a:r>
              <a:rPr lang="en-US" altLang="zh-CN" sz="2215" dirty="0"/>
              <a:t>Data</a:t>
            </a:r>
            <a:r>
              <a:rPr lang="zh-CN" altLang="en-US" sz="2215" dirty="0"/>
              <a:t> </a:t>
            </a:r>
            <a:r>
              <a:rPr lang="en-US" altLang="zh-CN" sz="2215" dirty="0"/>
              <a:t>Source</a:t>
            </a:r>
            <a:endParaRPr lang="zh-CN" altLang="en-US" sz="2215" dirty="0"/>
          </a:p>
          <a:p>
            <a:pPr marL="316531" indent="-316531">
              <a:lnSpc>
                <a:spcPts val="4431"/>
              </a:lnSpc>
              <a:buFont typeface="Arial" charset="0"/>
              <a:buChar char="•"/>
            </a:pPr>
            <a:r>
              <a:rPr lang="en-US" altLang="zh-CN" sz="2215" dirty="0">
                <a:solidFill>
                  <a:srgbClr val="FF0000"/>
                </a:solidFill>
              </a:rPr>
              <a:t>Smart</a:t>
            </a:r>
            <a:r>
              <a:rPr lang="zh-CN" altLang="en-US" sz="2215" dirty="0">
                <a:solidFill>
                  <a:srgbClr val="FF0000"/>
                </a:solidFill>
              </a:rPr>
              <a:t> </a:t>
            </a:r>
            <a:r>
              <a:rPr lang="en-US" altLang="zh-CN" sz="2215" dirty="0">
                <a:solidFill>
                  <a:srgbClr val="FF0000"/>
                </a:solidFill>
              </a:rPr>
              <a:t>Query</a:t>
            </a:r>
            <a:r>
              <a:rPr lang="zh-CN" altLang="en-US" sz="2215" dirty="0">
                <a:solidFill>
                  <a:srgbClr val="FF0000"/>
                </a:solidFill>
              </a:rPr>
              <a:t> </a:t>
            </a:r>
            <a:r>
              <a:rPr lang="en-US" altLang="zh-CN" sz="2215" dirty="0">
                <a:solidFill>
                  <a:srgbClr val="FF0000"/>
                </a:solidFill>
              </a:rPr>
              <a:t>Construction</a:t>
            </a:r>
            <a:endParaRPr lang="zh-CN" altLang="en-US" sz="2215" dirty="0">
              <a:solidFill>
                <a:srgbClr val="FF0000"/>
              </a:solidFill>
            </a:endParaRPr>
          </a:p>
        </p:txBody>
      </p:sp>
      <p:sp>
        <p:nvSpPr>
          <p:cNvPr id="15" name="Rectangle 14"/>
          <p:cNvSpPr/>
          <p:nvPr/>
        </p:nvSpPr>
        <p:spPr>
          <a:xfrm>
            <a:off x="3741139" y="3661642"/>
            <a:ext cx="5350748" cy="2400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49618" y="3932339"/>
            <a:ext cx="4968402" cy="1789839"/>
          </a:xfrm>
          <a:prstGeom prst="rect">
            <a:avLst/>
          </a:prstGeom>
          <a:noFill/>
        </p:spPr>
        <p:txBody>
          <a:bodyPr wrap="none" rtlCol="0">
            <a:spAutoFit/>
          </a:bodyPr>
          <a:lstStyle/>
          <a:p>
            <a:r>
              <a:rPr lang="en-US" altLang="zh-CN" dirty="0" smtClean="0">
                <a:solidFill>
                  <a:srgbClr val="992CCC"/>
                </a:solidFill>
              </a:rPr>
              <a:t>Categorical</a:t>
            </a:r>
            <a:r>
              <a:rPr lang="zh-CN" altLang="en-US" dirty="0" smtClean="0">
                <a:solidFill>
                  <a:srgbClr val="992CCC"/>
                </a:solidFill>
              </a:rPr>
              <a:t> </a:t>
            </a:r>
            <a:r>
              <a:rPr lang="en-US" altLang="zh-CN" dirty="0" smtClean="0"/>
              <a:t>:</a:t>
            </a:r>
            <a:r>
              <a:rPr lang="zh-CN" altLang="en-US" dirty="0" smtClean="0"/>
              <a:t> </a:t>
            </a:r>
            <a:r>
              <a:rPr lang="en-US" altLang="zh-CN" dirty="0" smtClean="0"/>
              <a:t>Gender,</a:t>
            </a:r>
            <a:r>
              <a:rPr lang="zh-CN" altLang="en-US" dirty="0" smtClean="0"/>
              <a:t> </a:t>
            </a:r>
            <a:r>
              <a:rPr lang="en-US" altLang="zh-CN" dirty="0" smtClean="0"/>
              <a:t>Position,</a:t>
            </a:r>
            <a:r>
              <a:rPr lang="zh-CN" altLang="en-US" dirty="0" smtClean="0"/>
              <a:t> </a:t>
            </a:r>
            <a:r>
              <a:rPr lang="en-US" altLang="zh-CN" dirty="0" smtClean="0"/>
              <a:t>Country</a:t>
            </a:r>
            <a:r>
              <a:rPr lang="is-IS" altLang="zh-CN" dirty="0" smtClean="0"/>
              <a:t>…</a:t>
            </a:r>
            <a:endParaRPr lang="zh-CN" altLang="en-US" dirty="0" smtClean="0"/>
          </a:p>
          <a:p>
            <a:endParaRPr lang="zh-CN" altLang="en-US" dirty="0"/>
          </a:p>
          <a:p>
            <a:endParaRPr lang="zh-CN" altLang="en-US" dirty="0" smtClean="0"/>
          </a:p>
          <a:p>
            <a:endParaRPr lang="zh-CN" altLang="en-US" dirty="0"/>
          </a:p>
          <a:p>
            <a:endParaRPr lang="zh-CN" altLang="en-US" dirty="0" smtClean="0"/>
          </a:p>
          <a:p>
            <a:r>
              <a:rPr lang="en-US" altLang="zh-CN" dirty="0">
                <a:solidFill>
                  <a:srgbClr val="992CCC"/>
                </a:solidFill>
              </a:rPr>
              <a:t>Non-Categorical</a:t>
            </a:r>
            <a:r>
              <a:rPr lang="zh-CN" altLang="en-US" dirty="0">
                <a:solidFill>
                  <a:srgbClr val="992CCC"/>
                </a:solidFill>
              </a:rPr>
              <a:t> </a:t>
            </a:r>
            <a:r>
              <a:rPr lang="en-US" altLang="zh-CN" dirty="0"/>
              <a:t>:</a:t>
            </a:r>
            <a:r>
              <a:rPr lang="zh-CN" altLang="en-US" dirty="0"/>
              <a:t> </a:t>
            </a:r>
            <a:r>
              <a:rPr lang="en-US" altLang="zh-CN" dirty="0"/>
              <a:t>Email,</a:t>
            </a:r>
            <a:r>
              <a:rPr lang="zh-CN" altLang="en-US" dirty="0"/>
              <a:t> </a:t>
            </a:r>
            <a:r>
              <a:rPr lang="en-US" altLang="zh-CN" dirty="0"/>
              <a:t>Affiliation,</a:t>
            </a:r>
            <a:r>
              <a:rPr lang="zh-CN" altLang="en-US" dirty="0"/>
              <a:t> </a:t>
            </a:r>
            <a:r>
              <a:rPr lang="en-US" altLang="zh-CN" dirty="0"/>
              <a:t>Address</a:t>
            </a:r>
            <a:r>
              <a:rPr lang="is-IS" altLang="zh-CN" dirty="0" smtClean="0"/>
              <a:t>…</a:t>
            </a:r>
          </a:p>
        </p:txBody>
      </p:sp>
      <p:sp>
        <p:nvSpPr>
          <p:cNvPr id="5" name="TextBox 4"/>
          <p:cNvSpPr txBox="1"/>
          <p:nvPr/>
        </p:nvSpPr>
        <p:spPr>
          <a:xfrm>
            <a:off x="808483" y="4614182"/>
            <a:ext cx="2252924" cy="433196"/>
          </a:xfrm>
          <a:prstGeom prst="rect">
            <a:avLst/>
          </a:prstGeom>
          <a:noFill/>
        </p:spPr>
        <p:txBody>
          <a:bodyPr wrap="none" rtlCol="0">
            <a:spAutoFit/>
          </a:bodyPr>
          <a:lstStyle/>
          <a:p>
            <a:r>
              <a:rPr lang="en-US" altLang="zh-CN" sz="2215" dirty="0"/>
              <a:t>Profile</a:t>
            </a:r>
            <a:r>
              <a:rPr lang="zh-CN" altLang="en-US" sz="2215" dirty="0"/>
              <a:t> </a:t>
            </a:r>
            <a:r>
              <a:rPr lang="en-US" altLang="zh-CN" sz="2215" dirty="0"/>
              <a:t>Attributes</a:t>
            </a:r>
            <a:endParaRPr lang="en-US" sz="2215" dirty="0"/>
          </a:p>
        </p:txBody>
      </p:sp>
      <p:sp>
        <p:nvSpPr>
          <p:cNvPr id="8" name="Title 1"/>
          <p:cNvSpPr>
            <a:spLocks noGrp="1"/>
          </p:cNvSpPr>
          <p:nvPr>
            <p:ph type="title"/>
          </p:nvPr>
        </p:nvSpPr>
        <p:spPr>
          <a:xfrm>
            <a:off x="250582" y="188913"/>
            <a:ext cx="8642838" cy="792162"/>
          </a:xfrm>
        </p:spPr>
        <p:txBody>
          <a:bodyPr/>
          <a:lstStyle/>
          <a:p>
            <a:r>
              <a:rPr lang="en-US" dirty="0" smtClean="0"/>
              <a:t>Our Method: Basic Idea</a:t>
            </a:r>
            <a:endParaRPr lang="en-US" dirty="0"/>
          </a:p>
        </p:txBody>
      </p:sp>
    </p:spTree>
    <p:extLst>
      <p:ext uri="{BB962C8B-B14F-4D97-AF65-F5344CB8AC3E}">
        <p14:creationId xmlns:p14="http://schemas.microsoft.com/office/powerpoint/2010/main" val="20954413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8286" y="483906"/>
            <a:ext cx="2834430" cy="1115049"/>
          </a:xfrm>
          <a:prstGeom prst="rect">
            <a:avLst/>
          </a:prstGeom>
          <a:noFill/>
        </p:spPr>
        <p:txBody>
          <a:bodyPr wrap="none" rtlCol="0">
            <a:spAutoFit/>
          </a:bodyPr>
          <a:lstStyle/>
          <a:p>
            <a:r>
              <a:rPr lang="en-US" altLang="zh-CN" sz="3323" b="1" dirty="0">
                <a:latin typeface="+mj-lt"/>
              </a:rPr>
              <a:t>Query</a:t>
            </a:r>
            <a:r>
              <a:rPr lang="zh-CN" altLang="en-US" sz="3323" b="1" dirty="0">
                <a:latin typeface="+mj-lt"/>
              </a:rPr>
              <a:t> </a:t>
            </a:r>
          </a:p>
          <a:p>
            <a:r>
              <a:rPr lang="en-US" altLang="zh-CN" sz="3323" b="1" dirty="0">
                <a:latin typeface="+mj-lt"/>
              </a:rPr>
              <a:t>Construction</a:t>
            </a:r>
            <a:endParaRPr lang="zh-CN" altLang="en-US" sz="3323" b="1" dirty="0">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014" y="338195"/>
            <a:ext cx="5051638" cy="5915081"/>
          </a:xfrm>
          <a:prstGeom prst="rect">
            <a:avLst/>
          </a:prstGeom>
        </p:spPr>
      </p:pic>
      <p:sp>
        <p:nvSpPr>
          <p:cNvPr id="5" name="Rectangle 4"/>
          <p:cNvSpPr/>
          <p:nvPr/>
        </p:nvSpPr>
        <p:spPr>
          <a:xfrm>
            <a:off x="1049147" y="1992742"/>
            <a:ext cx="2426116"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Non-Categorical</a:t>
            </a:r>
            <a:endParaRPr lang="en-US" dirty="0">
              <a:solidFill>
                <a:schemeClr val="tx1"/>
              </a:solidFill>
            </a:endParaRPr>
          </a:p>
        </p:txBody>
      </p:sp>
      <p:sp>
        <p:nvSpPr>
          <p:cNvPr id="8" name="Rectangle 7"/>
          <p:cNvSpPr/>
          <p:nvPr/>
        </p:nvSpPr>
        <p:spPr>
          <a:xfrm>
            <a:off x="218285" y="3346480"/>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Person_Name</a:t>
            </a:r>
            <a:r>
              <a:rPr lang="zh-CN" altLang="en-US" dirty="0" smtClean="0">
                <a:solidFill>
                  <a:schemeClr val="tx1"/>
                </a:solidFill>
              </a:rPr>
              <a:t> </a:t>
            </a:r>
            <a:r>
              <a:rPr lang="en-US" altLang="zh-CN" dirty="0" smtClean="0">
                <a:solidFill>
                  <a:schemeClr val="tx1"/>
                </a:solidFill>
              </a:rPr>
              <a:t>+</a:t>
            </a:r>
            <a:r>
              <a:rPr lang="zh-CN" altLang="en-US" dirty="0">
                <a:solidFill>
                  <a:schemeClr val="tx1"/>
                </a:solidFill>
              </a:rPr>
              <a:t> </a:t>
            </a:r>
            <a:r>
              <a:rPr lang="en-US" altLang="zh-CN" dirty="0" smtClean="0">
                <a:solidFill>
                  <a:schemeClr val="tx1"/>
                </a:solidFill>
              </a:rPr>
              <a:t>Attribute_Name</a:t>
            </a:r>
            <a:endParaRPr lang="en-US" dirty="0">
              <a:solidFill>
                <a:schemeClr val="tx1"/>
              </a:solidFill>
            </a:endParaRPr>
          </a:p>
        </p:txBody>
      </p:sp>
      <p:sp>
        <p:nvSpPr>
          <p:cNvPr id="9" name="Rectangle 8"/>
          <p:cNvSpPr/>
          <p:nvPr/>
        </p:nvSpPr>
        <p:spPr>
          <a:xfrm>
            <a:off x="218285" y="4700217"/>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Query</a:t>
            </a:r>
            <a:r>
              <a:rPr lang="zh-CN" altLang="en-US" dirty="0" smtClean="0">
                <a:solidFill>
                  <a:srgbClr val="FF0000"/>
                </a:solidFill>
              </a:rPr>
              <a:t> </a:t>
            </a:r>
            <a:r>
              <a:rPr lang="en-US" altLang="zh-CN" dirty="0" smtClean="0">
                <a:solidFill>
                  <a:srgbClr val="FF0000"/>
                </a:solidFill>
              </a:rPr>
              <a:t>=</a:t>
            </a:r>
            <a:r>
              <a:rPr lang="zh-CN" altLang="en-US" dirty="0" smtClean="0">
                <a:solidFill>
                  <a:srgbClr val="FF0000"/>
                </a:solidFill>
              </a:rPr>
              <a:t> </a:t>
            </a:r>
            <a:r>
              <a:rPr lang="en-US" altLang="zh-CN" dirty="0" smtClean="0">
                <a:solidFill>
                  <a:srgbClr val="FF0000"/>
                </a:solidFill>
              </a:rPr>
              <a:t>“Phillip</a:t>
            </a:r>
            <a:r>
              <a:rPr lang="zh-CN" altLang="en-US" dirty="0" smtClean="0">
                <a:solidFill>
                  <a:srgbClr val="FF0000"/>
                </a:solidFill>
              </a:rPr>
              <a:t> </a:t>
            </a:r>
            <a:r>
              <a:rPr lang="en-US" altLang="zh-CN" dirty="0" smtClean="0">
                <a:solidFill>
                  <a:srgbClr val="FF0000"/>
                </a:solidFill>
              </a:rPr>
              <a:t>S.</a:t>
            </a:r>
            <a:r>
              <a:rPr lang="zh-CN" altLang="en-US" dirty="0" smtClean="0">
                <a:solidFill>
                  <a:srgbClr val="FF0000"/>
                </a:solidFill>
              </a:rPr>
              <a:t> </a:t>
            </a:r>
            <a:r>
              <a:rPr lang="en-US" altLang="zh-CN" dirty="0" smtClean="0">
                <a:solidFill>
                  <a:srgbClr val="FF0000"/>
                </a:solidFill>
              </a:rPr>
              <a:t>Yu</a:t>
            </a:r>
            <a:r>
              <a:rPr lang="zh-CN" altLang="en-US" dirty="0" smtClean="0">
                <a:solidFill>
                  <a:srgbClr val="FF0000"/>
                </a:solidFill>
              </a:rPr>
              <a:t> </a:t>
            </a:r>
            <a:r>
              <a:rPr lang="en-US" altLang="zh-CN" dirty="0" smtClean="0">
                <a:solidFill>
                  <a:srgbClr val="FF0000"/>
                </a:solidFill>
              </a:rPr>
              <a:t>email”</a:t>
            </a:r>
            <a:endParaRPr lang="en-US" dirty="0">
              <a:solidFill>
                <a:srgbClr val="FF0000"/>
              </a:solidFill>
            </a:endParaRPr>
          </a:p>
        </p:txBody>
      </p:sp>
      <p:sp>
        <p:nvSpPr>
          <p:cNvPr id="17" name="Down Arrow 16"/>
          <p:cNvSpPr/>
          <p:nvPr/>
        </p:nvSpPr>
        <p:spPr>
          <a:xfrm>
            <a:off x="2100187" y="2733134"/>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2100187" y="4097074"/>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1120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8286" y="483906"/>
            <a:ext cx="2834430" cy="1115049"/>
          </a:xfrm>
          <a:prstGeom prst="rect">
            <a:avLst/>
          </a:prstGeom>
          <a:noFill/>
        </p:spPr>
        <p:txBody>
          <a:bodyPr wrap="none" rtlCol="0">
            <a:spAutoFit/>
          </a:bodyPr>
          <a:lstStyle/>
          <a:p>
            <a:r>
              <a:rPr lang="en-US" altLang="zh-CN" sz="3323" b="1" dirty="0">
                <a:latin typeface="+mj-lt"/>
              </a:rPr>
              <a:t>Query</a:t>
            </a:r>
            <a:r>
              <a:rPr lang="zh-CN" altLang="en-US" sz="3323" b="1" dirty="0">
                <a:latin typeface="+mj-lt"/>
              </a:rPr>
              <a:t> </a:t>
            </a:r>
          </a:p>
          <a:p>
            <a:r>
              <a:rPr lang="en-US" altLang="zh-CN" sz="3323" b="1" dirty="0">
                <a:latin typeface="+mj-lt"/>
              </a:rPr>
              <a:t>Construction</a:t>
            </a:r>
            <a:endParaRPr lang="zh-CN" altLang="en-US" sz="3323" b="1" dirty="0">
              <a:latin typeface="+mj-lt"/>
            </a:endParaRPr>
          </a:p>
        </p:txBody>
      </p:sp>
      <p:sp>
        <p:nvSpPr>
          <p:cNvPr id="5" name="Rectangle 4"/>
          <p:cNvSpPr/>
          <p:nvPr/>
        </p:nvSpPr>
        <p:spPr>
          <a:xfrm>
            <a:off x="1049147" y="1992742"/>
            <a:ext cx="2426116"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Categorical</a:t>
            </a:r>
            <a:endParaRPr lang="en-US" dirty="0">
              <a:solidFill>
                <a:schemeClr val="tx1"/>
              </a:solidFill>
            </a:endParaRPr>
          </a:p>
        </p:txBody>
      </p:sp>
      <p:sp>
        <p:nvSpPr>
          <p:cNvPr id="8" name="Rectangle 7"/>
          <p:cNvSpPr/>
          <p:nvPr/>
        </p:nvSpPr>
        <p:spPr>
          <a:xfrm>
            <a:off x="218285" y="3346480"/>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Person_Name</a:t>
            </a:r>
            <a:r>
              <a:rPr lang="zh-CN" altLang="en-US" dirty="0" smtClean="0">
                <a:solidFill>
                  <a:schemeClr val="tx1"/>
                </a:solidFill>
              </a:rPr>
              <a:t> </a:t>
            </a:r>
          </a:p>
          <a:p>
            <a:pPr algn="ctr"/>
            <a:r>
              <a:rPr lang="en-US" altLang="zh-CN" dirty="0" smtClean="0">
                <a:solidFill>
                  <a:schemeClr val="tx1"/>
                </a:solidFill>
              </a:rPr>
              <a:t>+</a:t>
            </a:r>
            <a:r>
              <a:rPr lang="zh-CN" altLang="en-US" dirty="0" smtClean="0">
                <a:solidFill>
                  <a:schemeClr val="tx1"/>
                </a:solidFill>
              </a:rPr>
              <a:t> </a:t>
            </a:r>
            <a:r>
              <a:rPr lang="en-US" altLang="zh-CN" dirty="0" smtClean="0">
                <a:solidFill>
                  <a:schemeClr val="tx1"/>
                </a:solidFill>
              </a:rPr>
              <a:t>Representative</a:t>
            </a:r>
            <a:r>
              <a:rPr lang="zh-CN" altLang="en-US" dirty="0" smtClean="0">
                <a:solidFill>
                  <a:schemeClr val="tx1"/>
                </a:solidFill>
              </a:rPr>
              <a:t> </a:t>
            </a:r>
            <a:r>
              <a:rPr lang="en-US" altLang="zh-CN" dirty="0" smtClean="0">
                <a:solidFill>
                  <a:schemeClr val="tx1"/>
                </a:solidFill>
              </a:rPr>
              <a:t>Words</a:t>
            </a:r>
            <a:endParaRPr lang="en-US" dirty="0">
              <a:solidFill>
                <a:schemeClr val="tx1"/>
              </a:solidFill>
            </a:endParaRPr>
          </a:p>
        </p:txBody>
      </p:sp>
      <p:sp>
        <p:nvSpPr>
          <p:cNvPr id="9" name="Rectangle 8"/>
          <p:cNvSpPr/>
          <p:nvPr/>
        </p:nvSpPr>
        <p:spPr>
          <a:xfrm>
            <a:off x="218285" y="4700217"/>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Query</a:t>
            </a:r>
            <a:r>
              <a:rPr lang="zh-CN" altLang="en-US" dirty="0" smtClean="0">
                <a:solidFill>
                  <a:srgbClr val="FF0000"/>
                </a:solidFill>
              </a:rPr>
              <a:t> </a:t>
            </a:r>
            <a:r>
              <a:rPr lang="en-US" altLang="zh-CN" dirty="0" smtClean="0">
                <a:solidFill>
                  <a:srgbClr val="FF0000"/>
                </a:solidFill>
              </a:rPr>
              <a:t>=</a:t>
            </a:r>
            <a:r>
              <a:rPr lang="zh-CN" altLang="en-US" dirty="0" smtClean="0">
                <a:solidFill>
                  <a:srgbClr val="FF0000"/>
                </a:solidFill>
              </a:rPr>
              <a:t> </a:t>
            </a:r>
            <a:r>
              <a:rPr lang="en-US" altLang="zh-CN" dirty="0" smtClean="0">
                <a:solidFill>
                  <a:srgbClr val="FF0000"/>
                </a:solidFill>
              </a:rPr>
              <a:t>“Phillip</a:t>
            </a:r>
            <a:r>
              <a:rPr lang="zh-CN" altLang="en-US" dirty="0" smtClean="0">
                <a:solidFill>
                  <a:srgbClr val="FF0000"/>
                </a:solidFill>
              </a:rPr>
              <a:t> </a:t>
            </a:r>
            <a:r>
              <a:rPr lang="en-US" altLang="zh-CN" dirty="0" smtClean="0">
                <a:solidFill>
                  <a:srgbClr val="FF0000"/>
                </a:solidFill>
              </a:rPr>
              <a:t>S.</a:t>
            </a:r>
            <a:r>
              <a:rPr lang="zh-CN" altLang="en-US" dirty="0" smtClean="0">
                <a:solidFill>
                  <a:srgbClr val="FF0000"/>
                </a:solidFill>
              </a:rPr>
              <a:t> </a:t>
            </a:r>
            <a:r>
              <a:rPr lang="en-US" altLang="zh-CN" dirty="0" smtClean="0">
                <a:solidFill>
                  <a:srgbClr val="FF0000"/>
                </a:solidFill>
              </a:rPr>
              <a:t>Yu</a:t>
            </a:r>
            <a:r>
              <a:rPr lang="zh-CN" altLang="en-US" dirty="0" smtClean="0">
                <a:solidFill>
                  <a:srgbClr val="FF0000"/>
                </a:solidFill>
              </a:rPr>
              <a:t> </a:t>
            </a:r>
            <a:r>
              <a:rPr lang="en-US" altLang="zh-CN" dirty="0" smtClean="0">
                <a:solidFill>
                  <a:srgbClr val="FF0000"/>
                </a:solidFill>
              </a:rPr>
              <a:t>his</a:t>
            </a:r>
            <a:r>
              <a:rPr lang="zh-CN" altLang="en-US" dirty="0" smtClean="0">
                <a:solidFill>
                  <a:srgbClr val="FF0000"/>
                </a:solidFill>
              </a:rPr>
              <a:t> </a:t>
            </a:r>
            <a:r>
              <a:rPr lang="en-US" altLang="zh-CN" dirty="0" smtClean="0">
                <a:solidFill>
                  <a:srgbClr val="FF0000"/>
                </a:solidFill>
              </a:rPr>
              <a:t>OR</a:t>
            </a:r>
            <a:r>
              <a:rPr lang="zh-CN" altLang="en-US" dirty="0" smtClean="0">
                <a:solidFill>
                  <a:srgbClr val="FF0000"/>
                </a:solidFill>
              </a:rPr>
              <a:t> </a:t>
            </a:r>
            <a:r>
              <a:rPr lang="en-US" altLang="zh-CN" dirty="0" smtClean="0">
                <a:solidFill>
                  <a:srgbClr val="FF0000"/>
                </a:solidFill>
              </a:rPr>
              <a:t>her”</a:t>
            </a:r>
            <a:endParaRPr lang="en-US" dirty="0">
              <a:solidFill>
                <a:srgbClr val="FF0000"/>
              </a:solidFill>
            </a:endParaRPr>
          </a:p>
        </p:txBody>
      </p:sp>
      <p:sp>
        <p:nvSpPr>
          <p:cNvPr id="17" name="Down Arrow 16"/>
          <p:cNvSpPr/>
          <p:nvPr/>
        </p:nvSpPr>
        <p:spPr>
          <a:xfrm>
            <a:off x="2100187" y="2733134"/>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2100187" y="4097074"/>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671704" y="338195"/>
            <a:ext cx="4383533" cy="5657815"/>
            <a:chOff x="5061012" y="80628"/>
            <a:chExt cx="4748827" cy="61293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12" y="80628"/>
              <a:ext cx="4748827" cy="6129300"/>
            </a:xfrm>
            <a:prstGeom prst="rect">
              <a:avLst/>
            </a:prstGeom>
          </p:spPr>
        </p:pic>
        <p:sp>
          <p:nvSpPr>
            <p:cNvPr id="12" name="Frame 11"/>
            <p:cNvSpPr/>
            <p:nvPr/>
          </p:nvSpPr>
          <p:spPr>
            <a:xfrm>
              <a:off x="8769996" y="1628228"/>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7149244" y="2299180"/>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6573180" y="2970351"/>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Frame 15"/>
            <p:cNvSpPr/>
            <p:nvPr/>
          </p:nvSpPr>
          <p:spPr>
            <a:xfrm>
              <a:off x="6654684" y="3801452"/>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5767716" y="5291924"/>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7258188" y="5986868"/>
              <a:ext cx="396044" cy="208250"/>
            </a:xfrm>
            <a:prstGeom prst="frame">
              <a:avLst>
                <a:gd name="adj1" fmla="val 4610"/>
              </a:avLst>
            </a:prstGeom>
            <a:solidFill>
              <a:srgbClr val="FF0000"/>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00359400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8286" y="483906"/>
            <a:ext cx="4676601" cy="603691"/>
          </a:xfrm>
          <a:prstGeom prst="rect">
            <a:avLst/>
          </a:prstGeom>
          <a:noFill/>
        </p:spPr>
        <p:txBody>
          <a:bodyPr wrap="none" rtlCol="0">
            <a:spAutoFit/>
          </a:bodyPr>
          <a:lstStyle/>
          <a:p>
            <a:r>
              <a:rPr lang="en-US" altLang="zh-CN" sz="3323" b="1" dirty="0">
                <a:latin typeface="+mj-lt"/>
              </a:rPr>
              <a:t>Representative</a:t>
            </a:r>
            <a:r>
              <a:rPr lang="zh-CN" altLang="en-US" sz="3323" b="1" dirty="0">
                <a:latin typeface="+mj-lt"/>
              </a:rPr>
              <a:t> </a:t>
            </a:r>
            <a:r>
              <a:rPr lang="en-US" altLang="zh-CN" sz="3323" b="1" dirty="0">
                <a:latin typeface="+mj-lt"/>
              </a:rPr>
              <a:t>Words</a:t>
            </a:r>
            <a:endParaRPr lang="zh-CN" altLang="en-US" sz="3323" b="1" dirty="0">
              <a:latin typeface="+mj-lt"/>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8210"/>
          <a:stretch/>
        </p:blipFill>
        <p:spPr>
          <a:xfrm>
            <a:off x="0" y="1412811"/>
            <a:ext cx="9144000" cy="1293281"/>
          </a:xfrm>
          <a:prstGeom prst="rect">
            <a:avLst/>
          </a:prstGeom>
        </p:spPr>
      </p:pic>
      <p:grpSp>
        <p:nvGrpSpPr>
          <p:cNvPr id="6" name="Group 5"/>
          <p:cNvGrpSpPr/>
          <p:nvPr/>
        </p:nvGrpSpPr>
        <p:grpSpPr>
          <a:xfrm>
            <a:off x="1415476" y="3190367"/>
            <a:ext cx="1767855" cy="366628"/>
            <a:chOff x="1422092" y="1627664"/>
            <a:chExt cx="1915176" cy="397180"/>
          </a:xfrm>
        </p:grpSpPr>
        <p:sp>
          <p:nvSpPr>
            <p:cNvPr id="2" name="Folded Corner 1"/>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lded Corner 21"/>
            <p:cNvSpPr/>
            <p:nvPr/>
          </p:nvSpPr>
          <p:spPr>
            <a:xfrm>
              <a:off x="3049236" y="1627664"/>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a:off x="2235664"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p:cNvSpPr/>
            <p:nvPr/>
          </p:nvSpPr>
          <p:spPr>
            <a:xfrm>
              <a:off x="2642450"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636673" y="3200855"/>
            <a:ext cx="630646" cy="369332"/>
          </a:xfrm>
          <a:prstGeom prst="rect">
            <a:avLst/>
          </a:prstGeom>
          <a:noFill/>
        </p:spPr>
        <p:txBody>
          <a:bodyPr wrap="none" rtlCol="0">
            <a:spAutoFit/>
          </a:bodyPr>
          <a:lstStyle/>
          <a:p>
            <a:r>
              <a:rPr lang="en-US" altLang="zh-CN" dirty="0" smtClean="0"/>
              <a:t>“his”</a:t>
            </a:r>
            <a:endParaRPr lang="en-US" dirty="0"/>
          </a:p>
        </p:txBody>
      </p:sp>
      <p:sp>
        <p:nvSpPr>
          <p:cNvPr id="11" name="TextBox 10"/>
          <p:cNvSpPr txBox="1"/>
          <p:nvPr/>
        </p:nvSpPr>
        <p:spPr>
          <a:xfrm>
            <a:off x="1951334" y="2691850"/>
            <a:ext cx="683915" cy="369332"/>
          </a:xfrm>
          <a:prstGeom prst="rect">
            <a:avLst/>
          </a:prstGeom>
          <a:noFill/>
        </p:spPr>
        <p:txBody>
          <a:bodyPr wrap="none" rtlCol="0">
            <a:spAutoFit/>
          </a:bodyPr>
          <a:lstStyle/>
          <a:p>
            <a:r>
              <a:rPr lang="en-US" altLang="zh-CN" dirty="0" smtClean="0"/>
              <a:t>Male</a:t>
            </a:r>
            <a:endParaRPr lang="en-US" dirty="0"/>
          </a:p>
        </p:txBody>
      </p:sp>
      <p:grpSp>
        <p:nvGrpSpPr>
          <p:cNvPr id="34" name="Group 33"/>
          <p:cNvGrpSpPr/>
          <p:nvPr/>
        </p:nvGrpSpPr>
        <p:grpSpPr>
          <a:xfrm>
            <a:off x="635473" y="3687228"/>
            <a:ext cx="1795668" cy="378772"/>
            <a:chOff x="689729" y="3270692"/>
            <a:chExt cx="1945307" cy="410336"/>
          </a:xfrm>
        </p:grpSpPr>
        <p:grpSp>
          <p:nvGrpSpPr>
            <p:cNvPr id="35" name="Group 34"/>
            <p:cNvGrpSpPr/>
            <p:nvPr/>
          </p:nvGrpSpPr>
          <p:grpSpPr>
            <a:xfrm>
              <a:off x="1533432" y="3270692"/>
              <a:ext cx="1101604" cy="396044"/>
              <a:chOff x="1422092" y="1628800"/>
              <a:chExt cx="1101604" cy="396044"/>
            </a:xfrm>
          </p:grpSpPr>
          <p:sp>
            <p:nvSpPr>
              <p:cNvPr id="37" name="Folded Corner 36"/>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lded Corner 37"/>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olded Corner 39"/>
              <p:cNvSpPr/>
              <p:nvPr/>
            </p:nvSpPr>
            <p:spPr>
              <a:xfrm>
                <a:off x="2235664"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689729" y="3280918"/>
              <a:ext cx="639919" cy="400110"/>
            </a:xfrm>
            <a:prstGeom prst="rect">
              <a:avLst/>
            </a:prstGeom>
            <a:noFill/>
          </p:spPr>
          <p:txBody>
            <a:bodyPr wrap="none" rtlCol="0">
              <a:spAutoFit/>
            </a:bodyPr>
            <a:lstStyle/>
            <a:p>
              <a:r>
                <a:rPr lang="en-US" altLang="zh-CN" dirty="0" smtClean="0"/>
                <a:t>“he”</a:t>
              </a:r>
              <a:endParaRPr lang="en-US" dirty="0"/>
            </a:p>
          </p:txBody>
        </p:sp>
      </p:grpSp>
      <p:grpSp>
        <p:nvGrpSpPr>
          <p:cNvPr id="42" name="Group 41"/>
          <p:cNvGrpSpPr/>
          <p:nvPr/>
        </p:nvGrpSpPr>
        <p:grpSpPr>
          <a:xfrm>
            <a:off x="640050" y="4209292"/>
            <a:ext cx="1420173" cy="378772"/>
            <a:chOff x="689729" y="3270692"/>
            <a:chExt cx="1538521" cy="410336"/>
          </a:xfrm>
        </p:grpSpPr>
        <p:grpSp>
          <p:nvGrpSpPr>
            <p:cNvPr id="43" name="Group 42"/>
            <p:cNvGrpSpPr/>
            <p:nvPr/>
          </p:nvGrpSpPr>
          <p:grpSpPr>
            <a:xfrm>
              <a:off x="1533432" y="3270692"/>
              <a:ext cx="694818" cy="396044"/>
              <a:chOff x="1422092" y="1628800"/>
              <a:chExt cx="694818" cy="396044"/>
            </a:xfrm>
          </p:grpSpPr>
          <p:sp>
            <p:nvSpPr>
              <p:cNvPr id="45" name="Folded Corner 44"/>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olded Corner 45"/>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89729" y="3280918"/>
              <a:ext cx="611065" cy="400110"/>
            </a:xfrm>
            <a:prstGeom prst="rect">
              <a:avLst/>
            </a:prstGeom>
            <a:noFill/>
          </p:spPr>
          <p:txBody>
            <a:bodyPr wrap="none" rtlCol="0">
              <a:spAutoFit/>
            </a:bodyPr>
            <a:lstStyle/>
            <a:p>
              <a:r>
                <a:rPr lang="en-US" altLang="zh-CN" dirty="0" smtClean="0"/>
                <a:t>“</a:t>
              </a:r>
              <a:r>
                <a:rPr lang="is-IS" altLang="zh-CN" dirty="0" smtClean="0"/>
                <a:t>…</a:t>
              </a:r>
              <a:r>
                <a:rPr lang="en-US" altLang="zh-CN" dirty="0" smtClean="0"/>
                <a:t>”</a:t>
              </a:r>
              <a:endParaRPr lang="en-US" dirty="0"/>
            </a:p>
          </p:txBody>
        </p:sp>
      </p:grpSp>
      <p:sp>
        <p:nvSpPr>
          <p:cNvPr id="25" name="TextBox 24"/>
          <p:cNvSpPr txBox="1"/>
          <p:nvPr/>
        </p:nvSpPr>
        <p:spPr>
          <a:xfrm>
            <a:off x="5829076" y="2696117"/>
            <a:ext cx="960618" cy="369332"/>
          </a:xfrm>
          <a:prstGeom prst="rect">
            <a:avLst/>
          </a:prstGeom>
          <a:noFill/>
        </p:spPr>
        <p:txBody>
          <a:bodyPr wrap="none" rtlCol="0">
            <a:spAutoFit/>
          </a:bodyPr>
          <a:lstStyle/>
          <a:p>
            <a:r>
              <a:rPr lang="en-US" altLang="zh-CN" dirty="0" smtClean="0"/>
              <a:t>Female</a:t>
            </a:r>
            <a:endParaRPr lang="en-US" dirty="0"/>
          </a:p>
        </p:txBody>
      </p:sp>
      <p:grpSp>
        <p:nvGrpSpPr>
          <p:cNvPr id="51" name="Group 50"/>
          <p:cNvGrpSpPr/>
          <p:nvPr/>
        </p:nvGrpSpPr>
        <p:grpSpPr>
          <a:xfrm>
            <a:off x="5577610" y="3190880"/>
            <a:ext cx="1767855" cy="366628"/>
            <a:chOff x="1422092" y="1627664"/>
            <a:chExt cx="1915176" cy="397180"/>
          </a:xfrm>
        </p:grpSpPr>
        <p:sp>
          <p:nvSpPr>
            <p:cNvPr id="53" name="Folded Corner 52"/>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olded Corner 53"/>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olded Corner 54"/>
            <p:cNvSpPr/>
            <p:nvPr/>
          </p:nvSpPr>
          <p:spPr>
            <a:xfrm>
              <a:off x="3049236" y="1627664"/>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olded Corner 55"/>
            <p:cNvSpPr/>
            <p:nvPr/>
          </p:nvSpPr>
          <p:spPr>
            <a:xfrm>
              <a:off x="2235664"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olded Corner 56"/>
            <p:cNvSpPr/>
            <p:nvPr/>
          </p:nvSpPr>
          <p:spPr>
            <a:xfrm>
              <a:off x="2642450"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7455084" y="3190880"/>
            <a:ext cx="669118" cy="369332"/>
          </a:xfrm>
          <a:prstGeom prst="rect">
            <a:avLst/>
          </a:prstGeom>
          <a:noFill/>
        </p:spPr>
        <p:txBody>
          <a:bodyPr wrap="none" rtlCol="0">
            <a:spAutoFit/>
          </a:bodyPr>
          <a:lstStyle/>
          <a:p>
            <a:r>
              <a:rPr lang="en-US" altLang="zh-CN" dirty="0" smtClean="0"/>
              <a:t>“her”</a:t>
            </a:r>
            <a:endParaRPr lang="en-US" dirty="0"/>
          </a:p>
        </p:txBody>
      </p:sp>
      <p:grpSp>
        <p:nvGrpSpPr>
          <p:cNvPr id="58" name="Group 57"/>
          <p:cNvGrpSpPr/>
          <p:nvPr/>
        </p:nvGrpSpPr>
        <p:grpSpPr>
          <a:xfrm>
            <a:off x="5576410" y="3673500"/>
            <a:ext cx="2447886" cy="379820"/>
            <a:chOff x="1533432" y="3255264"/>
            <a:chExt cx="2651876" cy="411472"/>
          </a:xfrm>
        </p:grpSpPr>
        <p:grpSp>
          <p:nvGrpSpPr>
            <p:cNvPr id="59" name="Group 58"/>
            <p:cNvGrpSpPr/>
            <p:nvPr/>
          </p:nvGrpSpPr>
          <p:grpSpPr>
            <a:xfrm>
              <a:off x="1533432" y="3270692"/>
              <a:ext cx="1101604" cy="396044"/>
              <a:chOff x="1422092" y="1628800"/>
              <a:chExt cx="1101604" cy="396044"/>
            </a:xfrm>
          </p:grpSpPr>
          <p:sp>
            <p:nvSpPr>
              <p:cNvPr id="61" name="Folded Corner 60"/>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235664"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3545389" y="3255264"/>
              <a:ext cx="639919" cy="400110"/>
            </a:xfrm>
            <a:prstGeom prst="rect">
              <a:avLst/>
            </a:prstGeom>
            <a:noFill/>
          </p:spPr>
          <p:txBody>
            <a:bodyPr wrap="none" rtlCol="0">
              <a:spAutoFit/>
            </a:bodyPr>
            <a:lstStyle/>
            <a:p>
              <a:r>
                <a:rPr lang="en-US" altLang="zh-CN" dirty="0" smtClean="0"/>
                <a:t>“he”</a:t>
              </a:r>
              <a:endParaRPr lang="en-US" dirty="0"/>
            </a:p>
          </p:txBody>
        </p:sp>
      </p:grpSp>
      <p:grpSp>
        <p:nvGrpSpPr>
          <p:cNvPr id="64" name="Group 63"/>
          <p:cNvGrpSpPr/>
          <p:nvPr/>
        </p:nvGrpSpPr>
        <p:grpSpPr>
          <a:xfrm>
            <a:off x="5580987" y="4177286"/>
            <a:ext cx="2433175" cy="398099"/>
            <a:chOff x="1533432" y="3235462"/>
            <a:chExt cx="2635940" cy="431274"/>
          </a:xfrm>
        </p:grpSpPr>
        <p:grpSp>
          <p:nvGrpSpPr>
            <p:cNvPr id="65" name="Group 64"/>
            <p:cNvGrpSpPr/>
            <p:nvPr/>
          </p:nvGrpSpPr>
          <p:grpSpPr>
            <a:xfrm>
              <a:off x="1533432" y="3270692"/>
              <a:ext cx="694818" cy="396044"/>
              <a:chOff x="1422092" y="1628800"/>
              <a:chExt cx="694818" cy="396044"/>
            </a:xfrm>
          </p:grpSpPr>
          <p:sp>
            <p:nvSpPr>
              <p:cNvPr id="67" name="Folded Corner 66"/>
              <p:cNvSpPr/>
              <p:nvPr/>
            </p:nvSpPr>
            <p:spPr>
              <a:xfrm>
                <a:off x="1422092"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olded Corner 67"/>
              <p:cNvSpPr/>
              <p:nvPr/>
            </p:nvSpPr>
            <p:spPr>
              <a:xfrm>
                <a:off x="1828878" y="1628800"/>
                <a:ext cx="288032" cy="39604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3558307" y="3235462"/>
              <a:ext cx="611065" cy="400110"/>
            </a:xfrm>
            <a:prstGeom prst="rect">
              <a:avLst/>
            </a:prstGeom>
            <a:noFill/>
          </p:spPr>
          <p:txBody>
            <a:bodyPr wrap="none" rtlCol="0">
              <a:spAutoFit/>
            </a:bodyPr>
            <a:lstStyle/>
            <a:p>
              <a:r>
                <a:rPr lang="en-US" altLang="zh-CN" dirty="0" smtClean="0"/>
                <a:t>“</a:t>
              </a:r>
              <a:r>
                <a:rPr lang="is-IS" altLang="zh-CN" dirty="0" smtClean="0"/>
                <a:t>…</a:t>
              </a:r>
              <a:r>
                <a:rPr lang="en-US" altLang="zh-CN" dirty="0" smtClean="0"/>
                <a:t>”</a:t>
              </a:r>
              <a:endParaRPr lang="en-US" dirty="0"/>
            </a:p>
          </p:txBody>
        </p:sp>
      </p:grpSp>
      <p:sp>
        <p:nvSpPr>
          <p:cNvPr id="105" name="Rectangle 104"/>
          <p:cNvSpPr/>
          <p:nvPr/>
        </p:nvSpPr>
        <p:spPr>
          <a:xfrm>
            <a:off x="2150330" y="5256896"/>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Query</a:t>
            </a:r>
            <a:r>
              <a:rPr lang="zh-CN" altLang="en-US" dirty="0" smtClean="0">
                <a:solidFill>
                  <a:srgbClr val="FF0000"/>
                </a:solidFill>
              </a:rPr>
              <a:t> </a:t>
            </a:r>
            <a:r>
              <a:rPr lang="en-US" altLang="zh-CN" dirty="0" smtClean="0">
                <a:solidFill>
                  <a:srgbClr val="FF0000"/>
                </a:solidFill>
              </a:rPr>
              <a:t>=</a:t>
            </a:r>
            <a:r>
              <a:rPr lang="zh-CN" altLang="en-US" dirty="0" smtClean="0">
                <a:solidFill>
                  <a:srgbClr val="FF0000"/>
                </a:solidFill>
              </a:rPr>
              <a:t> </a:t>
            </a:r>
            <a:r>
              <a:rPr lang="en-US" altLang="zh-CN" dirty="0" smtClean="0">
                <a:solidFill>
                  <a:srgbClr val="FF0000"/>
                </a:solidFill>
              </a:rPr>
              <a:t>“Phillip</a:t>
            </a:r>
            <a:r>
              <a:rPr lang="zh-CN" altLang="en-US" dirty="0" smtClean="0">
                <a:solidFill>
                  <a:srgbClr val="FF0000"/>
                </a:solidFill>
              </a:rPr>
              <a:t> </a:t>
            </a:r>
            <a:r>
              <a:rPr lang="en-US" altLang="zh-CN" dirty="0" smtClean="0">
                <a:solidFill>
                  <a:srgbClr val="FF0000"/>
                </a:solidFill>
              </a:rPr>
              <a:t>S.</a:t>
            </a:r>
            <a:r>
              <a:rPr lang="zh-CN" altLang="en-US" dirty="0" smtClean="0">
                <a:solidFill>
                  <a:srgbClr val="FF0000"/>
                </a:solidFill>
              </a:rPr>
              <a:t> </a:t>
            </a:r>
            <a:r>
              <a:rPr lang="en-US" altLang="zh-CN" dirty="0" smtClean="0">
                <a:solidFill>
                  <a:srgbClr val="FF0000"/>
                </a:solidFill>
              </a:rPr>
              <a:t>Yu</a:t>
            </a:r>
            <a:r>
              <a:rPr lang="zh-CN" altLang="en-US" dirty="0" smtClean="0">
                <a:solidFill>
                  <a:srgbClr val="FF0000"/>
                </a:solidFill>
              </a:rPr>
              <a:t> </a:t>
            </a:r>
            <a:r>
              <a:rPr lang="en-US" altLang="zh-CN" dirty="0" smtClean="0">
                <a:solidFill>
                  <a:srgbClr val="FF0000"/>
                </a:solidFill>
              </a:rPr>
              <a:t>his</a:t>
            </a:r>
            <a:r>
              <a:rPr lang="zh-CN" altLang="en-US" dirty="0" smtClean="0">
                <a:solidFill>
                  <a:srgbClr val="FF0000"/>
                </a:solidFill>
              </a:rPr>
              <a:t> </a:t>
            </a:r>
            <a:r>
              <a:rPr lang="en-US" altLang="zh-CN" dirty="0" smtClean="0">
                <a:solidFill>
                  <a:srgbClr val="FF0000"/>
                </a:solidFill>
              </a:rPr>
              <a:t>OR</a:t>
            </a:r>
            <a:r>
              <a:rPr lang="zh-CN" altLang="en-US" dirty="0" smtClean="0">
                <a:solidFill>
                  <a:srgbClr val="FF0000"/>
                </a:solidFill>
              </a:rPr>
              <a:t> </a:t>
            </a:r>
            <a:r>
              <a:rPr lang="en-US" altLang="zh-CN" dirty="0" smtClean="0">
                <a:solidFill>
                  <a:srgbClr val="FF0000"/>
                </a:solidFill>
              </a:rPr>
              <a:t>her”</a:t>
            </a:r>
            <a:endParaRPr lang="en-US" dirty="0">
              <a:solidFill>
                <a:srgbClr val="FF0000"/>
              </a:solidFill>
            </a:endParaRPr>
          </a:p>
        </p:txBody>
      </p:sp>
    </p:spTree>
    <p:extLst>
      <p:ext uri="{BB962C8B-B14F-4D97-AF65-F5344CB8AC3E}">
        <p14:creationId xmlns:p14="http://schemas.microsoft.com/office/powerpoint/2010/main" val="1067794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500" fill="hold"/>
                                        <p:tgtEl>
                                          <p:spTgt spid="7">
                                            <p:txEl>
                                              <p:pRg st="0" end="0"/>
                                            </p:txEl>
                                          </p:spTgt>
                                        </p:tgtEl>
                                        <p:attrNameLst>
                                          <p:attrName>style.color</p:attrName>
                                        </p:attrNameLst>
                                      </p:cBhvr>
                                      <p:to>
                                        <a:srgbClr val="FF2600"/>
                                      </p:to>
                                    </p:animClr>
                                  </p:childTnLst>
                                </p:cTn>
                              </p:par>
                              <p:par>
                                <p:cTn id="7" presetID="3" presetClass="emph" presetSubtype="2" fill="hold" nodeType="withEffect">
                                  <p:stCondLst>
                                    <p:cond delay="0"/>
                                  </p:stCondLst>
                                  <p:childTnLst>
                                    <p:animClr clrSpc="rgb" dir="cw">
                                      <p:cBhvr override="childStyle">
                                        <p:cTn id="8" dur="500" fill="hold"/>
                                        <p:tgtEl>
                                          <p:spTgt spid="52">
                                            <p:txEl>
                                              <p:pRg st="0" end="0"/>
                                            </p:txEl>
                                          </p:spTgt>
                                        </p:tgtEl>
                                        <p:attrNameLst>
                                          <p:attrName>style.color</p:attrName>
                                        </p:attrNameLst>
                                      </p:cBhvr>
                                      <p:to>
                                        <a:srgbClr val="FF2600"/>
                                      </p:to>
                                    </p:animClr>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34745" y="903182"/>
            <a:ext cx="8933055" cy="603691"/>
          </a:xfrm>
          <a:prstGeom prst="rect">
            <a:avLst/>
          </a:prstGeom>
          <a:noFill/>
        </p:spPr>
        <p:txBody>
          <a:bodyPr wrap="square" rtlCol="0">
            <a:spAutoFit/>
          </a:bodyPr>
          <a:lstStyle/>
          <a:p>
            <a:pPr algn="ctr"/>
            <a:r>
              <a:rPr lang="en-US" altLang="zh-CN" sz="3323" b="1" dirty="0" smtClean="0">
                <a:latin typeface="+mj-lt"/>
              </a:rPr>
              <a:t>Classification with Basic Features</a:t>
            </a:r>
            <a:endParaRPr lang="zh-CN" altLang="en-US" sz="3323" b="1" dirty="0">
              <a:latin typeface="+mj-lt"/>
            </a:endParaRPr>
          </a:p>
        </p:txBody>
      </p:sp>
      <p:sp>
        <p:nvSpPr>
          <p:cNvPr id="4" name="TextBox 3"/>
          <p:cNvSpPr txBox="1"/>
          <p:nvPr/>
        </p:nvSpPr>
        <p:spPr>
          <a:xfrm>
            <a:off x="699340" y="1966683"/>
            <a:ext cx="3141502" cy="2913618"/>
          </a:xfrm>
          <a:prstGeom prst="rect">
            <a:avLst/>
          </a:prstGeom>
          <a:noFill/>
        </p:spPr>
        <p:txBody>
          <a:bodyPr wrap="square" rtlCol="0">
            <a:spAutoFit/>
          </a:bodyPr>
          <a:lstStyle/>
          <a:p>
            <a:pPr>
              <a:lnSpc>
                <a:spcPts val="4431"/>
              </a:lnSpc>
            </a:pPr>
            <a:r>
              <a:rPr lang="en-US" altLang="zh-CN" sz="2215" dirty="0"/>
              <a:t>Email</a:t>
            </a:r>
            <a:endParaRPr lang="zh-CN" altLang="en-US" sz="2215" dirty="0"/>
          </a:p>
          <a:p>
            <a:pPr marL="316531" indent="-316531">
              <a:lnSpc>
                <a:spcPts val="4431"/>
              </a:lnSpc>
              <a:buFont typeface="Arial" charset="0"/>
              <a:buChar char="•"/>
            </a:pPr>
            <a:r>
              <a:rPr lang="en-US" altLang="zh-CN" sz="2215" dirty="0"/>
              <a:t>First</a:t>
            </a:r>
            <a:r>
              <a:rPr lang="zh-CN" altLang="en-US" sz="2215" dirty="0"/>
              <a:t> </a:t>
            </a:r>
            <a:r>
              <a:rPr lang="en-US" altLang="zh-CN" sz="2215" dirty="0"/>
              <a:t>name</a:t>
            </a:r>
            <a:r>
              <a:rPr lang="zh-CN" altLang="en-US" sz="2215" dirty="0"/>
              <a:t> </a:t>
            </a:r>
            <a:r>
              <a:rPr lang="en-US" altLang="zh-CN" sz="2215" dirty="0"/>
              <a:t>in</a:t>
            </a:r>
            <a:r>
              <a:rPr lang="zh-CN" altLang="en-US" sz="2215" dirty="0"/>
              <a:t> </a:t>
            </a:r>
            <a:r>
              <a:rPr lang="en-US" altLang="zh-CN" sz="2215" dirty="0"/>
              <a:t>prefix</a:t>
            </a:r>
            <a:endParaRPr lang="zh-CN" altLang="en-US" sz="2215" dirty="0"/>
          </a:p>
          <a:p>
            <a:pPr marL="316531" indent="-316531">
              <a:lnSpc>
                <a:spcPts val="4431"/>
              </a:lnSpc>
              <a:buFont typeface="Arial" charset="0"/>
              <a:buChar char="•"/>
            </a:pPr>
            <a:r>
              <a:rPr lang="en-US" altLang="zh-CN" sz="2215" dirty="0"/>
              <a:t>Last</a:t>
            </a:r>
            <a:r>
              <a:rPr lang="zh-CN" altLang="en-US" sz="2215" dirty="0"/>
              <a:t> </a:t>
            </a:r>
            <a:r>
              <a:rPr lang="en-US" altLang="zh-CN" sz="2215" dirty="0"/>
              <a:t>name</a:t>
            </a:r>
            <a:r>
              <a:rPr lang="zh-CN" altLang="en-US" sz="2215" dirty="0"/>
              <a:t> </a:t>
            </a:r>
            <a:r>
              <a:rPr lang="en-US" altLang="zh-CN" sz="2215" dirty="0"/>
              <a:t>in</a:t>
            </a:r>
            <a:r>
              <a:rPr lang="zh-CN" altLang="en-US" sz="2215" dirty="0"/>
              <a:t> </a:t>
            </a:r>
            <a:r>
              <a:rPr lang="en-US" altLang="zh-CN" sz="2215" dirty="0"/>
              <a:t>prefix</a:t>
            </a:r>
            <a:endParaRPr lang="zh-CN" altLang="en-US" sz="2215" dirty="0">
              <a:solidFill>
                <a:srgbClr val="FF0000"/>
              </a:solidFill>
            </a:endParaRPr>
          </a:p>
          <a:p>
            <a:pPr marL="316531" indent="-316531">
              <a:lnSpc>
                <a:spcPts val="4431"/>
              </a:lnSpc>
              <a:buFont typeface="Arial" charset="0"/>
              <a:buChar char="•"/>
            </a:pPr>
            <a:r>
              <a:rPr lang="en-US" altLang="zh-CN" sz="2215" dirty="0"/>
              <a:t>Initials</a:t>
            </a:r>
            <a:r>
              <a:rPr lang="zh-CN" altLang="en-US" sz="2215" dirty="0"/>
              <a:t> </a:t>
            </a:r>
            <a:r>
              <a:rPr lang="en-US" altLang="zh-CN" sz="2215" dirty="0"/>
              <a:t>in</a:t>
            </a:r>
            <a:r>
              <a:rPr lang="zh-CN" altLang="en-US" sz="2215" dirty="0"/>
              <a:t> </a:t>
            </a:r>
            <a:r>
              <a:rPr lang="en-US" altLang="zh-CN" sz="2215" dirty="0"/>
              <a:t>prefix</a:t>
            </a:r>
            <a:endParaRPr lang="zh-CN" altLang="en-US" sz="2215" dirty="0"/>
          </a:p>
          <a:p>
            <a:pPr marL="316531" indent="-316531">
              <a:lnSpc>
                <a:spcPts val="4431"/>
              </a:lnSpc>
              <a:buFont typeface="Arial" charset="0"/>
              <a:buChar char="•"/>
            </a:pPr>
            <a:r>
              <a:rPr lang="is-IS" altLang="zh-CN" sz="2215" dirty="0"/>
              <a:t>…</a:t>
            </a:r>
            <a:endParaRPr lang="zh-CN" altLang="en-US" sz="2215" dirty="0"/>
          </a:p>
        </p:txBody>
      </p:sp>
      <p:sp>
        <p:nvSpPr>
          <p:cNvPr id="5" name="TextBox 4"/>
          <p:cNvSpPr txBox="1"/>
          <p:nvPr/>
        </p:nvSpPr>
        <p:spPr>
          <a:xfrm>
            <a:off x="4970814" y="1966683"/>
            <a:ext cx="3141502" cy="2349361"/>
          </a:xfrm>
          <a:prstGeom prst="rect">
            <a:avLst/>
          </a:prstGeom>
          <a:noFill/>
        </p:spPr>
        <p:txBody>
          <a:bodyPr wrap="square" rtlCol="0">
            <a:spAutoFit/>
          </a:bodyPr>
          <a:lstStyle/>
          <a:p>
            <a:pPr>
              <a:lnSpc>
                <a:spcPts val="4431"/>
              </a:lnSpc>
            </a:pPr>
            <a:r>
              <a:rPr lang="en-US" altLang="zh-CN" sz="2215" dirty="0"/>
              <a:t>Gender</a:t>
            </a:r>
            <a:endParaRPr lang="zh-CN" altLang="en-US" sz="2215" dirty="0"/>
          </a:p>
          <a:p>
            <a:pPr marL="316531" indent="-316531">
              <a:lnSpc>
                <a:spcPts val="4431"/>
              </a:lnSpc>
              <a:buFont typeface="Arial" charset="0"/>
              <a:buChar char="•"/>
            </a:pPr>
            <a:r>
              <a:rPr lang="en-US" altLang="zh-CN" sz="2215" dirty="0"/>
              <a:t>How</a:t>
            </a:r>
            <a:r>
              <a:rPr lang="zh-CN" altLang="en-US" sz="2215" dirty="0"/>
              <a:t> </a:t>
            </a:r>
            <a:r>
              <a:rPr lang="en-US" altLang="zh-CN" sz="2215" dirty="0"/>
              <a:t>many</a:t>
            </a:r>
            <a:r>
              <a:rPr lang="zh-CN" altLang="en-US" sz="2215" dirty="0"/>
              <a:t> </a:t>
            </a:r>
            <a:r>
              <a:rPr lang="en-US" altLang="zh-CN" sz="2215" dirty="0"/>
              <a:t>“his”</a:t>
            </a:r>
            <a:endParaRPr lang="zh-CN" altLang="en-US" sz="2215" dirty="0"/>
          </a:p>
          <a:p>
            <a:pPr marL="316531" indent="-316531">
              <a:lnSpc>
                <a:spcPts val="4431"/>
              </a:lnSpc>
              <a:buFont typeface="Arial" charset="0"/>
              <a:buChar char="•"/>
            </a:pPr>
            <a:r>
              <a:rPr lang="en-US" altLang="zh-CN" sz="2215" dirty="0"/>
              <a:t>How</a:t>
            </a:r>
            <a:r>
              <a:rPr lang="zh-CN" altLang="en-US" sz="2215" dirty="0"/>
              <a:t> </a:t>
            </a:r>
            <a:r>
              <a:rPr lang="en-US" altLang="zh-CN" sz="2215" dirty="0"/>
              <a:t>many</a:t>
            </a:r>
            <a:r>
              <a:rPr lang="zh-CN" altLang="en-US" sz="2215" dirty="0"/>
              <a:t> </a:t>
            </a:r>
            <a:r>
              <a:rPr lang="en-US" altLang="zh-CN" sz="2215" dirty="0"/>
              <a:t>“her”</a:t>
            </a:r>
            <a:endParaRPr lang="zh-CN" altLang="en-US" sz="2215" dirty="0">
              <a:solidFill>
                <a:srgbClr val="FF0000"/>
              </a:solidFill>
            </a:endParaRPr>
          </a:p>
          <a:p>
            <a:pPr marL="316531" indent="-316531">
              <a:lnSpc>
                <a:spcPts val="4431"/>
              </a:lnSpc>
              <a:buFont typeface="Arial" charset="0"/>
              <a:buChar char="•"/>
            </a:pPr>
            <a:r>
              <a:rPr lang="is-IS" altLang="zh-CN" sz="2215" dirty="0"/>
              <a:t>…</a:t>
            </a:r>
            <a:endParaRPr lang="zh-CN" altLang="en-US" sz="2215" dirty="0"/>
          </a:p>
        </p:txBody>
      </p:sp>
    </p:spTree>
    <p:extLst>
      <p:ext uri="{BB962C8B-B14F-4D97-AF65-F5344CB8AC3E}">
        <p14:creationId xmlns:p14="http://schemas.microsoft.com/office/powerpoint/2010/main" val="194198276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686564" y="836713"/>
            <a:ext cx="4214615" cy="603691"/>
          </a:xfrm>
          <a:prstGeom prst="rect">
            <a:avLst/>
          </a:prstGeom>
          <a:noFill/>
        </p:spPr>
        <p:txBody>
          <a:bodyPr wrap="none" rtlCol="0">
            <a:spAutoFit/>
          </a:bodyPr>
          <a:lstStyle/>
          <a:p>
            <a:r>
              <a:rPr lang="en-US" altLang="zh-CN" sz="3323" b="1" dirty="0">
                <a:latin typeface="+mj-lt"/>
              </a:rPr>
              <a:t>Basic</a:t>
            </a:r>
            <a:r>
              <a:rPr lang="zh-CN" altLang="en-US" sz="3323" b="1" dirty="0">
                <a:latin typeface="+mj-lt"/>
              </a:rPr>
              <a:t> </a:t>
            </a:r>
            <a:r>
              <a:rPr lang="en-US" altLang="zh-CN" sz="3323" b="1" dirty="0">
                <a:latin typeface="+mj-lt"/>
              </a:rPr>
              <a:t>Classification</a:t>
            </a:r>
            <a:endParaRPr lang="zh-CN" altLang="en-US" sz="3323" b="1" dirty="0">
              <a:latin typeface="+mj-lt"/>
            </a:endParaRPr>
          </a:p>
        </p:txBody>
      </p:sp>
      <p:sp>
        <p:nvSpPr>
          <p:cNvPr id="4" name="TextBox 3"/>
          <p:cNvSpPr txBox="1"/>
          <p:nvPr/>
        </p:nvSpPr>
        <p:spPr>
          <a:xfrm>
            <a:off x="1876344" y="1771486"/>
            <a:ext cx="948028" cy="656590"/>
          </a:xfrm>
          <a:prstGeom prst="rect">
            <a:avLst/>
          </a:prstGeom>
          <a:noFill/>
        </p:spPr>
        <p:txBody>
          <a:bodyPr wrap="square" rtlCol="0">
            <a:spAutoFit/>
          </a:bodyPr>
          <a:lstStyle/>
          <a:p>
            <a:pPr>
              <a:lnSpc>
                <a:spcPts val="4431"/>
              </a:lnSpc>
            </a:pPr>
            <a:r>
              <a:rPr lang="en-US" altLang="zh-CN" sz="2215" dirty="0"/>
              <a:t>Email</a:t>
            </a:r>
            <a:endParaRPr lang="zh-CN" altLang="en-US" sz="2215" dirty="0"/>
          </a:p>
        </p:txBody>
      </p:sp>
      <p:sp>
        <p:nvSpPr>
          <p:cNvPr id="5" name="TextBox 4"/>
          <p:cNvSpPr txBox="1"/>
          <p:nvPr/>
        </p:nvSpPr>
        <p:spPr>
          <a:xfrm>
            <a:off x="6412694" y="1767277"/>
            <a:ext cx="1229675" cy="656590"/>
          </a:xfrm>
          <a:prstGeom prst="rect">
            <a:avLst/>
          </a:prstGeom>
          <a:noFill/>
        </p:spPr>
        <p:txBody>
          <a:bodyPr wrap="square" rtlCol="0">
            <a:spAutoFit/>
          </a:bodyPr>
          <a:lstStyle/>
          <a:p>
            <a:pPr>
              <a:lnSpc>
                <a:spcPts val="4431"/>
              </a:lnSpc>
            </a:pPr>
            <a:r>
              <a:rPr lang="en-US" altLang="zh-CN" sz="2215"/>
              <a:t>Gender</a:t>
            </a:r>
            <a:endParaRPr lang="zh-CN" altLang="en-US" sz="2215"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22" y="2569113"/>
            <a:ext cx="3972672" cy="17270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909" y="2569113"/>
            <a:ext cx="3842399" cy="1694780"/>
          </a:xfrm>
          <a:prstGeom prst="rect">
            <a:avLst/>
          </a:prstGeom>
        </p:spPr>
      </p:pic>
      <p:sp>
        <p:nvSpPr>
          <p:cNvPr id="7" name="Rectangle 6"/>
          <p:cNvSpPr/>
          <p:nvPr/>
        </p:nvSpPr>
        <p:spPr>
          <a:xfrm>
            <a:off x="1015913" y="4791613"/>
            <a:ext cx="7378050" cy="999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altLang="zh-CN" sz="2215" dirty="0">
                <a:solidFill>
                  <a:srgbClr val="FF0000"/>
                </a:solidFill>
              </a:rPr>
              <a:t>Uniformly</a:t>
            </a:r>
            <a:r>
              <a:rPr lang="zh-CN" altLang="en-US" sz="2215" dirty="0">
                <a:solidFill>
                  <a:srgbClr val="FF0000"/>
                </a:solidFill>
              </a:rPr>
              <a:t> </a:t>
            </a:r>
            <a:r>
              <a:rPr lang="en-US" altLang="zh-CN" sz="2215" dirty="0">
                <a:solidFill>
                  <a:srgbClr val="FF0000"/>
                </a:solidFill>
              </a:rPr>
              <a:t>outperform</a:t>
            </a:r>
            <a:r>
              <a:rPr lang="zh-CN" altLang="en-US" sz="2215" dirty="0">
                <a:solidFill>
                  <a:srgbClr val="FF0000"/>
                </a:solidFill>
              </a:rPr>
              <a:t> </a:t>
            </a:r>
            <a:r>
              <a:rPr lang="en-US" altLang="zh-CN" sz="2215" dirty="0">
                <a:solidFill>
                  <a:srgbClr val="FF0000"/>
                </a:solidFill>
              </a:rPr>
              <a:t>the</a:t>
            </a:r>
            <a:r>
              <a:rPr lang="zh-CN" altLang="en-US" sz="2215" dirty="0">
                <a:solidFill>
                  <a:srgbClr val="FF0000"/>
                </a:solidFill>
              </a:rPr>
              <a:t> </a:t>
            </a:r>
            <a:r>
              <a:rPr lang="en-US" altLang="zh-CN" sz="2215" dirty="0">
                <a:solidFill>
                  <a:srgbClr val="FF0000"/>
                </a:solidFill>
              </a:rPr>
              <a:t>baselines</a:t>
            </a:r>
            <a:r>
              <a:rPr lang="zh-CN" altLang="en-US" sz="2215" dirty="0">
                <a:solidFill>
                  <a:srgbClr val="FF0000"/>
                </a:solidFill>
              </a:rPr>
              <a:t> </a:t>
            </a:r>
            <a:r>
              <a:rPr lang="en-US" altLang="zh-CN" sz="2215" dirty="0">
                <a:solidFill>
                  <a:srgbClr val="FF0000"/>
                </a:solidFill>
              </a:rPr>
              <a:t>(CTRF,</a:t>
            </a:r>
            <a:r>
              <a:rPr lang="zh-CN" altLang="en-US" sz="2215" dirty="0">
                <a:solidFill>
                  <a:srgbClr val="FF0000"/>
                </a:solidFill>
              </a:rPr>
              <a:t> </a:t>
            </a:r>
            <a:r>
              <a:rPr lang="en-US" altLang="zh-CN" sz="2215" dirty="0">
                <a:solidFill>
                  <a:srgbClr val="FF0000"/>
                </a:solidFill>
              </a:rPr>
              <a:t>FGNL)</a:t>
            </a:r>
            <a:endParaRPr lang="en-US" sz="2215" dirty="0">
              <a:solidFill>
                <a:srgbClr val="FF0000"/>
              </a:solidFill>
            </a:endParaRPr>
          </a:p>
        </p:txBody>
      </p:sp>
    </p:spTree>
    <p:extLst>
      <p:ext uri="{BB962C8B-B14F-4D97-AF65-F5344CB8AC3E}">
        <p14:creationId xmlns:p14="http://schemas.microsoft.com/office/powerpoint/2010/main" val="144784744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5982728" cy="1115049"/>
          </a:xfrm>
          <a:prstGeom prst="rect">
            <a:avLst/>
          </a:prstGeom>
          <a:noFill/>
        </p:spPr>
        <p:txBody>
          <a:bodyPr wrap="none" rtlCol="0">
            <a:spAutoFit/>
          </a:bodyPr>
          <a:lstStyle/>
          <a:p>
            <a:r>
              <a:rPr lang="en-US" altLang="zh-CN" sz="3323" b="1" dirty="0" smtClean="0">
                <a:latin typeface="+mj-lt"/>
              </a:rPr>
              <a:t>A New Model: </a:t>
            </a:r>
            <a:r>
              <a:rPr lang="en-US" altLang="zh-CN" sz="3323" b="1" dirty="0" err="1" smtClean="0">
                <a:latin typeface="+mj-lt"/>
              </a:rPr>
              <a:t>MagicFG</a:t>
            </a:r>
            <a:r>
              <a:rPr lang="zh-CN" altLang="en-US" sz="3323" b="1" dirty="0" smtClean="0">
                <a:latin typeface="+mj-lt"/>
              </a:rPr>
              <a:t> </a:t>
            </a:r>
            <a:endParaRPr lang="zh-CN" altLang="en-US" sz="3323" b="1" dirty="0">
              <a:latin typeface="+mj-lt"/>
            </a:endParaRPr>
          </a:p>
          <a:p>
            <a:r>
              <a:rPr lang="en-US" altLang="zh-CN" sz="3323" b="1" dirty="0">
                <a:latin typeface="+mj-lt"/>
              </a:rPr>
              <a:t>-</a:t>
            </a:r>
            <a:r>
              <a:rPr lang="zh-CN" altLang="en-US" sz="3323" b="1" dirty="0">
                <a:latin typeface="+mj-lt"/>
              </a:rPr>
              <a:t> </a:t>
            </a:r>
            <a:r>
              <a:rPr lang="en-US" altLang="zh-CN" sz="3323" b="1" dirty="0">
                <a:solidFill>
                  <a:srgbClr val="FF0000"/>
                </a:solidFill>
                <a:latin typeface="+mj-lt"/>
              </a:rPr>
              <a:t>Ma</a:t>
            </a:r>
            <a:r>
              <a:rPr lang="en-US" altLang="zh-CN" sz="3323" b="1" dirty="0">
                <a:latin typeface="+mj-lt"/>
              </a:rPr>
              <a:t>rkov</a:t>
            </a:r>
            <a:r>
              <a:rPr lang="zh-CN" altLang="en-US" sz="3323" b="1" dirty="0">
                <a:latin typeface="+mj-lt"/>
              </a:rPr>
              <a:t> </a:t>
            </a:r>
            <a:r>
              <a:rPr lang="en-US" altLang="zh-CN" sz="3323" b="1" dirty="0">
                <a:latin typeface="+mj-lt"/>
              </a:rPr>
              <a:t>Lo</a:t>
            </a:r>
            <a:r>
              <a:rPr lang="en-US" altLang="zh-CN" sz="3323" b="1" dirty="0">
                <a:solidFill>
                  <a:srgbClr val="FF0000"/>
                </a:solidFill>
                <a:latin typeface="+mj-lt"/>
              </a:rPr>
              <a:t>gic</a:t>
            </a:r>
            <a:r>
              <a:rPr lang="zh-CN" altLang="en-US" sz="3323" b="1" dirty="0">
                <a:latin typeface="+mj-lt"/>
              </a:rPr>
              <a:t> </a:t>
            </a:r>
            <a:r>
              <a:rPr lang="en-US" altLang="zh-CN" sz="3323" b="1" dirty="0">
                <a:solidFill>
                  <a:srgbClr val="FF0000"/>
                </a:solidFill>
                <a:latin typeface="+mj-lt"/>
              </a:rPr>
              <a:t>F</a:t>
            </a:r>
            <a:r>
              <a:rPr lang="en-US" altLang="zh-CN" sz="3323" b="1" dirty="0">
                <a:latin typeface="+mj-lt"/>
              </a:rPr>
              <a:t>actor</a:t>
            </a:r>
            <a:r>
              <a:rPr lang="zh-CN" altLang="en-US" sz="3323" b="1" dirty="0">
                <a:latin typeface="+mj-lt"/>
              </a:rPr>
              <a:t> </a:t>
            </a:r>
            <a:r>
              <a:rPr lang="en-US" altLang="zh-CN" sz="3323" b="1" dirty="0">
                <a:solidFill>
                  <a:srgbClr val="FF0000"/>
                </a:solidFill>
                <a:latin typeface="+mj-lt"/>
              </a:rPr>
              <a:t>G</a:t>
            </a:r>
            <a:r>
              <a:rPr lang="en-US" altLang="zh-CN" sz="3323" b="1" dirty="0">
                <a:latin typeface="+mj-lt"/>
              </a:rPr>
              <a:t>raph</a:t>
            </a:r>
            <a:endParaRPr lang="zh-CN" altLang="en-US" sz="3323" b="1" dirty="0">
              <a:latin typeface="+mj-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037"/>
          <a:stretch/>
        </p:blipFill>
        <p:spPr>
          <a:xfrm>
            <a:off x="5236689" y="2235944"/>
            <a:ext cx="3831722" cy="3722260"/>
          </a:xfrm>
          <a:prstGeom prst="rect">
            <a:avLst/>
          </a:prstGeom>
        </p:spPr>
      </p:pic>
      <p:sp>
        <p:nvSpPr>
          <p:cNvPr id="6" name="Rectangle 5"/>
          <p:cNvSpPr/>
          <p:nvPr/>
        </p:nvSpPr>
        <p:spPr>
          <a:xfrm>
            <a:off x="1680602" y="2531670"/>
            <a:ext cx="2426116"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Data</a:t>
            </a:r>
            <a:r>
              <a:rPr lang="zh-CN" altLang="en-US" dirty="0" smtClean="0">
                <a:solidFill>
                  <a:schemeClr val="tx1"/>
                </a:solidFill>
              </a:rPr>
              <a:t> </a:t>
            </a:r>
            <a:r>
              <a:rPr lang="en-US" altLang="zh-CN" dirty="0" smtClean="0">
                <a:solidFill>
                  <a:schemeClr val="tx1"/>
                </a:solidFill>
              </a:rPr>
              <a:t>Redundancy</a:t>
            </a:r>
            <a:endParaRPr lang="en-US" dirty="0">
              <a:solidFill>
                <a:schemeClr val="tx1"/>
              </a:solidFill>
            </a:endParaRPr>
          </a:p>
        </p:txBody>
      </p:sp>
      <p:sp>
        <p:nvSpPr>
          <p:cNvPr id="7" name="Rectangle 6"/>
          <p:cNvSpPr/>
          <p:nvPr/>
        </p:nvSpPr>
        <p:spPr>
          <a:xfrm>
            <a:off x="849740" y="3885407"/>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Logic</a:t>
            </a:r>
            <a:r>
              <a:rPr lang="zh-CN" altLang="en-US" dirty="0" smtClean="0">
                <a:solidFill>
                  <a:schemeClr val="tx1"/>
                </a:solidFill>
              </a:rPr>
              <a:t> </a:t>
            </a:r>
            <a:r>
              <a:rPr lang="en-US" altLang="zh-CN" dirty="0" smtClean="0">
                <a:solidFill>
                  <a:schemeClr val="tx1"/>
                </a:solidFill>
              </a:rPr>
              <a:t>Factors</a:t>
            </a:r>
            <a:endParaRPr lang="en-US" dirty="0">
              <a:solidFill>
                <a:schemeClr val="tx1"/>
              </a:solidFill>
            </a:endParaRPr>
          </a:p>
        </p:txBody>
      </p:sp>
      <p:sp>
        <p:nvSpPr>
          <p:cNvPr id="8" name="Rectangle 7"/>
          <p:cNvSpPr/>
          <p:nvPr/>
        </p:nvSpPr>
        <p:spPr>
          <a:xfrm>
            <a:off x="849740" y="5239145"/>
            <a:ext cx="4087839" cy="598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More</a:t>
            </a:r>
            <a:r>
              <a:rPr lang="zh-CN" altLang="en-US" dirty="0" smtClean="0">
                <a:solidFill>
                  <a:srgbClr val="FF0000"/>
                </a:solidFill>
              </a:rPr>
              <a:t> </a:t>
            </a:r>
            <a:r>
              <a:rPr lang="en-US" altLang="zh-CN" dirty="0" smtClean="0">
                <a:solidFill>
                  <a:srgbClr val="FF0000"/>
                </a:solidFill>
              </a:rPr>
              <a:t>Accurate</a:t>
            </a:r>
            <a:r>
              <a:rPr lang="zh-CN" altLang="en-US" dirty="0" smtClean="0">
                <a:solidFill>
                  <a:srgbClr val="FF0000"/>
                </a:solidFill>
              </a:rPr>
              <a:t> </a:t>
            </a:r>
            <a:r>
              <a:rPr lang="en-US" altLang="zh-CN" dirty="0" smtClean="0">
                <a:solidFill>
                  <a:srgbClr val="FF0000"/>
                </a:solidFill>
              </a:rPr>
              <a:t>Classification</a:t>
            </a:r>
            <a:endParaRPr lang="en-US" dirty="0">
              <a:solidFill>
                <a:srgbClr val="FF0000"/>
              </a:solidFill>
            </a:endParaRPr>
          </a:p>
        </p:txBody>
      </p:sp>
      <p:sp>
        <p:nvSpPr>
          <p:cNvPr id="9" name="Down Arrow 8"/>
          <p:cNvSpPr/>
          <p:nvPr/>
        </p:nvSpPr>
        <p:spPr>
          <a:xfrm>
            <a:off x="2731642" y="3272061"/>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2731642" y="4636001"/>
            <a:ext cx="324036" cy="54499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94638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34415" y="861907"/>
            <a:ext cx="3996607" cy="603691"/>
          </a:xfrm>
          <a:prstGeom prst="rect">
            <a:avLst/>
          </a:prstGeom>
          <a:noFill/>
        </p:spPr>
        <p:txBody>
          <a:bodyPr wrap="none" rtlCol="0">
            <a:spAutoFit/>
          </a:bodyPr>
          <a:lstStyle/>
          <a:p>
            <a:r>
              <a:rPr lang="en-US" altLang="zh-CN" sz="3323" b="1" dirty="0">
                <a:latin typeface="+mj-lt"/>
              </a:rPr>
              <a:t>Why</a:t>
            </a:r>
            <a:r>
              <a:rPr lang="zh-CN" altLang="en-US" sz="3323" b="1" dirty="0">
                <a:latin typeface="+mj-lt"/>
              </a:rPr>
              <a:t> </a:t>
            </a:r>
            <a:r>
              <a:rPr lang="en-US" altLang="zh-CN" sz="3323" b="1" dirty="0">
                <a:latin typeface="+mj-lt"/>
              </a:rPr>
              <a:t>logic</a:t>
            </a:r>
            <a:r>
              <a:rPr lang="zh-CN" altLang="en-US" sz="3323" b="1" dirty="0">
                <a:latin typeface="+mj-lt"/>
              </a:rPr>
              <a:t> </a:t>
            </a:r>
            <a:r>
              <a:rPr lang="en-US" altLang="zh-CN" sz="3323" b="1" dirty="0">
                <a:latin typeface="+mj-lt"/>
              </a:rPr>
              <a:t>factors?</a:t>
            </a:r>
            <a:endParaRPr lang="zh-CN" altLang="en-US" sz="3323" b="1"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44" y="2729712"/>
            <a:ext cx="6768215" cy="3864519"/>
          </a:xfrm>
          <a:prstGeom prst="rect">
            <a:avLst/>
          </a:prstGeom>
        </p:spPr>
      </p:pic>
      <p:sp>
        <p:nvSpPr>
          <p:cNvPr id="5" name="Rectangle 4"/>
          <p:cNvSpPr/>
          <p:nvPr/>
        </p:nvSpPr>
        <p:spPr>
          <a:xfrm>
            <a:off x="639326" y="1601105"/>
            <a:ext cx="7256932" cy="93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6531" indent="-316531">
              <a:lnSpc>
                <a:spcPct val="200000"/>
              </a:lnSpc>
              <a:buFont typeface="Wingdings" charset="2"/>
              <a:buChar char="ü"/>
            </a:pPr>
            <a:r>
              <a:rPr lang="en-US" altLang="zh-CN" sz="1477" dirty="0">
                <a:solidFill>
                  <a:srgbClr val="FF0000"/>
                </a:solidFill>
              </a:rPr>
              <a:t>Depict</a:t>
            </a:r>
            <a:r>
              <a:rPr lang="zh-CN" altLang="en-US" sz="1477" dirty="0">
                <a:solidFill>
                  <a:srgbClr val="FF0000"/>
                </a:solidFill>
              </a:rPr>
              <a:t> </a:t>
            </a:r>
            <a:r>
              <a:rPr lang="en-US" altLang="zh-CN" sz="1477" dirty="0">
                <a:solidFill>
                  <a:srgbClr val="FF0000"/>
                </a:solidFill>
              </a:rPr>
              <a:t>and</a:t>
            </a:r>
            <a:r>
              <a:rPr lang="zh-CN" altLang="en-US" sz="1477" dirty="0">
                <a:solidFill>
                  <a:srgbClr val="FF0000"/>
                </a:solidFill>
              </a:rPr>
              <a:t> </a:t>
            </a:r>
            <a:r>
              <a:rPr lang="en-US" altLang="zh-CN" sz="1477" dirty="0">
                <a:solidFill>
                  <a:srgbClr val="FF0000"/>
                </a:solidFill>
              </a:rPr>
              <a:t>utilize</a:t>
            </a:r>
            <a:r>
              <a:rPr lang="zh-CN" altLang="en-US" sz="1477" dirty="0">
                <a:solidFill>
                  <a:srgbClr val="FF0000"/>
                </a:solidFill>
              </a:rPr>
              <a:t> </a:t>
            </a:r>
            <a:r>
              <a:rPr lang="en-US" altLang="zh-CN" sz="1477" dirty="0">
                <a:solidFill>
                  <a:srgbClr val="FF0000"/>
                </a:solidFill>
              </a:rPr>
              <a:t>correlations</a:t>
            </a:r>
            <a:r>
              <a:rPr lang="zh-CN" altLang="en-US" sz="1477" dirty="0">
                <a:solidFill>
                  <a:srgbClr val="FF0000"/>
                </a:solidFill>
              </a:rPr>
              <a:t> </a:t>
            </a:r>
            <a:r>
              <a:rPr lang="en-US" altLang="zh-CN" sz="1477" dirty="0">
                <a:solidFill>
                  <a:srgbClr val="FF0000"/>
                </a:solidFill>
              </a:rPr>
              <a:t>between</a:t>
            </a:r>
            <a:r>
              <a:rPr lang="zh-CN" altLang="en-US" sz="1477" dirty="0">
                <a:solidFill>
                  <a:srgbClr val="FF0000"/>
                </a:solidFill>
              </a:rPr>
              <a:t> </a:t>
            </a:r>
            <a:r>
              <a:rPr lang="en-US" altLang="zh-CN" sz="1477" dirty="0">
                <a:solidFill>
                  <a:srgbClr val="FF0000"/>
                </a:solidFill>
              </a:rPr>
              <a:t>possible</a:t>
            </a:r>
            <a:r>
              <a:rPr lang="zh-CN" altLang="en-US" sz="1477" dirty="0">
                <a:solidFill>
                  <a:srgbClr val="FF0000"/>
                </a:solidFill>
              </a:rPr>
              <a:t> </a:t>
            </a:r>
            <a:r>
              <a:rPr lang="en-US" altLang="zh-CN" sz="1477" dirty="0">
                <a:solidFill>
                  <a:srgbClr val="FF0000"/>
                </a:solidFill>
              </a:rPr>
              <a:t>candidates</a:t>
            </a:r>
            <a:r>
              <a:rPr lang="zh-CN" altLang="en-US" sz="1477" dirty="0">
                <a:solidFill>
                  <a:srgbClr val="FF0000"/>
                </a:solidFill>
              </a:rPr>
              <a:t> </a:t>
            </a:r>
            <a:r>
              <a:rPr lang="en-US" altLang="zh-CN" sz="1477" dirty="0">
                <a:solidFill>
                  <a:srgbClr val="FF0000"/>
                </a:solidFill>
              </a:rPr>
              <a:t>from</a:t>
            </a:r>
            <a:r>
              <a:rPr lang="zh-CN" altLang="en-US" sz="1477" dirty="0">
                <a:solidFill>
                  <a:srgbClr val="FF0000"/>
                </a:solidFill>
              </a:rPr>
              <a:t> </a:t>
            </a:r>
            <a:r>
              <a:rPr lang="en-US" altLang="zh-CN" sz="1477" dirty="0">
                <a:solidFill>
                  <a:srgbClr val="FF0000"/>
                </a:solidFill>
              </a:rPr>
              <a:t>redundant</a:t>
            </a:r>
            <a:r>
              <a:rPr lang="zh-CN" altLang="en-US" sz="1477" dirty="0">
                <a:solidFill>
                  <a:srgbClr val="FF0000"/>
                </a:solidFill>
              </a:rPr>
              <a:t> </a:t>
            </a:r>
            <a:r>
              <a:rPr lang="en-US" altLang="zh-CN" sz="1477" dirty="0">
                <a:solidFill>
                  <a:srgbClr val="FF0000"/>
                </a:solidFill>
              </a:rPr>
              <a:t>data.</a:t>
            </a:r>
            <a:endParaRPr lang="zh-CN" altLang="en-US" sz="1477" dirty="0">
              <a:solidFill>
                <a:srgbClr val="FF0000"/>
              </a:solidFill>
            </a:endParaRPr>
          </a:p>
          <a:p>
            <a:pPr marL="316531" indent="-316531">
              <a:lnSpc>
                <a:spcPct val="200000"/>
              </a:lnSpc>
              <a:buFont typeface="Wingdings" charset="2"/>
              <a:buChar char="ü"/>
            </a:pPr>
            <a:r>
              <a:rPr lang="en-US" altLang="zh-CN" sz="1477" dirty="0">
                <a:solidFill>
                  <a:srgbClr val="FF0000"/>
                </a:solidFill>
              </a:rPr>
              <a:t>Incorporate</a:t>
            </a:r>
            <a:r>
              <a:rPr lang="zh-CN" altLang="en-US" sz="1477" dirty="0">
                <a:solidFill>
                  <a:srgbClr val="FF0000"/>
                </a:solidFill>
              </a:rPr>
              <a:t> </a:t>
            </a:r>
            <a:r>
              <a:rPr lang="en-US" altLang="zh-CN" sz="1477" dirty="0">
                <a:solidFill>
                  <a:srgbClr val="FF0000"/>
                </a:solidFill>
              </a:rPr>
              <a:t>human</a:t>
            </a:r>
            <a:r>
              <a:rPr lang="zh-CN" altLang="en-US" sz="1477" dirty="0">
                <a:solidFill>
                  <a:srgbClr val="FF0000"/>
                </a:solidFill>
              </a:rPr>
              <a:t> </a:t>
            </a:r>
            <a:r>
              <a:rPr lang="en-US" altLang="zh-CN" sz="1477" dirty="0">
                <a:solidFill>
                  <a:srgbClr val="FF0000"/>
                </a:solidFill>
              </a:rPr>
              <a:t>knowledge</a:t>
            </a:r>
            <a:r>
              <a:rPr lang="zh-CN" altLang="en-US" sz="1477" dirty="0">
                <a:solidFill>
                  <a:srgbClr val="FF0000"/>
                </a:solidFill>
              </a:rPr>
              <a:t> </a:t>
            </a:r>
            <a:r>
              <a:rPr lang="en-US" altLang="zh-CN" sz="1477" dirty="0">
                <a:solidFill>
                  <a:srgbClr val="FF0000"/>
                </a:solidFill>
              </a:rPr>
              <a:t>to</a:t>
            </a:r>
            <a:r>
              <a:rPr lang="zh-CN" altLang="en-US" sz="1477" dirty="0">
                <a:solidFill>
                  <a:srgbClr val="FF0000"/>
                </a:solidFill>
              </a:rPr>
              <a:t> </a:t>
            </a:r>
            <a:r>
              <a:rPr lang="en-US" altLang="zh-CN" sz="1477" dirty="0">
                <a:solidFill>
                  <a:srgbClr val="FF0000"/>
                </a:solidFill>
              </a:rPr>
              <a:t>guide</a:t>
            </a:r>
            <a:r>
              <a:rPr lang="zh-CN" altLang="en-US" sz="1477" dirty="0">
                <a:solidFill>
                  <a:srgbClr val="FF0000"/>
                </a:solidFill>
              </a:rPr>
              <a:t> </a:t>
            </a:r>
            <a:r>
              <a:rPr lang="en-US" altLang="zh-CN" sz="1477" dirty="0">
                <a:solidFill>
                  <a:srgbClr val="FF0000"/>
                </a:solidFill>
              </a:rPr>
              <a:t>and</a:t>
            </a:r>
            <a:r>
              <a:rPr lang="zh-CN" altLang="en-US" sz="1477" dirty="0">
                <a:solidFill>
                  <a:srgbClr val="FF0000"/>
                </a:solidFill>
              </a:rPr>
              <a:t> </a:t>
            </a:r>
            <a:r>
              <a:rPr lang="en-US" altLang="zh-CN" sz="1477" dirty="0">
                <a:solidFill>
                  <a:srgbClr val="FF0000"/>
                </a:solidFill>
              </a:rPr>
              <a:t>amend</a:t>
            </a:r>
            <a:r>
              <a:rPr lang="zh-CN" altLang="en-US" sz="1477" dirty="0">
                <a:solidFill>
                  <a:srgbClr val="FF0000"/>
                </a:solidFill>
              </a:rPr>
              <a:t> </a:t>
            </a:r>
            <a:r>
              <a:rPr lang="en-US" altLang="zh-CN" sz="1477" dirty="0">
                <a:solidFill>
                  <a:srgbClr val="FF0000"/>
                </a:solidFill>
              </a:rPr>
              <a:t>the</a:t>
            </a:r>
            <a:r>
              <a:rPr lang="zh-CN" altLang="en-US" sz="1477" dirty="0">
                <a:solidFill>
                  <a:srgbClr val="FF0000"/>
                </a:solidFill>
              </a:rPr>
              <a:t> </a:t>
            </a:r>
            <a:r>
              <a:rPr lang="en-US" altLang="zh-CN" sz="1477" dirty="0">
                <a:solidFill>
                  <a:srgbClr val="FF0000"/>
                </a:solidFill>
              </a:rPr>
              <a:t>classification</a:t>
            </a:r>
            <a:r>
              <a:rPr lang="zh-CN" altLang="en-US" sz="1477" dirty="0">
                <a:solidFill>
                  <a:srgbClr val="FF0000"/>
                </a:solidFill>
              </a:rPr>
              <a:t> </a:t>
            </a:r>
            <a:r>
              <a:rPr lang="en-US" altLang="zh-CN" sz="1477" dirty="0">
                <a:solidFill>
                  <a:srgbClr val="FF0000"/>
                </a:solidFill>
              </a:rPr>
              <a:t>model</a:t>
            </a:r>
            <a:r>
              <a:rPr lang="en-US" altLang="zh-CN" sz="1477" dirty="0">
                <a:solidFill>
                  <a:srgbClr val="FF0000"/>
                </a:solidFill>
              </a:rPr>
              <a:t>.</a:t>
            </a:r>
            <a:endParaRPr lang="en-US" sz="1477" dirty="0">
              <a:solidFill>
                <a:srgbClr val="FF0000"/>
              </a:solidFill>
            </a:endParaRPr>
          </a:p>
        </p:txBody>
      </p:sp>
    </p:spTree>
    <p:extLst>
      <p:ext uri="{BB962C8B-B14F-4D97-AF65-F5344CB8AC3E}">
        <p14:creationId xmlns:p14="http://schemas.microsoft.com/office/powerpoint/2010/main" val="36841539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黑体" pitchFamily="49" charset="-122"/>
              </a:rPr>
              <a:t>15-20 years before…</a:t>
            </a:r>
            <a:endParaRPr lang="en-US" dirty="0"/>
          </a:p>
        </p:txBody>
      </p:sp>
      <p:sp>
        <p:nvSpPr>
          <p:cNvPr id="4" name="TextBox 3"/>
          <p:cNvSpPr txBox="1"/>
          <p:nvPr/>
        </p:nvSpPr>
        <p:spPr>
          <a:xfrm>
            <a:off x="1136576" y="4592057"/>
            <a:ext cx="6552728" cy="1723549"/>
          </a:xfrm>
          <a:prstGeom prst="rect">
            <a:avLst/>
          </a:prstGeom>
          <a:noFill/>
        </p:spPr>
        <p:txBody>
          <a:bodyPr wrap="square" rtlCol="0">
            <a:spAutoFit/>
          </a:bodyPr>
          <a:lstStyle/>
          <a:p>
            <a:pPr marL="316531" indent="-316531"/>
            <a:r>
              <a:rPr lang="en-US" altLang="zh-CN" sz="2400" dirty="0">
                <a:solidFill>
                  <a:srgbClr val="0000CC"/>
                </a:solidFill>
              </a:rPr>
              <a:t>hyperlinks between web pages</a:t>
            </a:r>
          </a:p>
          <a:p>
            <a:pPr marL="316531" indent="-316531"/>
            <a:r>
              <a:rPr lang="en-US" altLang="zh-CN" sz="2400" dirty="0"/>
              <a:t>Examples:</a:t>
            </a:r>
          </a:p>
          <a:p>
            <a:pPr marL="342900" indent="-342900">
              <a:buFont typeface="Arial" charset="0"/>
              <a:buChar char="•"/>
            </a:pPr>
            <a:r>
              <a:rPr lang="en-US" altLang="zh-CN" sz="2000" dirty="0" smtClean="0"/>
              <a:t>Google’s PageRank</a:t>
            </a:r>
          </a:p>
          <a:p>
            <a:pPr marL="342900" indent="-342900">
              <a:buFont typeface="Arial" charset="0"/>
              <a:buChar char="•"/>
            </a:pPr>
            <a:r>
              <a:rPr lang="en-US" altLang="zh-CN" sz="2000" dirty="0" smtClean="0"/>
              <a:t>Kleinberg’s HITS</a:t>
            </a:r>
            <a:endParaRPr lang="zh-CN" altLang="en-US" sz="2000" dirty="0" smtClean="0"/>
          </a:p>
          <a:p>
            <a:endParaRPr lang="en-US" dirty="0"/>
          </a:p>
        </p:txBody>
      </p:sp>
      <p:sp>
        <p:nvSpPr>
          <p:cNvPr id="5" name="Right Arrow 4"/>
          <p:cNvSpPr/>
          <p:nvPr/>
        </p:nvSpPr>
        <p:spPr>
          <a:xfrm>
            <a:off x="6019800" y="2915657"/>
            <a:ext cx="648072"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32520" y="2345745"/>
            <a:ext cx="5319464" cy="1828800"/>
          </a:xfrm>
          <a:prstGeom prst="rect">
            <a:avLst/>
          </a:prstGeom>
        </p:spPr>
      </p:pic>
      <p:pic>
        <p:nvPicPr>
          <p:cNvPr id="7" name="Picture 6"/>
          <p:cNvPicPr>
            <a:picLocks noChangeAspect="1"/>
          </p:cNvPicPr>
          <p:nvPr/>
        </p:nvPicPr>
        <p:blipFill>
          <a:blip r:embed="rId3"/>
          <a:stretch>
            <a:fillRect/>
          </a:stretch>
        </p:blipFill>
        <p:spPr>
          <a:xfrm>
            <a:off x="6781800" y="1295400"/>
            <a:ext cx="1548172" cy="1772657"/>
          </a:xfrm>
          <a:prstGeom prst="rect">
            <a:avLst/>
          </a:prstGeom>
        </p:spPr>
      </p:pic>
      <p:pic>
        <p:nvPicPr>
          <p:cNvPr id="8" name="Picture 7"/>
          <p:cNvPicPr>
            <a:picLocks noChangeAspect="1"/>
          </p:cNvPicPr>
          <p:nvPr/>
        </p:nvPicPr>
        <p:blipFill>
          <a:blip r:embed="rId4"/>
          <a:stretch>
            <a:fillRect/>
          </a:stretch>
        </p:blipFill>
        <p:spPr>
          <a:xfrm>
            <a:off x="6997824" y="3449057"/>
            <a:ext cx="377670" cy="432048"/>
          </a:xfrm>
          <a:prstGeom prst="rect">
            <a:avLst/>
          </a:prstGeom>
        </p:spPr>
      </p:pic>
      <p:sp>
        <p:nvSpPr>
          <p:cNvPr id="9" name="TextBox 8"/>
          <p:cNvSpPr txBox="1"/>
          <p:nvPr/>
        </p:nvSpPr>
        <p:spPr>
          <a:xfrm>
            <a:off x="7594104" y="3485061"/>
            <a:ext cx="864096" cy="369332"/>
          </a:xfrm>
          <a:prstGeom prst="rect">
            <a:avLst/>
          </a:prstGeom>
          <a:noFill/>
        </p:spPr>
        <p:txBody>
          <a:bodyPr wrap="square" rtlCol="0">
            <a:spAutoFit/>
          </a:bodyPr>
          <a:lstStyle/>
          <a:p>
            <a:r>
              <a:rPr lang="en-US" altLang="zh-CN" smtClean="0"/>
              <a:t>0.99</a:t>
            </a:r>
            <a:endParaRPr lang="en-US"/>
          </a:p>
        </p:txBody>
      </p:sp>
      <p:sp>
        <p:nvSpPr>
          <p:cNvPr id="10" name="TextBox 9"/>
          <p:cNvSpPr txBox="1"/>
          <p:nvPr/>
        </p:nvSpPr>
        <p:spPr>
          <a:xfrm>
            <a:off x="3962400" y="2240037"/>
            <a:ext cx="362508" cy="523220"/>
          </a:xfrm>
          <a:prstGeom prst="rect">
            <a:avLst/>
          </a:prstGeom>
          <a:noFill/>
        </p:spPr>
        <p:txBody>
          <a:bodyPr wrap="square" rtlCol="0">
            <a:spAutoFit/>
          </a:bodyPr>
          <a:lstStyle/>
          <a:p>
            <a:r>
              <a:rPr lang="en-US" altLang="zh-CN" sz="2800" dirty="0" smtClean="0"/>
              <a:t>+</a:t>
            </a:r>
            <a:endParaRPr lang="en-US" sz="2800" dirty="0"/>
          </a:p>
        </p:txBody>
      </p:sp>
      <p:sp>
        <p:nvSpPr>
          <p:cNvPr id="11" name="TextBox 10"/>
          <p:cNvSpPr txBox="1"/>
          <p:nvPr/>
        </p:nvSpPr>
        <p:spPr>
          <a:xfrm>
            <a:off x="7594104" y="4493173"/>
            <a:ext cx="864096" cy="369332"/>
          </a:xfrm>
          <a:prstGeom prst="rect">
            <a:avLst/>
          </a:prstGeom>
          <a:noFill/>
        </p:spPr>
        <p:txBody>
          <a:bodyPr wrap="square" rtlCol="0">
            <a:spAutoFit/>
          </a:bodyPr>
          <a:lstStyle/>
          <a:p>
            <a:r>
              <a:rPr lang="en-US" altLang="zh-CN" dirty="0" smtClean="0"/>
              <a:t>0.80</a:t>
            </a:r>
            <a:endParaRPr lang="en-US" dirty="0"/>
          </a:p>
        </p:txBody>
      </p:sp>
      <p:sp>
        <p:nvSpPr>
          <p:cNvPr id="12" name="TextBox 11"/>
          <p:cNvSpPr txBox="1"/>
          <p:nvPr/>
        </p:nvSpPr>
        <p:spPr>
          <a:xfrm>
            <a:off x="7594104" y="5253323"/>
            <a:ext cx="864096" cy="369332"/>
          </a:xfrm>
          <a:prstGeom prst="rect">
            <a:avLst/>
          </a:prstGeom>
          <a:noFill/>
        </p:spPr>
        <p:txBody>
          <a:bodyPr wrap="square" rtlCol="0">
            <a:spAutoFit/>
          </a:bodyPr>
          <a:lstStyle/>
          <a:p>
            <a:r>
              <a:rPr lang="en-US" altLang="zh-CN" dirty="0" smtClean="0"/>
              <a:t>0.01</a:t>
            </a:r>
            <a:endParaRPr lang="en-US" dirty="0"/>
          </a:p>
        </p:txBody>
      </p:sp>
      <p:sp>
        <p:nvSpPr>
          <p:cNvPr id="13" name="TextBox 12"/>
          <p:cNvSpPr txBox="1"/>
          <p:nvPr/>
        </p:nvSpPr>
        <p:spPr>
          <a:xfrm>
            <a:off x="7231478" y="4781205"/>
            <a:ext cx="864096" cy="400110"/>
          </a:xfrm>
          <a:prstGeom prst="rect">
            <a:avLst/>
          </a:prstGeom>
          <a:noFill/>
        </p:spPr>
        <p:txBody>
          <a:bodyPr wrap="square" rtlCol="0">
            <a:spAutoFit/>
          </a:bodyPr>
          <a:lstStyle/>
          <a:p>
            <a:r>
              <a:rPr lang="is-IS" altLang="zh-CN" dirty="0" smtClean="0"/>
              <a:t>…</a:t>
            </a:r>
            <a:r>
              <a:rPr lang="zh-CN" altLang="en-US" dirty="0" smtClean="0"/>
              <a:t> </a:t>
            </a:r>
            <a:r>
              <a:rPr lang="is-IS" altLang="zh-CN" dirty="0" smtClean="0"/>
              <a:t>…</a:t>
            </a:r>
            <a:r>
              <a:rPr lang="zh-CN" altLang="en-US" dirty="0" smtClean="0"/>
              <a:t> </a:t>
            </a:r>
            <a:endParaRPr lang="en-US" dirty="0"/>
          </a:p>
        </p:txBody>
      </p:sp>
      <p:pic>
        <p:nvPicPr>
          <p:cNvPr id="14" name="Picture 13"/>
          <p:cNvPicPr>
            <a:picLocks noChangeAspect="1"/>
          </p:cNvPicPr>
          <p:nvPr/>
        </p:nvPicPr>
        <p:blipFill>
          <a:blip r:embed="rId4"/>
          <a:stretch>
            <a:fillRect/>
          </a:stretch>
        </p:blipFill>
        <p:spPr>
          <a:xfrm>
            <a:off x="6997824" y="3957179"/>
            <a:ext cx="377670" cy="432048"/>
          </a:xfrm>
          <a:prstGeom prst="rect">
            <a:avLst/>
          </a:prstGeom>
        </p:spPr>
      </p:pic>
      <p:pic>
        <p:nvPicPr>
          <p:cNvPr id="15" name="Picture 14"/>
          <p:cNvPicPr>
            <a:picLocks noChangeAspect="1"/>
          </p:cNvPicPr>
          <p:nvPr/>
        </p:nvPicPr>
        <p:blipFill>
          <a:blip r:embed="rId4"/>
          <a:stretch>
            <a:fillRect/>
          </a:stretch>
        </p:blipFill>
        <p:spPr>
          <a:xfrm>
            <a:off x="6997824" y="4461235"/>
            <a:ext cx="377670" cy="432048"/>
          </a:xfrm>
          <a:prstGeom prst="rect">
            <a:avLst/>
          </a:prstGeom>
        </p:spPr>
      </p:pic>
      <p:pic>
        <p:nvPicPr>
          <p:cNvPr id="16" name="Picture 15"/>
          <p:cNvPicPr>
            <a:picLocks noChangeAspect="1"/>
          </p:cNvPicPr>
          <p:nvPr/>
        </p:nvPicPr>
        <p:blipFill>
          <a:blip r:embed="rId4"/>
          <a:stretch>
            <a:fillRect/>
          </a:stretch>
        </p:blipFill>
        <p:spPr>
          <a:xfrm>
            <a:off x="6997824" y="5217319"/>
            <a:ext cx="377670" cy="432048"/>
          </a:xfrm>
          <a:prstGeom prst="rect">
            <a:avLst/>
          </a:prstGeom>
        </p:spPr>
      </p:pic>
      <p:sp>
        <p:nvSpPr>
          <p:cNvPr id="17" name="TextBox 16"/>
          <p:cNvSpPr txBox="1"/>
          <p:nvPr/>
        </p:nvSpPr>
        <p:spPr>
          <a:xfrm>
            <a:off x="7594104" y="4028569"/>
            <a:ext cx="864096" cy="369332"/>
          </a:xfrm>
          <a:prstGeom prst="rect">
            <a:avLst/>
          </a:prstGeom>
          <a:noFill/>
        </p:spPr>
        <p:txBody>
          <a:bodyPr wrap="square" rtlCol="0">
            <a:spAutoFit/>
          </a:bodyPr>
          <a:lstStyle/>
          <a:p>
            <a:r>
              <a:rPr lang="en-US" altLang="zh-CN" smtClean="0"/>
              <a:t>0.99</a:t>
            </a:r>
            <a:endParaRPr lang="en-US"/>
          </a:p>
        </p:txBody>
      </p:sp>
      <p:sp>
        <p:nvSpPr>
          <p:cNvPr id="18" name="TextBox 17"/>
          <p:cNvSpPr txBox="1"/>
          <p:nvPr/>
        </p:nvSpPr>
        <p:spPr>
          <a:xfrm>
            <a:off x="2685492" y="2521582"/>
            <a:ext cx="362508" cy="523220"/>
          </a:xfrm>
          <a:prstGeom prst="rect">
            <a:avLst/>
          </a:prstGeom>
          <a:noFill/>
        </p:spPr>
        <p:txBody>
          <a:bodyPr wrap="square" rtlCol="0">
            <a:spAutoFit/>
          </a:bodyPr>
          <a:lstStyle/>
          <a:p>
            <a:r>
              <a:rPr lang="en-US" altLang="zh-CN" sz="2800" dirty="0" smtClean="0"/>
              <a:t>+</a:t>
            </a:r>
            <a:endParaRPr lang="en-US" sz="2800" dirty="0"/>
          </a:p>
        </p:txBody>
      </p:sp>
      <p:sp>
        <p:nvSpPr>
          <p:cNvPr id="19" name="TextBox 18"/>
          <p:cNvSpPr txBox="1"/>
          <p:nvPr/>
        </p:nvSpPr>
        <p:spPr>
          <a:xfrm>
            <a:off x="1847292" y="1968922"/>
            <a:ext cx="362508" cy="523220"/>
          </a:xfrm>
          <a:prstGeom prst="rect">
            <a:avLst/>
          </a:prstGeom>
          <a:noFill/>
        </p:spPr>
        <p:txBody>
          <a:bodyPr wrap="square" rtlCol="0">
            <a:spAutoFit/>
          </a:bodyPr>
          <a:lstStyle/>
          <a:p>
            <a:r>
              <a:rPr lang="en-US" sz="2800" dirty="0"/>
              <a:t>-</a:t>
            </a:r>
          </a:p>
        </p:txBody>
      </p:sp>
      <p:sp>
        <p:nvSpPr>
          <p:cNvPr id="21" name="TextBox 20"/>
          <p:cNvSpPr txBox="1"/>
          <p:nvPr/>
        </p:nvSpPr>
        <p:spPr>
          <a:xfrm>
            <a:off x="1491030" y="3202085"/>
            <a:ext cx="362508" cy="523220"/>
          </a:xfrm>
          <a:prstGeom prst="rect">
            <a:avLst/>
          </a:prstGeom>
          <a:noFill/>
        </p:spPr>
        <p:txBody>
          <a:bodyPr wrap="square" rtlCol="0">
            <a:spAutoFit/>
          </a:bodyPr>
          <a:lstStyle/>
          <a:p>
            <a:r>
              <a:rPr lang="en-US" sz="2800" dirty="0"/>
              <a:t>-</a:t>
            </a:r>
          </a:p>
        </p:txBody>
      </p:sp>
      <p:sp>
        <p:nvSpPr>
          <p:cNvPr id="22" name="TextBox 21"/>
          <p:cNvSpPr txBox="1"/>
          <p:nvPr/>
        </p:nvSpPr>
        <p:spPr>
          <a:xfrm>
            <a:off x="3239810" y="3201419"/>
            <a:ext cx="362508" cy="523220"/>
          </a:xfrm>
          <a:prstGeom prst="rect">
            <a:avLst/>
          </a:prstGeom>
          <a:noFill/>
        </p:spPr>
        <p:txBody>
          <a:bodyPr wrap="square" rtlCol="0">
            <a:spAutoFit/>
          </a:bodyPr>
          <a:lstStyle/>
          <a:p>
            <a:r>
              <a:rPr lang="en-US" sz="2800" dirty="0"/>
              <a:t>-</a:t>
            </a:r>
          </a:p>
        </p:txBody>
      </p:sp>
      <p:sp>
        <p:nvSpPr>
          <p:cNvPr id="23" name="TextBox 22"/>
          <p:cNvSpPr txBox="1"/>
          <p:nvPr/>
        </p:nvSpPr>
        <p:spPr>
          <a:xfrm>
            <a:off x="5398907" y="1895724"/>
            <a:ext cx="362508" cy="523220"/>
          </a:xfrm>
          <a:prstGeom prst="rect">
            <a:avLst/>
          </a:prstGeom>
          <a:noFill/>
        </p:spPr>
        <p:txBody>
          <a:bodyPr wrap="square" rtlCol="0">
            <a:spAutoFit/>
          </a:bodyPr>
          <a:lstStyle/>
          <a:p>
            <a:r>
              <a:rPr lang="en-US" sz="2800" dirty="0"/>
              <a:t>?</a:t>
            </a:r>
          </a:p>
        </p:txBody>
      </p:sp>
      <p:sp>
        <p:nvSpPr>
          <p:cNvPr id="24" name="TextBox 23"/>
          <p:cNvSpPr txBox="1"/>
          <p:nvPr/>
        </p:nvSpPr>
        <p:spPr>
          <a:xfrm>
            <a:off x="5600328" y="2998535"/>
            <a:ext cx="362508" cy="523220"/>
          </a:xfrm>
          <a:prstGeom prst="rect">
            <a:avLst/>
          </a:prstGeom>
          <a:noFill/>
        </p:spPr>
        <p:txBody>
          <a:bodyPr wrap="square" rtlCol="0">
            <a:spAutoFit/>
          </a:bodyPr>
          <a:lstStyle/>
          <a:p>
            <a:r>
              <a:rPr lang="en-US" sz="2800" dirty="0"/>
              <a:t>?</a:t>
            </a:r>
          </a:p>
        </p:txBody>
      </p:sp>
      <p:sp>
        <p:nvSpPr>
          <p:cNvPr id="25" name="TextBox 24"/>
          <p:cNvSpPr txBox="1"/>
          <p:nvPr/>
        </p:nvSpPr>
        <p:spPr>
          <a:xfrm>
            <a:off x="4454057" y="3260145"/>
            <a:ext cx="362508" cy="523220"/>
          </a:xfrm>
          <a:prstGeom prst="rect">
            <a:avLst/>
          </a:prstGeom>
          <a:noFill/>
        </p:spPr>
        <p:txBody>
          <a:bodyPr wrap="square" rtlCol="0">
            <a:spAutoFit/>
          </a:bodyPr>
          <a:lstStyle/>
          <a:p>
            <a:r>
              <a:rPr lang="en-US" altLang="zh-CN" sz="2800" dirty="0" smtClean="0"/>
              <a:t>+</a:t>
            </a:r>
            <a:endParaRPr lang="en-US" sz="2800" dirty="0"/>
          </a:p>
        </p:txBody>
      </p:sp>
      <p:sp>
        <p:nvSpPr>
          <p:cNvPr id="26" name="TextBox 25"/>
          <p:cNvSpPr txBox="1"/>
          <p:nvPr/>
        </p:nvSpPr>
        <p:spPr>
          <a:xfrm>
            <a:off x="603058" y="2521582"/>
            <a:ext cx="362508" cy="523220"/>
          </a:xfrm>
          <a:prstGeom prst="rect">
            <a:avLst/>
          </a:prstGeom>
          <a:noFill/>
        </p:spPr>
        <p:txBody>
          <a:bodyPr wrap="square" rtlCol="0">
            <a:spAutoFit/>
          </a:bodyPr>
          <a:lstStyle/>
          <a:p>
            <a:r>
              <a:rPr lang="en-US" sz="2800" dirty="0"/>
              <a:t>?</a:t>
            </a:r>
          </a:p>
        </p:txBody>
      </p:sp>
      <p:sp>
        <p:nvSpPr>
          <p:cNvPr id="27" name="Rectangle 86"/>
          <p:cNvSpPr/>
          <p:nvPr/>
        </p:nvSpPr>
        <p:spPr>
          <a:xfrm>
            <a:off x="965566" y="1265892"/>
            <a:ext cx="6409928" cy="486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6531" indent="-316531" algn="ctr"/>
            <a:r>
              <a:rPr lang="en-US" altLang="zh-CN" sz="2800" b="1" dirty="0" smtClean="0">
                <a:solidFill>
                  <a:srgbClr val="800000"/>
                </a:solidFill>
              </a:rPr>
              <a:t>Web </a:t>
            </a:r>
            <a:r>
              <a:rPr lang="en-US" altLang="zh-CN" sz="2400" b="1" dirty="0" smtClean="0">
                <a:solidFill>
                  <a:srgbClr val="0000CC"/>
                </a:solidFill>
              </a:rPr>
              <a:t>= Information Space</a:t>
            </a:r>
            <a:endParaRPr lang="zh-CN" altLang="en-US" sz="2400" b="1" dirty="0">
              <a:solidFill>
                <a:srgbClr val="0000CC"/>
              </a:solidFill>
            </a:endParaRPr>
          </a:p>
        </p:txBody>
      </p:sp>
      <p:sp>
        <p:nvSpPr>
          <p:cNvPr id="28" name="副标题 4"/>
          <p:cNvSpPr txBox="1">
            <a:spLocks/>
          </p:cNvSpPr>
          <p:nvPr/>
        </p:nvSpPr>
        <p:spPr bwMode="auto">
          <a:xfrm>
            <a:off x="0" y="6382637"/>
            <a:ext cx="9144000" cy="475363"/>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100" kern="0" dirty="0" smtClean="0">
                <a:latin typeface="+mn-lt"/>
                <a:ea typeface="+mn-ea"/>
              </a:rPr>
              <a:t>[1] L. Page, S. </a:t>
            </a:r>
            <a:r>
              <a:rPr lang="en-US" altLang="zh-CN" sz="1100" kern="0" dirty="0" err="1" smtClean="0">
                <a:latin typeface="+mn-lt"/>
                <a:ea typeface="+mn-ea"/>
              </a:rPr>
              <a:t>Brin</a:t>
            </a:r>
            <a:r>
              <a:rPr lang="en-US" altLang="zh-CN" sz="1100" kern="0" dirty="0" smtClean="0">
                <a:latin typeface="+mn-lt"/>
                <a:ea typeface="+mn-ea"/>
              </a:rPr>
              <a:t>, R. </a:t>
            </a:r>
            <a:r>
              <a:rPr lang="en-US" altLang="zh-CN" sz="1100" kern="0" dirty="0" err="1" smtClean="0">
                <a:latin typeface="+mn-lt"/>
                <a:ea typeface="+mn-ea"/>
              </a:rPr>
              <a:t>Motwani</a:t>
            </a:r>
            <a:r>
              <a:rPr lang="en-US" altLang="zh-CN" sz="1100" kern="0" dirty="0">
                <a:latin typeface="+mn-lt"/>
                <a:ea typeface="+mn-ea"/>
              </a:rPr>
              <a:t>, </a:t>
            </a:r>
            <a:r>
              <a:rPr lang="en-US" altLang="zh-CN" sz="1100" kern="0" dirty="0" smtClean="0">
                <a:latin typeface="+mn-lt"/>
                <a:ea typeface="+mn-ea"/>
              </a:rPr>
              <a:t>&amp; T. </a:t>
            </a:r>
            <a:r>
              <a:rPr lang="en-US" altLang="zh-CN" sz="1100" kern="0" dirty="0" err="1" smtClean="0">
                <a:latin typeface="+mn-lt"/>
                <a:ea typeface="+mn-ea"/>
              </a:rPr>
              <a:t>Winograd</a:t>
            </a:r>
            <a:r>
              <a:rPr lang="en-US" altLang="zh-CN" sz="1100" kern="0" dirty="0" smtClean="0">
                <a:latin typeface="+mn-lt"/>
                <a:ea typeface="+mn-ea"/>
              </a:rPr>
              <a:t>. </a:t>
            </a:r>
            <a:r>
              <a:rPr lang="en-US" altLang="zh-CN" sz="1100" kern="0" dirty="0">
                <a:latin typeface="+mn-lt"/>
                <a:ea typeface="+mn-ea"/>
              </a:rPr>
              <a:t>(1999). The </a:t>
            </a:r>
            <a:r>
              <a:rPr lang="en-US" altLang="zh-CN" sz="1100" kern="0" dirty="0" err="1">
                <a:latin typeface="+mn-lt"/>
                <a:ea typeface="+mn-ea"/>
              </a:rPr>
              <a:t>pagerank</a:t>
            </a:r>
            <a:r>
              <a:rPr lang="en-US" altLang="zh-CN" sz="1100" kern="0" dirty="0">
                <a:latin typeface="+mn-lt"/>
                <a:ea typeface="+mn-ea"/>
              </a:rPr>
              <a:t> citation ranking: bringing order to </a:t>
            </a:r>
            <a:r>
              <a:rPr lang="en-US" altLang="zh-CN" sz="1100" kern="0" dirty="0" smtClean="0">
                <a:latin typeface="+mn-lt"/>
                <a:ea typeface="+mn-ea"/>
              </a:rPr>
              <a:t>the web. Stanford </a:t>
            </a:r>
            <a:r>
              <a:rPr lang="en-US" altLang="zh-CN" sz="1100" kern="0" dirty="0">
                <a:latin typeface="+mn-lt"/>
                <a:ea typeface="+mn-ea"/>
              </a:rPr>
              <a:t>University</a:t>
            </a:r>
            <a:r>
              <a:rPr lang="en-US" altLang="zh-CN" sz="1100" kern="0" dirty="0" smtClean="0">
                <a:latin typeface="+mn-lt"/>
                <a:ea typeface="+mn-ea"/>
              </a:rPr>
              <a:t>. </a:t>
            </a:r>
          </a:p>
          <a:p>
            <a:pPr>
              <a:spcBef>
                <a:spcPct val="20000"/>
              </a:spcBef>
            </a:pPr>
            <a:r>
              <a:rPr lang="en-US" altLang="zh-CN" sz="1100" kern="0" dirty="0" smtClean="0">
                <a:latin typeface="+mn-lt"/>
                <a:ea typeface="+mn-ea"/>
              </a:rPr>
              <a:t>[2] J. M. Kleinberg. Authoritative sources in a hyperlinked environment. Journal of the ACM (</a:t>
            </a:r>
            <a:r>
              <a:rPr lang="en-US" altLang="zh-CN" sz="1100" b="1" kern="0" dirty="0" smtClean="0">
                <a:latin typeface="+mn-lt"/>
                <a:ea typeface="+mn-ea"/>
              </a:rPr>
              <a:t>JACM</a:t>
            </a:r>
            <a:r>
              <a:rPr lang="en-US" altLang="zh-CN" sz="1100" kern="0" dirty="0" smtClean="0">
                <a:latin typeface="+mn-lt"/>
                <a:ea typeface="+mn-ea"/>
              </a:rPr>
              <a:t>) 46.5 (1999): 604-632. </a:t>
            </a:r>
            <a:endParaRPr lang="en-US" altLang="zh-CN" sz="1100" kern="0" dirty="0">
              <a:latin typeface="+mn-lt"/>
            </a:endParaRPr>
          </a:p>
        </p:txBody>
      </p:sp>
    </p:spTree>
    <p:extLst>
      <p:ext uri="{BB962C8B-B14F-4D97-AF65-F5344CB8AC3E}">
        <p14:creationId xmlns:p14="http://schemas.microsoft.com/office/powerpoint/2010/main" val="269375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par>
                                <p:cTn id="56" presetID="22" presetClass="entr" presetSubtype="8"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par>
                                <p:cTn id="62" presetID="22" presetClass="entr" presetSubtype="8"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7" grpId="0"/>
      <p:bldP spid="18" grpId="0"/>
      <p:bldP spid="19" grpId="0"/>
      <p:bldP spid="21" grpId="0"/>
      <p:bldP spid="22" grpId="0"/>
      <p:bldP spid="23" grpId="0"/>
      <p:bldP spid="24" grpId="0"/>
      <p:bldP spid="2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2977097" cy="603691"/>
          </a:xfrm>
          <a:prstGeom prst="rect">
            <a:avLst/>
          </a:prstGeom>
          <a:noFill/>
        </p:spPr>
        <p:txBody>
          <a:bodyPr wrap="none" rtlCol="0">
            <a:spAutoFit/>
          </a:bodyPr>
          <a:lstStyle/>
          <a:p>
            <a:r>
              <a:rPr lang="en-US" altLang="zh-CN" sz="3323" b="1" dirty="0">
                <a:latin typeface="+mj-lt"/>
              </a:rPr>
              <a:t>Logic</a:t>
            </a:r>
            <a:r>
              <a:rPr lang="zh-CN" altLang="en-US" sz="3323" b="1" dirty="0">
                <a:latin typeface="+mj-lt"/>
              </a:rPr>
              <a:t> </a:t>
            </a:r>
            <a:r>
              <a:rPr lang="en-US" altLang="zh-CN" sz="3323" b="1" dirty="0">
                <a:latin typeface="+mj-lt"/>
              </a:rPr>
              <a:t>Factors</a:t>
            </a:r>
            <a:endParaRPr lang="zh-CN" altLang="en-US" sz="3323" b="1" dirty="0">
              <a:latin typeface="+mj-lt"/>
            </a:endParaRPr>
          </a:p>
        </p:txBody>
      </p:sp>
      <p:sp>
        <p:nvSpPr>
          <p:cNvPr id="11" name="TextBox 10"/>
          <p:cNvSpPr txBox="1"/>
          <p:nvPr/>
        </p:nvSpPr>
        <p:spPr>
          <a:xfrm>
            <a:off x="699340" y="1634339"/>
            <a:ext cx="3431780" cy="656590"/>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Complete</a:t>
            </a:r>
            <a:r>
              <a:rPr lang="zh-CN" altLang="en-US" sz="2215" dirty="0">
                <a:solidFill>
                  <a:srgbClr val="FF0000"/>
                </a:solidFill>
              </a:rPr>
              <a:t> </a:t>
            </a:r>
            <a:r>
              <a:rPr lang="en-US" altLang="zh-CN" sz="2215" dirty="0">
                <a:solidFill>
                  <a:srgbClr val="FF0000"/>
                </a:solidFill>
              </a:rPr>
              <a:t>Consistency</a:t>
            </a:r>
            <a:endParaRPr lang="zh-CN" altLang="en-US" sz="2215" dirty="0">
              <a:solidFill>
                <a:srgbClr val="FF0000"/>
              </a:solidFill>
            </a:endParaRPr>
          </a:p>
        </p:txBody>
      </p:sp>
      <p:sp>
        <p:nvSpPr>
          <p:cNvPr id="3" name="TextBox 2"/>
          <p:cNvSpPr txBox="1"/>
          <p:nvPr/>
        </p:nvSpPr>
        <p:spPr>
          <a:xfrm>
            <a:off x="699203" y="2228539"/>
            <a:ext cx="5401582" cy="653433"/>
          </a:xfrm>
          <a:prstGeom prst="rect">
            <a:avLst/>
          </a:prstGeom>
          <a:noFill/>
        </p:spPr>
        <p:txBody>
          <a:bodyPr wrap="square" rtlCol="0">
            <a:spAutoFit/>
          </a:bodyPr>
          <a:lstStyle/>
          <a:p>
            <a:r>
              <a:rPr lang="en-US" altLang="zh-CN" dirty="0" smtClean="0"/>
              <a:t>Two</a:t>
            </a:r>
            <a:r>
              <a:rPr lang="zh-CN" altLang="en-US" dirty="0" smtClean="0"/>
              <a:t> </a:t>
            </a:r>
            <a:r>
              <a:rPr lang="en-US" altLang="zh-CN" dirty="0" smtClean="0"/>
              <a:t>same</a:t>
            </a:r>
            <a:r>
              <a:rPr lang="zh-CN" altLang="en-US" dirty="0" smtClean="0"/>
              <a:t> </a:t>
            </a:r>
            <a:r>
              <a:rPr lang="en-US" altLang="zh-CN" dirty="0" smtClean="0"/>
              <a:t>vertices</a:t>
            </a:r>
            <a:r>
              <a:rPr lang="zh-CN" altLang="en-US" dirty="0" smtClean="0"/>
              <a:t> </a:t>
            </a:r>
            <a:r>
              <a:rPr lang="en-US" altLang="zh-CN" dirty="0" smtClean="0"/>
              <a:t>must</a:t>
            </a:r>
            <a:r>
              <a:rPr lang="zh-CN" altLang="en-US" dirty="0" smtClean="0"/>
              <a:t> </a:t>
            </a:r>
            <a:r>
              <a:rPr lang="en-US" altLang="zh-CN" dirty="0" smtClean="0"/>
              <a:t>share</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label.</a:t>
            </a:r>
            <a:endParaRPr lang="en-US" dirty="0"/>
          </a:p>
          <a:p>
            <a:endParaRPr lang="en-US" dirty="0"/>
          </a:p>
        </p:txBody>
      </p:sp>
      <p:sp>
        <p:nvSpPr>
          <p:cNvPr id="5" name="Rectangle 4"/>
          <p:cNvSpPr/>
          <p:nvPr/>
        </p:nvSpPr>
        <p:spPr>
          <a:xfrm>
            <a:off x="517396" y="3063421"/>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psyu@cs.uic.edu</a:t>
            </a:r>
            <a:endParaRPr lang="en-US" dirty="0">
              <a:solidFill>
                <a:schemeClr val="tx1"/>
              </a:solidFill>
            </a:endParaRPr>
          </a:p>
        </p:txBody>
      </p:sp>
      <p:sp>
        <p:nvSpPr>
          <p:cNvPr id="14" name="Rectangle 13"/>
          <p:cNvSpPr/>
          <p:nvPr/>
        </p:nvSpPr>
        <p:spPr>
          <a:xfrm>
            <a:off x="5801675" y="3063421"/>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psyu@cs.uic.edu</a:t>
            </a:r>
            <a:endParaRPr lang="en-US" dirty="0">
              <a:solidFill>
                <a:schemeClr val="tx1"/>
              </a:solidFill>
            </a:endParaRPr>
          </a:p>
        </p:txBody>
      </p:sp>
      <p:cxnSp>
        <p:nvCxnSpPr>
          <p:cNvPr id="15" name="Straight Arrow Connector 14"/>
          <p:cNvCxnSpPr/>
          <p:nvPr/>
        </p:nvCxnSpPr>
        <p:spPr>
          <a:xfrm>
            <a:off x="3309090" y="3412383"/>
            <a:ext cx="229317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05896" y="3894283"/>
            <a:ext cx="648522" cy="369332"/>
          </a:xfrm>
          <a:prstGeom prst="rect">
            <a:avLst/>
          </a:prstGeom>
          <a:noFill/>
        </p:spPr>
        <p:txBody>
          <a:bodyPr wrap="none" rtlCol="0">
            <a:spAutoFit/>
          </a:bodyPr>
          <a:lstStyle/>
          <a:p>
            <a:r>
              <a:rPr lang="en-US" altLang="zh-CN" dirty="0" smtClean="0"/>
              <a:t>True</a:t>
            </a:r>
            <a:endParaRPr lang="en-US" dirty="0"/>
          </a:p>
        </p:txBody>
      </p:sp>
      <p:sp>
        <p:nvSpPr>
          <p:cNvPr id="18" name="TextBox 17"/>
          <p:cNvSpPr txBox="1"/>
          <p:nvPr/>
        </p:nvSpPr>
        <p:spPr>
          <a:xfrm>
            <a:off x="6790175" y="3894283"/>
            <a:ext cx="648522" cy="369332"/>
          </a:xfrm>
          <a:prstGeom prst="rect">
            <a:avLst/>
          </a:prstGeom>
          <a:noFill/>
        </p:spPr>
        <p:txBody>
          <a:bodyPr wrap="none" rtlCol="0">
            <a:spAutoFit/>
          </a:bodyPr>
          <a:lstStyle/>
          <a:p>
            <a:r>
              <a:rPr lang="en-US" altLang="zh-CN" smtClean="0"/>
              <a:t>True</a:t>
            </a:r>
            <a:endParaRPr lang="en-US" dirty="0"/>
          </a:p>
        </p:txBody>
      </p:sp>
      <p:sp>
        <p:nvSpPr>
          <p:cNvPr id="19" name="TextBox 18"/>
          <p:cNvSpPr txBox="1"/>
          <p:nvPr/>
        </p:nvSpPr>
        <p:spPr>
          <a:xfrm>
            <a:off x="4131120" y="4263615"/>
            <a:ext cx="530915" cy="369332"/>
          </a:xfrm>
          <a:prstGeom prst="rect">
            <a:avLst/>
          </a:prstGeom>
          <a:noFill/>
        </p:spPr>
        <p:txBody>
          <a:bodyPr wrap="none" rtlCol="0">
            <a:spAutoFit/>
          </a:bodyPr>
          <a:lstStyle/>
          <a:p>
            <a:r>
              <a:rPr lang="en-US" altLang="zh-CN" dirty="0" smtClean="0"/>
              <a:t>OR</a:t>
            </a:r>
            <a:endParaRPr lang="en-US" dirty="0"/>
          </a:p>
        </p:txBody>
      </p:sp>
      <p:sp>
        <p:nvSpPr>
          <p:cNvPr id="20" name="Rectangle 19"/>
          <p:cNvSpPr/>
          <p:nvPr/>
        </p:nvSpPr>
        <p:spPr>
          <a:xfrm>
            <a:off x="512500" y="4895068"/>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psyu@cs.uic.edu</a:t>
            </a:r>
            <a:endParaRPr lang="en-US" dirty="0">
              <a:solidFill>
                <a:schemeClr val="tx1"/>
              </a:solidFill>
            </a:endParaRPr>
          </a:p>
        </p:txBody>
      </p:sp>
      <p:sp>
        <p:nvSpPr>
          <p:cNvPr id="21" name="Rectangle 20"/>
          <p:cNvSpPr/>
          <p:nvPr/>
        </p:nvSpPr>
        <p:spPr>
          <a:xfrm>
            <a:off x="5796779" y="4895068"/>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psyu@cs.uic.edu</a:t>
            </a:r>
            <a:endParaRPr lang="en-US" dirty="0">
              <a:solidFill>
                <a:schemeClr val="tx1"/>
              </a:solidFill>
            </a:endParaRPr>
          </a:p>
        </p:txBody>
      </p:sp>
      <p:cxnSp>
        <p:nvCxnSpPr>
          <p:cNvPr id="22" name="Straight Arrow Connector 21"/>
          <p:cNvCxnSpPr/>
          <p:nvPr/>
        </p:nvCxnSpPr>
        <p:spPr>
          <a:xfrm>
            <a:off x="3304194" y="5244030"/>
            <a:ext cx="229317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01000" y="5725930"/>
            <a:ext cx="750501" cy="369332"/>
          </a:xfrm>
          <a:prstGeom prst="rect">
            <a:avLst/>
          </a:prstGeom>
          <a:noFill/>
        </p:spPr>
        <p:txBody>
          <a:bodyPr wrap="none" rtlCol="0">
            <a:spAutoFit/>
          </a:bodyPr>
          <a:lstStyle/>
          <a:p>
            <a:r>
              <a:rPr lang="en-US" altLang="zh-CN" dirty="0" smtClean="0"/>
              <a:t>False</a:t>
            </a:r>
            <a:endParaRPr lang="en-US" dirty="0"/>
          </a:p>
        </p:txBody>
      </p:sp>
      <p:sp>
        <p:nvSpPr>
          <p:cNvPr id="24" name="TextBox 23"/>
          <p:cNvSpPr txBox="1"/>
          <p:nvPr/>
        </p:nvSpPr>
        <p:spPr>
          <a:xfrm>
            <a:off x="6785280" y="5725930"/>
            <a:ext cx="750501" cy="369332"/>
          </a:xfrm>
          <a:prstGeom prst="rect">
            <a:avLst/>
          </a:prstGeom>
          <a:noFill/>
        </p:spPr>
        <p:txBody>
          <a:bodyPr wrap="none" rtlCol="0">
            <a:spAutoFit/>
          </a:bodyPr>
          <a:lstStyle/>
          <a:p>
            <a:r>
              <a:rPr lang="en-US" altLang="zh-CN" dirty="0" smtClean="0"/>
              <a:t>False</a:t>
            </a:r>
            <a:endParaRPr lang="en-US" dirty="0"/>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297" y="1535953"/>
            <a:ext cx="3901964" cy="617083"/>
          </a:xfrm>
          <a:prstGeom prst="rect">
            <a:avLst/>
          </a:prstGeom>
        </p:spPr>
      </p:pic>
    </p:spTree>
    <p:extLst>
      <p:ext uri="{BB962C8B-B14F-4D97-AF65-F5344CB8AC3E}">
        <p14:creationId xmlns:p14="http://schemas.microsoft.com/office/powerpoint/2010/main" val="76223988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2977097" cy="603691"/>
          </a:xfrm>
          <a:prstGeom prst="rect">
            <a:avLst/>
          </a:prstGeom>
          <a:noFill/>
        </p:spPr>
        <p:txBody>
          <a:bodyPr wrap="none" rtlCol="0">
            <a:spAutoFit/>
          </a:bodyPr>
          <a:lstStyle/>
          <a:p>
            <a:r>
              <a:rPr lang="en-US" altLang="zh-CN" sz="3323" b="1" dirty="0">
                <a:latin typeface="+mj-lt"/>
              </a:rPr>
              <a:t>Logic</a:t>
            </a:r>
            <a:r>
              <a:rPr lang="zh-CN" altLang="en-US" sz="3323" b="1" dirty="0">
                <a:latin typeface="+mj-lt"/>
              </a:rPr>
              <a:t> </a:t>
            </a:r>
            <a:r>
              <a:rPr lang="en-US" altLang="zh-CN" sz="3323" b="1" dirty="0">
                <a:latin typeface="+mj-lt"/>
              </a:rPr>
              <a:t>Factors</a:t>
            </a:r>
            <a:endParaRPr lang="zh-CN" altLang="en-US" sz="3323" b="1" dirty="0">
              <a:latin typeface="+mj-lt"/>
            </a:endParaRPr>
          </a:p>
        </p:txBody>
      </p:sp>
      <p:sp>
        <p:nvSpPr>
          <p:cNvPr id="11" name="TextBox 10"/>
          <p:cNvSpPr txBox="1"/>
          <p:nvPr/>
        </p:nvSpPr>
        <p:spPr>
          <a:xfrm>
            <a:off x="699340" y="1634339"/>
            <a:ext cx="3431780" cy="656590"/>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Partial</a:t>
            </a:r>
            <a:r>
              <a:rPr lang="zh-CN" altLang="en-US" sz="2215" dirty="0">
                <a:solidFill>
                  <a:srgbClr val="FF0000"/>
                </a:solidFill>
              </a:rPr>
              <a:t> </a:t>
            </a:r>
            <a:r>
              <a:rPr lang="en-US" altLang="zh-CN" sz="2215" dirty="0">
                <a:solidFill>
                  <a:srgbClr val="FF0000"/>
                </a:solidFill>
              </a:rPr>
              <a:t>Consistency</a:t>
            </a:r>
            <a:endParaRPr lang="zh-CN" altLang="en-US" sz="2215" dirty="0">
              <a:solidFill>
                <a:srgbClr val="FF0000"/>
              </a:solidFill>
            </a:endParaRPr>
          </a:p>
        </p:txBody>
      </p:sp>
      <p:sp>
        <p:nvSpPr>
          <p:cNvPr id="3" name="TextBox 2"/>
          <p:cNvSpPr txBox="1"/>
          <p:nvPr/>
        </p:nvSpPr>
        <p:spPr>
          <a:xfrm>
            <a:off x="699203" y="2228538"/>
            <a:ext cx="7129774" cy="1505738"/>
          </a:xfrm>
          <a:prstGeom prst="rect">
            <a:avLst/>
          </a:prstGeom>
          <a:noFill/>
        </p:spPr>
        <p:txBody>
          <a:bodyPr wrap="square" rtlCol="0">
            <a:spAutoFit/>
          </a:bodyPr>
          <a:lstStyle/>
          <a:p>
            <a:r>
              <a:rPr lang="en-US" altLang="zh-CN" dirty="0" smtClean="0"/>
              <a:t>Two</a:t>
            </a:r>
            <a:r>
              <a:rPr lang="zh-CN" altLang="en-US" dirty="0" smtClean="0"/>
              <a:t> </a:t>
            </a:r>
            <a:r>
              <a:rPr lang="en-US" altLang="zh-CN" dirty="0" smtClean="0"/>
              <a:t>similar</a:t>
            </a:r>
            <a:r>
              <a:rPr lang="zh-CN" altLang="en-US" dirty="0" smtClean="0"/>
              <a:t> </a:t>
            </a:r>
            <a:r>
              <a:rPr lang="en-US" altLang="zh-CN" dirty="0" smtClean="0"/>
              <a:t>vertices</a:t>
            </a:r>
            <a:r>
              <a:rPr lang="zh-CN" altLang="en-US" dirty="0" smtClean="0"/>
              <a:t> </a:t>
            </a:r>
            <a:r>
              <a:rPr lang="en-US" altLang="zh-CN" dirty="0" smtClean="0"/>
              <a:t>probably</a:t>
            </a:r>
            <a:r>
              <a:rPr lang="zh-CN" altLang="en-US" dirty="0" smtClean="0"/>
              <a:t> </a:t>
            </a:r>
            <a:r>
              <a:rPr lang="en-US" altLang="zh-CN" dirty="0" smtClean="0"/>
              <a:t>share</a:t>
            </a:r>
            <a:r>
              <a:rPr lang="zh-CN" altLang="en-US" dirty="0" smtClean="0"/>
              <a:t> </a:t>
            </a:r>
            <a:r>
              <a:rPr lang="en-US" altLang="zh-CN" dirty="0" smtClean="0"/>
              <a:t>the</a:t>
            </a:r>
            <a:r>
              <a:rPr lang="zh-CN" altLang="en-US" dirty="0" smtClean="0"/>
              <a:t> </a:t>
            </a:r>
            <a:r>
              <a:rPr lang="en-US" altLang="zh-CN" dirty="0" smtClean="0"/>
              <a:t>same</a:t>
            </a:r>
            <a:r>
              <a:rPr lang="zh-CN" altLang="en-US" dirty="0"/>
              <a:t> </a:t>
            </a:r>
            <a:r>
              <a:rPr lang="en-US" altLang="zh-CN" dirty="0" smtClean="0"/>
              <a:t>(preferred)</a:t>
            </a:r>
            <a:r>
              <a:rPr lang="zh-CN" altLang="en-US" dirty="0" smtClean="0"/>
              <a:t> </a:t>
            </a:r>
            <a:r>
              <a:rPr lang="en-US" altLang="zh-CN" dirty="0" smtClean="0"/>
              <a:t>label.</a:t>
            </a:r>
            <a:endParaRPr lang="zh-CN" altLang="en-US" dirty="0" smtClean="0"/>
          </a:p>
          <a:p>
            <a:endParaRPr lang="zh-CN" altLang="en-US" dirty="0" smtClean="0"/>
          </a:p>
          <a:p>
            <a:r>
              <a:rPr lang="en-US" altLang="zh-CN" dirty="0" smtClean="0"/>
              <a:t>e.g.</a:t>
            </a:r>
            <a:r>
              <a:rPr lang="zh-CN" altLang="en-US" dirty="0" smtClean="0"/>
              <a:t> </a:t>
            </a:r>
            <a:r>
              <a:rPr lang="en-US" altLang="zh-CN" dirty="0" smtClean="0"/>
              <a:t>Two</a:t>
            </a:r>
            <a:r>
              <a:rPr lang="zh-CN" altLang="en-US" dirty="0" smtClean="0"/>
              <a:t> </a:t>
            </a:r>
            <a:r>
              <a:rPr lang="en-US" altLang="zh-CN" dirty="0" smtClean="0"/>
              <a:t>Emails</a:t>
            </a:r>
            <a:r>
              <a:rPr lang="zh-CN" altLang="en-US" dirty="0" smtClean="0"/>
              <a:t> </a:t>
            </a:r>
            <a:r>
              <a:rPr lang="en-US" altLang="zh-CN" dirty="0" smtClean="0"/>
              <a:t>sharing</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prefix</a:t>
            </a:r>
            <a:r>
              <a:rPr lang="zh-CN" altLang="en-US" dirty="0" smtClean="0"/>
              <a:t> </a:t>
            </a:r>
            <a:r>
              <a:rPr lang="en-US" altLang="zh-CN" dirty="0" smtClean="0"/>
              <a:t>are</a:t>
            </a:r>
            <a:r>
              <a:rPr lang="zh-CN" altLang="en-US" dirty="0" smtClean="0"/>
              <a:t> </a:t>
            </a:r>
            <a:r>
              <a:rPr lang="en-US" altLang="zh-CN" dirty="0" smtClean="0"/>
              <a:t>probably</a:t>
            </a:r>
            <a:r>
              <a:rPr lang="zh-CN" altLang="en-US" dirty="0" smtClean="0"/>
              <a:t> </a:t>
            </a:r>
            <a:r>
              <a:rPr lang="en-US" altLang="zh-CN" dirty="0" smtClean="0"/>
              <a:t>both</a:t>
            </a:r>
            <a:r>
              <a:rPr lang="zh-CN" altLang="en-US" dirty="0" smtClean="0"/>
              <a:t> </a:t>
            </a:r>
            <a:r>
              <a:rPr lang="en-US" altLang="zh-CN" dirty="0" smtClean="0"/>
              <a:t>credible</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target</a:t>
            </a:r>
            <a:r>
              <a:rPr lang="zh-CN" altLang="en-US" dirty="0" smtClean="0"/>
              <a:t> </a:t>
            </a:r>
            <a:r>
              <a:rPr lang="en-US" altLang="zh-CN" dirty="0" smtClean="0"/>
              <a:t>user.</a:t>
            </a:r>
            <a:endParaRPr lang="en-US" dirty="0"/>
          </a:p>
          <a:p>
            <a:endParaRPr lang="en-US" dirty="0"/>
          </a:p>
        </p:txBody>
      </p:sp>
      <p:sp>
        <p:nvSpPr>
          <p:cNvPr id="20" name="Rectangle 19"/>
          <p:cNvSpPr/>
          <p:nvPr/>
        </p:nvSpPr>
        <p:spPr>
          <a:xfrm>
            <a:off x="617099" y="4056701"/>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psyu@cs.uic.edu</a:t>
            </a:r>
            <a:endParaRPr lang="en-US" dirty="0">
              <a:solidFill>
                <a:schemeClr val="tx1"/>
              </a:solidFill>
            </a:endParaRPr>
          </a:p>
        </p:txBody>
      </p:sp>
      <p:sp>
        <p:nvSpPr>
          <p:cNvPr id="21" name="Rectangle 20"/>
          <p:cNvSpPr/>
          <p:nvPr/>
        </p:nvSpPr>
        <p:spPr>
          <a:xfrm>
            <a:off x="5901379" y="4056701"/>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psyu@uic.edu</a:t>
            </a:r>
            <a:endParaRPr lang="en-US" dirty="0">
              <a:solidFill>
                <a:schemeClr val="tx1"/>
              </a:solidFill>
            </a:endParaRPr>
          </a:p>
        </p:txBody>
      </p:sp>
      <p:cxnSp>
        <p:nvCxnSpPr>
          <p:cNvPr id="22" name="Straight Arrow Connector 21"/>
          <p:cNvCxnSpPr/>
          <p:nvPr/>
        </p:nvCxnSpPr>
        <p:spPr>
          <a:xfrm>
            <a:off x="3408794" y="4405663"/>
            <a:ext cx="2293178"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05599" y="4887563"/>
            <a:ext cx="648522" cy="369332"/>
          </a:xfrm>
          <a:prstGeom prst="rect">
            <a:avLst/>
          </a:prstGeom>
          <a:noFill/>
        </p:spPr>
        <p:txBody>
          <a:bodyPr wrap="none" rtlCol="0">
            <a:spAutoFit/>
          </a:bodyPr>
          <a:lstStyle/>
          <a:p>
            <a:r>
              <a:rPr lang="en-US" altLang="zh-CN" dirty="0" smtClean="0"/>
              <a:t>True</a:t>
            </a:r>
            <a:endParaRPr lang="en-US" dirty="0"/>
          </a:p>
        </p:txBody>
      </p:sp>
      <p:sp>
        <p:nvSpPr>
          <p:cNvPr id="24" name="TextBox 23"/>
          <p:cNvSpPr txBox="1"/>
          <p:nvPr/>
        </p:nvSpPr>
        <p:spPr>
          <a:xfrm>
            <a:off x="6889879" y="4887563"/>
            <a:ext cx="648522" cy="369332"/>
          </a:xfrm>
          <a:prstGeom prst="rect">
            <a:avLst/>
          </a:prstGeom>
          <a:noFill/>
        </p:spPr>
        <p:txBody>
          <a:bodyPr wrap="none" rtlCol="0">
            <a:spAutoFit/>
          </a:bodyPr>
          <a:lstStyle/>
          <a:p>
            <a:r>
              <a:rPr lang="en-US" altLang="zh-CN" dirty="0" smtClean="0"/>
              <a:t>True</a:t>
            </a:r>
            <a:endParaRPr lang="en-US" dirty="0"/>
          </a:p>
        </p:txBody>
      </p:sp>
      <p:sp>
        <p:nvSpPr>
          <p:cNvPr id="2" name="TextBox 1"/>
          <p:cNvSpPr txBox="1"/>
          <p:nvPr/>
        </p:nvSpPr>
        <p:spPr>
          <a:xfrm>
            <a:off x="4015886" y="3970680"/>
            <a:ext cx="1010928" cy="369332"/>
          </a:xfrm>
          <a:prstGeom prst="rect">
            <a:avLst/>
          </a:prstGeom>
          <a:noFill/>
        </p:spPr>
        <p:txBody>
          <a:bodyPr wrap="none" rtlCol="0">
            <a:spAutoFit/>
          </a:bodyPr>
          <a:lstStyle/>
          <a:p>
            <a:r>
              <a:rPr lang="en-US" altLang="zh-CN" i="1" smtClean="0">
                <a:latin typeface="Times New Roman" charset="0"/>
                <a:ea typeface="Times New Roman" charset="0"/>
                <a:cs typeface="Times New Roman" charset="0"/>
              </a:rPr>
              <a:t>probably</a:t>
            </a:r>
            <a:endParaRPr lang="en-US" i="1">
              <a:latin typeface="Times New Roman" charset="0"/>
              <a:ea typeface="Times New Roman"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77" y="1429112"/>
            <a:ext cx="5075106" cy="666489"/>
          </a:xfrm>
          <a:prstGeom prst="rect">
            <a:avLst/>
          </a:prstGeom>
        </p:spPr>
      </p:pic>
    </p:spTree>
    <p:extLst>
      <p:ext uri="{BB962C8B-B14F-4D97-AF65-F5344CB8AC3E}">
        <p14:creationId xmlns:p14="http://schemas.microsoft.com/office/powerpoint/2010/main" val="122579284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2977097" cy="603691"/>
          </a:xfrm>
          <a:prstGeom prst="rect">
            <a:avLst/>
          </a:prstGeom>
          <a:noFill/>
        </p:spPr>
        <p:txBody>
          <a:bodyPr wrap="none" rtlCol="0">
            <a:spAutoFit/>
          </a:bodyPr>
          <a:lstStyle/>
          <a:p>
            <a:r>
              <a:rPr lang="en-US" altLang="zh-CN" sz="3323" b="1" dirty="0">
                <a:latin typeface="+mj-lt"/>
              </a:rPr>
              <a:t>Logic</a:t>
            </a:r>
            <a:r>
              <a:rPr lang="zh-CN" altLang="en-US" sz="3323" b="1" dirty="0">
                <a:latin typeface="+mj-lt"/>
              </a:rPr>
              <a:t> </a:t>
            </a:r>
            <a:r>
              <a:rPr lang="en-US" altLang="zh-CN" sz="3323" b="1" dirty="0">
                <a:latin typeface="+mj-lt"/>
              </a:rPr>
              <a:t>Factors</a:t>
            </a:r>
            <a:endParaRPr lang="zh-CN" altLang="en-US" sz="3323" b="1" dirty="0">
              <a:latin typeface="+mj-lt"/>
            </a:endParaRPr>
          </a:p>
        </p:txBody>
      </p:sp>
      <p:sp>
        <p:nvSpPr>
          <p:cNvPr id="11" name="TextBox 10"/>
          <p:cNvSpPr txBox="1"/>
          <p:nvPr/>
        </p:nvSpPr>
        <p:spPr>
          <a:xfrm>
            <a:off x="699340" y="1634339"/>
            <a:ext cx="3431780" cy="656590"/>
          </a:xfrm>
          <a:prstGeom prst="rect">
            <a:avLst/>
          </a:prstGeom>
          <a:noFill/>
        </p:spPr>
        <p:txBody>
          <a:bodyPr wrap="square" rtlCol="0">
            <a:spAutoFit/>
          </a:bodyPr>
          <a:lstStyle/>
          <a:p>
            <a:pPr marL="316531" indent="-316531">
              <a:lnSpc>
                <a:spcPts val="4431"/>
              </a:lnSpc>
              <a:buFont typeface="Arial" charset="0"/>
              <a:buChar char="•"/>
            </a:pPr>
            <a:r>
              <a:rPr lang="en-US" altLang="zh-CN" sz="2215" dirty="0">
                <a:solidFill>
                  <a:srgbClr val="FF0000"/>
                </a:solidFill>
              </a:rPr>
              <a:t>Prior</a:t>
            </a:r>
            <a:r>
              <a:rPr lang="zh-CN" altLang="en-US" sz="2215" dirty="0">
                <a:solidFill>
                  <a:srgbClr val="FF0000"/>
                </a:solidFill>
              </a:rPr>
              <a:t> </a:t>
            </a:r>
            <a:r>
              <a:rPr lang="en-US" altLang="zh-CN" sz="2215" dirty="0">
                <a:solidFill>
                  <a:srgbClr val="FF0000"/>
                </a:solidFill>
              </a:rPr>
              <a:t>Knowledge</a:t>
            </a:r>
            <a:endParaRPr lang="zh-CN" altLang="en-US" sz="2215" dirty="0">
              <a:solidFill>
                <a:srgbClr val="FF0000"/>
              </a:solidFill>
            </a:endParaRPr>
          </a:p>
        </p:txBody>
      </p:sp>
      <p:sp>
        <p:nvSpPr>
          <p:cNvPr id="3" name="TextBox 2"/>
          <p:cNvSpPr txBox="1"/>
          <p:nvPr/>
        </p:nvSpPr>
        <p:spPr>
          <a:xfrm>
            <a:off x="699203" y="2228538"/>
            <a:ext cx="7063305" cy="1789839"/>
          </a:xfrm>
          <a:prstGeom prst="rect">
            <a:avLst/>
          </a:prstGeom>
          <a:noFill/>
        </p:spPr>
        <p:txBody>
          <a:bodyPr wrap="square" rtlCol="0">
            <a:spAutoFit/>
          </a:bodyPr>
          <a:lstStyle/>
          <a:p>
            <a:r>
              <a:rPr lang="en-US" altLang="zh-CN" dirty="0" smtClean="0"/>
              <a:t>Some</a:t>
            </a:r>
            <a:r>
              <a:rPr lang="zh-CN" altLang="en-US" dirty="0"/>
              <a:t> </a:t>
            </a:r>
            <a:r>
              <a:rPr lang="en-US" altLang="zh-CN" dirty="0" smtClean="0"/>
              <a:t>prior</a:t>
            </a:r>
            <a:r>
              <a:rPr lang="zh-CN" altLang="en-US" dirty="0" smtClean="0"/>
              <a:t> </a:t>
            </a:r>
            <a:r>
              <a:rPr lang="en-US" altLang="zh-CN" dirty="0" smtClean="0"/>
              <a:t>knowledge</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converted</a:t>
            </a:r>
            <a:r>
              <a:rPr lang="zh-CN" altLang="en-US" dirty="0" smtClean="0"/>
              <a:t> </a:t>
            </a:r>
            <a:r>
              <a:rPr lang="en-US" altLang="zh-CN" dirty="0" smtClean="0"/>
              <a:t>to</a:t>
            </a:r>
            <a:r>
              <a:rPr lang="zh-CN" altLang="en-US" dirty="0" smtClean="0"/>
              <a:t> </a:t>
            </a:r>
            <a:r>
              <a:rPr lang="en-US" altLang="zh-CN" dirty="0" smtClean="0"/>
              <a:t>logic</a:t>
            </a:r>
            <a:r>
              <a:rPr lang="zh-CN" altLang="en-US" dirty="0" smtClean="0"/>
              <a:t> </a:t>
            </a:r>
            <a:r>
              <a:rPr lang="en-US" altLang="zh-CN" dirty="0" smtClean="0"/>
              <a:t>factors.</a:t>
            </a:r>
            <a:endParaRPr lang="zh-CN" altLang="en-US" dirty="0" smtClean="0"/>
          </a:p>
          <a:p>
            <a:endParaRPr lang="zh-CN" altLang="en-US" dirty="0" smtClean="0"/>
          </a:p>
          <a:p>
            <a:r>
              <a:rPr lang="en-US" altLang="zh-CN" dirty="0" smtClean="0"/>
              <a:t>e.g.</a:t>
            </a:r>
            <a:r>
              <a:rPr lang="zh-CN" altLang="en-US" dirty="0" smtClean="0"/>
              <a:t> </a:t>
            </a:r>
            <a:r>
              <a:rPr lang="en-US" altLang="zh-CN" dirty="0" smtClean="0"/>
              <a:t>Some</a:t>
            </a:r>
            <a:r>
              <a:rPr lang="zh-CN" altLang="en-US" dirty="0" smtClean="0"/>
              <a:t> </a:t>
            </a:r>
            <a:r>
              <a:rPr lang="en-US" altLang="zh-CN" dirty="0" smtClean="0"/>
              <a:t>Email</a:t>
            </a:r>
            <a:r>
              <a:rPr lang="zh-CN" altLang="en-US" dirty="0" smtClean="0"/>
              <a:t> </a:t>
            </a:r>
            <a:r>
              <a:rPr lang="en-US" altLang="zh-CN" dirty="0" smtClean="0"/>
              <a:t>addresses</a:t>
            </a:r>
            <a:r>
              <a:rPr lang="zh-CN" altLang="en-US" dirty="0" smtClean="0"/>
              <a:t> </a:t>
            </a:r>
            <a:r>
              <a:rPr lang="en-US" altLang="zh-CN" dirty="0" smtClean="0"/>
              <a:t>are</a:t>
            </a:r>
            <a:r>
              <a:rPr lang="zh-CN" altLang="en-US" dirty="0" smtClean="0"/>
              <a:t> </a:t>
            </a:r>
            <a:r>
              <a:rPr lang="en-US" altLang="zh-CN" dirty="0" smtClean="0"/>
              <a:t>modified</a:t>
            </a:r>
            <a:r>
              <a:rPr lang="zh-CN" altLang="en-US" dirty="0" smtClean="0"/>
              <a:t> </a:t>
            </a:r>
            <a:r>
              <a:rPr lang="en-US" altLang="zh-CN" dirty="0" smtClean="0"/>
              <a:t>(blocked)</a:t>
            </a:r>
            <a:r>
              <a:rPr lang="zh-CN" altLang="en-US" dirty="0" smtClean="0"/>
              <a:t> </a:t>
            </a:r>
            <a:r>
              <a:rPr lang="en-US" altLang="zh-CN" dirty="0" smtClean="0"/>
              <a:t>for</a:t>
            </a:r>
            <a:r>
              <a:rPr lang="zh-CN" altLang="en-US" dirty="0" smtClean="0"/>
              <a:t> </a:t>
            </a:r>
            <a:r>
              <a:rPr lang="en-US" altLang="zh-CN" dirty="0" smtClean="0"/>
              <a:t>some</a:t>
            </a:r>
            <a:r>
              <a:rPr lang="zh-CN" altLang="en-US" dirty="0" smtClean="0"/>
              <a:t> </a:t>
            </a:r>
            <a:r>
              <a:rPr lang="en-US" altLang="zh-CN" dirty="0" smtClean="0"/>
              <a:t>reason,</a:t>
            </a:r>
            <a:r>
              <a:rPr lang="zh-CN" altLang="en-US" dirty="0" smtClean="0"/>
              <a:t> </a:t>
            </a:r>
            <a:r>
              <a:rPr lang="en-US" altLang="zh-CN" dirty="0" smtClean="0"/>
              <a:t>whose</a:t>
            </a:r>
            <a:r>
              <a:rPr lang="zh-CN" altLang="en-US" dirty="0" smtClean="0"/>
              <a:t> </a:t>
            </a:r>
            <a:r>
              <a:rPr lang="en-US" altLang="zh-CN" dirty="0" smtClean="0"/>
              <a:t>domains</a:t>
            </a:r>
            <a:r>
              <a:rPr lang="zh-CN" altLang="en-US" dirty="0" smtClean="0"/>
              <a:t> </a:t>
            </a:r>
            <a:r>
              <a:rPr lang="en-US" altLang="zh-CN" dirty="0" smtClean="0"/>
              <a:t>are</a:t>
            </a:r>
            <a:r>
              <a:rPr lang="zh-CN" altLang="en-US" dirty="0" smtClean="0"/>
              <a:t> </a:t>
            </a:r>
            <a:r>
              <a:rPr lang="en-US" altLang="zh-CN" dirty="0" smtClean="0"/>
              <a:t>still</a:t>
            </a:r>
            <a:r>
              <a:rPr lang="zh-CN" altLang="en-US" dirty="0" smtClean="0"/>
              <a:t> </a:t>
            </a:r>
            <a:r>
              <a:rPr lang="en-US" altLang="zh-CN" dirty="0" smtClean="0"/>
              <a:t>visible</a:t>
            </a:r>
            <a:r>
              <a:rPr lang="zh-CN" altLang="en-US" dirty="0" smtClean="0"/>
              <a:t> </a:t>
            </a:r>
            <a:r>
              <a:rPr lang="en-US" altLang="zh-CN" dirty="0" smtClean="0"/>
              <a:t>and</a:t>
            </a:r>
            <a:r>
              <a:rPr lang="zh-CN" altLang="en-US" dirty="0" smtClean="0"/>
              <a:t> </a:t>
            </a:r>
            <a:r>
              <a:rPr lang="en-US" altLang="zh-CN" dirty="0" smtClean="0"/>
              <a:t>credible.</a:t>
            </a:r>
            <a:r>
              <a:rPr lang="zh-CN" altLang="en-US" dirty="0" smtClean="0"/>
              <a:t> </a:t>
            </a:r>
            <a:r>
              <a:rPr lang="en-US" altLang="zh-CN" dirty="0" smtClean="0"/>
              <a:t>Emails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domain</a:t>
            </a:r>
            <a:r>
              <a:rPr lang="zh-CN" altLang="en-US" dirty="0" smtClean="0"/>
              <a:t> </a:t>
            </a:r>
            <a:r>
              <a:rPr lang="en-US" altLang="zh-CN" dirty="0" smtClean="0"/>
              <a:t>with</a:t>
            </a:r>
            <a:r>
              <a:rPr lang="zh-CN" altLang="en-US" dirty="0" smtClean="0"/>
              <a:t> </a:t>
            </a:r>
            <a:r>
              <a:rPr lang="en-US" altLang="zh-CN" dirty="0" smtClean="0"/>
              <a:t>a</a:t>
            </a:r>
            <a:r>
              <a:rPr lang="zh-CN" altLang="en-US" dirty="0" smtClean="0"/>
              <a:t> </a:t>
            </a:r>
            <a:r>
              <a:rPr lang="en-US" altLang="zh-CN" dirty="0" smtClean="0"/>
              <a:t>blocked</a:t>
            </a:r>
            <a:r>
              <a:rPr lang="zh-CN" altLang="en-US" dirty="0" smtClean="0"/>
              <a:t> </a:t>
            </a:r>
            <a:r>
              <a:rPr lang="en-US" altLang="zh-CN" dirty="0" smtClean="0"/>
              <a:t>one</a:t>
            </a:r>
            <a:r>
              <a:rPr lang="zh-CN" altLang="en-US" dirty="0" smtClean="0"/>
              <a:t> </a:t>
            </a:r>
            <a:r>
              <a:rPr lang="en-US" altLang="zh-CN" dirty="0" smtClean="0"/>
              <a:t>are</a:t>
            </a:r>
            <a:r>
              <a:rPr lang="zh-CN" altLang="en-US" dirty="0" smtClean="0"/>
              <a:t> </a:t>
            </a:r>
            <a:r>
              <a:rPr lang="en-US" altLang="zh-CN" dirty="0" smtClean="0"/>
              <a:t>probably</a:t>
            </a:r>
            <a:r>
              <a:rPr lang="zh-CN" altLang="en-US" dirty="0" smtClean="0"/>
              <a:t> </a:t>
            </a:r>
            <a:r>
              <a:rPr lang="en-US" altLang="zh-CN" dirty="0" smtClean="0"/>
              <a:t>valid.</a:t>
            </a:r>
            <a:endParaRPr lang="en-US" dirty="0"/>
          </a:p>
          <a:p>
            <a:endParaRPr lang="en-US" dirty="0"/>
          </a:p>
        </p:txBody>
      </p:sp>
      <p:sp>
        <p:nvSpPr>
          <p:cNvPr id="20" name="Rectangle 19"/>
          <p:cNvSpPr/>
          <p:nvPr/>
        </p:nvSpPr>
        <p:spPr>
          <a:xfrm>
            <a:off x="617099" y="4355812"/>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email@cs.uic.edu</a:t>
            </a:r>
            <a:endParaRPr lang="en-US" dirty="0">
              <a:solidFill>
                <a:schemeClr val="tx1"/>
              </a:solidFill>
            </a:endParaRPr>
          </a:p>
        </p:txBody>
      </p:sp>
      <p:sp>
        <p:nvSpPr>
          <p:cNvPr id="21" name="Rectangle 20"/>
          <p:cNvSpPr/>
          <p:nvPr/>
        </p:nvSpPr>
        <p:spPr>
          <a:xfrm>
            <a:off x="5901379" y="4355812"/>
            <a:ext cx="2625522" cy="697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psyu@uic.edu</a:t>
            </a:r>
            <a:endParaRPr lang="en-US" dirty="0">
              <a:solidFill>
                <a:schemeClr val="tx1"/>
              </a:solidFill>
            </a:endParaRPr>
          </a:p>
        </p:txBody>
      </p:sp>
      <p:sp>
        <p:nvSpPr>
          <p:cNvPr id="23" name="TextBox 22"/>
          <p:cNvSpPr txBox="1"/>
          <p:nvPr/>
        </p:nvSpPr>
        <p:spPr>
          <a:xfrm>
            <a:off x="1605599" y="5186673"/>
            <a:ext cx="1013887" cy="369332"/>
          </a:xfrm>
          <a:prstGeom prst="rect">
            <a:avLst/>
          </a:prstGeom>
          <a:noFill/>
        </p:spPr>
        <p:txBody>
          <a:bodyPr wrap="none" rtlCol="0">
            <a:spAutoFit/>
          </a:bodyPr>
          <a:lstStyle/>
          <a:p>
            <a:r>
              <a:rPr lang="en-US" altLang="zh-CN" dirty="0" smtClean="0"/>
              <a:t>Blocked</a:t>
            </a:r>
            <a:endParaRPr lang="en-US" dirty="0"/>
          </a:p>
        </p:txBody>
      </p:sp>
      <p:sp>
        <p:nvSpPr>
          <p:cNvPr id="24" name="TextBox 23"/>
          <p:cNvSpPr txBox="1"/>
          <p:nvPr/>
        </p:nvSpPr>
        <p:spPr>
          <a:xfrm>
            <a:off x="6889879" y="5186673"/>
            <a:ext cx="648522" cy="369332"/>
          </a:xfrm>
          <a:prstGeom prst="rect">
            <a:avLst/>
          </a:prstGeom>
          <a:noFill/>
        </p:spPr>
        <p:txBody>
          <a:bodyPr wrap="none" rtlCol="0">
            <a:spAutoFit/>
          </a:bodyPr>
          <a:lstStyle/>
          <a:p>
            <a:r>
              <a:rPr lang="en-US" altLang="zh-CN" dirty="0" smtClean="0"/>
              <a:t>True</a:t>
            </a:r>
            <a:endParaRPr lang="en-US" dirty="0"/>
          </a:p>
        </p:txBody>
      </p:sp>
      <p:sp>
        <p:nvSpPr>
          <p:cNvPr id="2" name="TextBox 1"/>
          <p:cNvSpPr txBox="1"/>
          <p:nvPr/>
        </p:nvSpPr>
        <p:spPr>
          <a:xfrm>
            <a:off x="4015886" y="4269790"/>
            <a:ext cx="1010928" cy="369332"/>
          </a:xfrm>
          <a:prstGeom prst="rect">
            <a:avLst/>
          </a:prstGeom>
          <a:noFill/>
        </p:spPr>
        <p:txBody>
          <a:bodyPr wrap="none" rtlCol="0">
            <a:spAutoFit/>
          </a:bodyPr>
          <a:lstStyle/>
          <a:p>
            <a:r>
              <a:rPr lang="en-US" altLang="zh-CN" i="1" smtClean="0">
                <a:latin typeface="Times New Roman" charset="0"/>
                <a:ea typeface="Times New Roman" charset="0"/>
                <a:cs typeface="Times New Roman" charset="0"/>
              </a:rPr>
              <a:t>probably</a:t>
            </a:r>
            <a:endParaRPr lang="en-US" i="1">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890" y="1407955"/>
            <a:ext cx="3915508" cy="750277"/>
          </a:xfrm>
          <a:prstGeom prst="rect">
            <a:avLst/>
          </a:prstGeom>
        </p:spPr>
      </p:pic>
      <p:cxnSp>
        <p:nvCxnSpPr>
          <p:cNvPr id="7" name="Straight Arrow Connector 6"/>
          <p:cNvCxnSpPr/>
          <p:nvPr/>
        </p:nvCxnSpPr>
        <p:spPr>
          <a:xfrm>
            <a:off x="3508497" y="4758378"/>
            <a:ext cx="209377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3620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5721438" cy="603691"/>
          </a:xfrm>
          <a:prstGeom prst="rect">
            <a:avLst/>
          </a:prstGeom>
          <a:noFill/>
        </p:spPr>
        <p:txBody>
          <a:bodyPr wrap="none" rtlCol="0">
            <a:spAutoFit/>
          </a:bodyPr>
          <a:lstStyle/>
          <a:p>
            <a:r>
              <a:rPr lang="en-US" altLang="zh-CN" sz="3323" b="1" dirty="0">
                <a:latin typeface="+mj-lt"/>
              </a:rPr>
              <a:t>Markov</a:t>
            </a:r>
            <a:r>
              <a:rPr lang="zh-CN" altLang="en-US" sz="3323" b="1" dirty="0">
                <a:latin typeface="+mj-lt"/>
              </a:rPr>
              <a:t> </a:t>
            </a:r>
            <a:r>
              <a:rPr lang="en-US" altLang="zh-CN" sz="3323" b="1" dirty="0">
                <a:latin typeface="+mj-lt"/>
              </a:rPr>
              <a:t>Logic</a:t>
            </a:r>
            <a:r>
              <a:rPr lang="zh-CN" altLang="en-US" sz="3323" b="1" dirty="0">
                <a:latin typeface="+mj-lt"/>
              </a:rPr>
              <a:t> </a:t>
            </a:r>
            <a:r>
              <a:rPr lang="en-US" altLang="zh-CN" sz="3323" b="1" dirty="0">
                <a:latin typeface="+mj-lt"/>
              </a:rPr>
              <a:t>Factor</a:t>
            </a:r>
            <a:r>
              <a:rPr lang="zh-CN" altLang="en-US" sz="3323" b="1" dirty="0">
                <a:latin typeface="+mj-lt"/>
              </a:rPr>
              <a:t> </a:t>
            </a:r>
            <a:r>
              <a:rPr lang="en-US" altLang="zh-CN" sz="3323" b="1" dirty="0">
                <a:latin typeface="+mj-lt"/>
              </a:rPr>
              <a:t>Graph</a:t>
            </a:r>
            <a:endParaRPr lang="zh-CN" altLang="en-US" sz="3323" b="1" dirty="0">
              <a:latin typeface="+mj-lt"/>
            </a:endParaRPr>
          </a:p>
        </p:txBody>
      </p:sp>
      <p:sp>
        <p:nvSpPr>
          <p:cNvPr id="4" name="TextBox 3"/>
          <p:cNvSpPr txBox="1"/>
          <p:nvPr/>
        </p:nvSpPr>
        <p:spPr>
          <a:xfrm>
            <a:off x="699340" y="2078867"/>
            <a:ext cx="2876428" cy="3139321"/>
          </a:xfrm>
          <a:prstGeom prst="rect">
            <a:avLst/>
          </a:prstGeom>
          <a:noFill/>
        </p:spPr>
        <p:txBody>
          <a:bodyPr wrap="none" rtlCol="0">
            <a:spAutoFit/>
          </a:bodyPr>
          <a:lstStyle/>
          <a:p>
            <a:pPr marL="316531" indent="-316531">
              <a:buFont typeface="Arial" charset="0"/>
              <a:buChar char="•"/>
            </a:pPr>
            <a:r>
              <a:rPr lang="en-US" altLang="zh-CN" dirty="0" smtClean="0">
                <a:solidFill>
                  <a:srgbClr val="FF0000"/>
                </a:solidFill>
              </a:rPr>
              <a:t>Attribute</a:t>
            </a:r>
            <a:r>
              <a:rPr lang="zh-CN" altLang="en-US" dirty="0" smtClean="0">
                <a:solidFill>
                  <a:srgbClr val="FF0000"/>
                </a:solidFill>
              </a:rPr>
              <a:t> </a:t>
            </a:r>
            <a:r>
              <a:rPr lang="en-US" altLang="zh-CN" dirty="0" smtClean="0">
                <a:solidFill>
                  <a:srgbClr val="FF0000"/>
                </a:solidFill>
              </a:rPr>
              <a:t>factor</a:t>
            </a:r>
            <a:r>
              <a:rPr lang="zh-CN" altLang="en-US" dirty="0" smtClean="0">
                <a:solidFill>
                  <a:srgbClr val="FF0000"/>
                </a:solidFill>
              </a:rPr>
              <a:t> </a:t>
            </a:r>
            <a:r>
              <a:rPr lang="en-US" altLang="zh-CN" dirty="0" smtClean="0">
                <a:solidFill>
                  <a:srgbClr val="FF0000"/>
                </a:solidFill>
              </a:rPr>
              <a:t>function</a:t>
            </a:r>
            <a:endParaRPr lang="zh-CN" altLang="en-US" dirty="0" smtClean="0">
              <a:solidFill>
                <a:srgbClr val="FF0000"/>
              </a:solidFill>
            </a:endParaRPr>
          </a:p>
          <a:p>
            <a:pPr marL="316531" indent="-316531">
              <a:buFont typeface="Arial" charset="0"/>
              <a:buChar char="•"/>
            </a:pPr>
            <a:endParaRPr lang="zh-CN" altLang="en-US" dirty="0" smtClean="0"/>
          </a:p>
          <a:p>
            <a:pPr marL="316531" indent="-316531">
              <a:buFont typeface="Arial" charset="0"/>
              <a:buChar char="•"/>
            </a:pPr>
            <a:endParaRPr lang="zh-CN" altLang="en-US" dirty="0"/>
          </a:p>
          <a:p>
            <a:pPr marL="316531" indent="-316531">
              <a:buFont typeface="Arial" charset="0"/>
              <a:buChar char="•"/>
            </a:pPr>
            <a:r>
              <a:rPr lang="en-US" altLang="zh-CN" dirty="0" smtClean="0">
                <a:solidFill>
                  <a:srgbClr val="FF0000"/>
                </a:solidFill>
              </a:rPr>
              <a:t>Logic</a:t>
            </a:r>
            <a:r>
              <a:rPr lang="zh-CN" altLang="en-US" dirty="0" smtClean="0">
                <a:solidFill>
                  <a:srgbClr val="FF0000"/>
                </a:solidFill>
              </a:rPr>
              <a:t> </a:t>
            </a:r>
            <a:r>
              <a:rPr lang="en-US" altLang="zh-CN" dirty="0">
                <a:solidFill>
                  <a:srgbClr val="FF0000"/>
                </a:solidFill>
              </a:rPr>
              <a:t>f</a:t>
            </a:r>
            <a:r>
              <a:rPr lang="en-US" altLang="zh-CN" dirty="0" smtClean="0">
                <a:solidFill>
                  <a:srgbClr val="FF0000"/>
                </a:solidFill>
              </a:rPr>
              <a:t>actor</a:t>
            </a:r>
            <a:r>
              <a:rPr lang="zh-CN" altLang="en-US" dirty="0" smtClean="0">
                <a:solidFill>
                  <a:srgbClr val="FF0000"/>
                </a:solidFill>
              </a:rPr>
              <a:t> </a:t>
            </a:r>
            <a:r>
              <a:rPr lang="en-US" altLang="zh-CN" dirty="0" smtClean="0">
                <a:solidFill>
                  <a:srgbClr val="FF0000"/>
                </a:solidFill>
              </a:rPr>
              <a:t>function</a:t>
            </a:r>
            <a:endParaRPr lang="zh-CN" altLang="en-US" dirty="0" smtClean="0">
              <a:solidFill>
                <a:srgbClr val="FF0000"/>
              </a:solidFill>
            </a:endParaRPr>
          </a:p>
          <a:p>
            <a:pPr marL="316531" indent="-316531">
              <a:buFont typeface="Arial" charset="0"/>
              <a:buChar char="•"/>
            </a:pPr>
            <a:endParaRPr lang="zh-CN" altLang="en-US" dirty="0"/>
          </a:p>
          <a:p>
            <a:pPr marL="316531" indent="-316531">
              <a:buFont typeface="Arial" charset="0"/>
              <a:buChar char="•"/>
            </a:pPr>
            <a:endParaRPr lang="zh-CN" altLang="en-US" dirty="0" smtClean="0"/>
          </a:p>
          <a:p>
            <a:pPr marL="316531" indent="-316531">
              <a:buFont typeface="Arial" charset="0"/>
              <a:buChar char="•"/>
            </a:pPr>
            <a:r>
              <a:rPr lang="en-US" altLang="zh-CN" dirty="0" smtClean="0">
                <a:solidFill>
                  <a:srgbClr val="FF0000"/>
                </a:solidFill>
              </a:rPr>
              <a:t>Log-likelihood</a:t>
            </a:r>
            <a:r>
              <a:rPr lang="zh-CN" altLang="en-US" dirty="0" smtClean="0">
                <a:solidFill>
                  <a:srgbClr val="FF0000"/>
                </a:solidFill>
              </a:rPr>
              <a:t> </a:t>
            </a:r>
            <a:r>
              <a:rPr lang="en-US" altLang="zh-CN" dirty="0" smtClean="0">
                <a:solidFill>
                  <a:srgbClr val="FF0000"/>
                </a:solidFill>
              </a:rPr>
              <a:t>function</a:t>
            </a:r>
            <a:endParaRPr lang="zh-CN" altLang="en-US" dirty="0" smtClean="0">
              <a:solidFill>
                <a:srgbClr val="FF0000"/>
              </a:solidFill>
            </a:endParaRPr>
          </a:p>
          <a:p>
            <a:pPr marL="316531" indent="-316531">
              <a:buFont typeface="Arial" charset="0"/>
              <a:buChar char="•"/>
            </a:pPr>
            <a:endParaRPr lang="zh-CN" altLang="en-US" dirty="0"/>
          </a:p>
          <a:p>
            <a:pPr marL="316531" indent="-316531">
              <a:buFont typeface="Arial" charset="0"/>
              <a:buChar char="•"/>
            </a:pPr>
            <a:endParaRPr lang="zh-CN" altLang="en-US" dirty="0" smtClean="0"/>
          </a:p>
          <a:p>
            <a:endParaRPr lang="zh-CN" altLang="en-US" dirty="0"/>
          </a:p>
          <a:p>
            <a:pPr marL="316531" indent="-316531">
              <a:buFont typeface="Arial" charset="0"/>
              <a:buChar char="•"/>
            </a:pPr>
            <a:r>
              <a:rPr lang="en-US" altLang="zh-CN" dirty="0" smtClean="0">
                <a:solidFill>
                  <a:srgbClr val="FF0000"/>
                </a:solidFill>
              </a:rPr>
              <a:t>Target</a:t>
            </a:r>
            <a:r>
              <a:rPr lang="zh-CN" altLang="en-US" dirty="0" smtClean="0">
                <a:solidFill>
                  <a:srgbClr val="FF0000"/>
                </a:solidFill>
              </a:rPr>
              <a:t> </a:t>
            </a:r>
            <a:r>
              <a:rPr lang="en-US" altLang="zh-CN" dirty="0" smtClean="0">
                <a:solidFill>
                  <a:srgbClr val="FF0000"/>
                </a:solidFill>
              </a:rPr>
              <a:t>parameter</a:t>
            </a:r>
            <a:endParaRPr lang="en-US"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094" y="1999918"/>
            <a:ext cx="4007815" cy="69636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525" y="2868581"/>
            <a:ext cx="3679455" cy="60144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0841" y="3669437"/>
            <a:ext cx="3769026" cy="107944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094" y="4899112"/>
            <a:ext cx="2619282" cy="538670"/>
          </a:xfrm>
          <a:prstGeom prst="rect">
            <a:avLst/>
          </a:prstGeom>
        </p:spPr>
      </p:pic>
    </p:spTree>
    <p:extLst>
      <p:ext uri="{BB962C8B-B14F-4D97-AF65-F5344CB8AC3E}">
        <p14:creationId xmlns:p14="http://schemas.microsoft.com/office/powerpoint/2010/main" val="192270669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99340" y="936416"/>
            <a:ext cx="5721438" cy="603691"/>
          </a:xfrm>
          <a:prstGeom prst="rect">
            <a:avLst/>
          </a:prstGeom>
          <a:noFill/>
        </p:spPr>
        <p:txBody>
          <a:bodyPr wrap="none" rtlCol="0">
            <a:spAutoFit/>
          </a:bodyPr>
          <a:lstStyle/>
          <a:p>
            <a:r>
              <a:rPr lang="en-US" altLang="zh-CN" sz="3323" b="1" dirty="0">
                <a:latin typeface="+mj-lt"/>
              </a:rPr>
              <a:t>Markov</a:t>
            </a:r>
            <a:r>
              <a:rPr lang="zh-CN" altLang="en-US" sz="3323" b="1" dirty="0">
                <a:latin typeface="+mj-lt"/>
              </a:rPr>
              <a:t> </a:t>
            </a:r>
            <a:r>
              <a:rPr lang="en-US" altLang="zh-CN" sz="3323" b="1" dirty="0">
                <a:latin typeface="+mj-lt"/>
              </a:rPr>
              <a:t>Logic</a:t>
            </a:r>
            <a:r>
              <a:rPr lang="zh-CN" altLang="en-US" sz="3323" b="1" dirty="0">
                <a:latin typeface="+mj-lt"/>
              </a:rPr>
              <a:t> </a:t>
            </a:r>
            <a:r>
              <a:rPr lang="en-US" altLang="zh-CN" sz="3323" b="1" dirty="0">
                <a:latin typeface="+mj-lt"/>
              </a:rPr>
              <a:t>Factor</a:t>
            </a:r>
            <a:r>
              <a:rPr lang="zh-CN" altLang="en-US" sz="3323" b="1" dirty="0">
                <a:latin typeface="+mj-lt"/>
              </a:rPr>
              <a:t> </a:t>
            </a:r>
            <a:r>
              <a:rPr lang="en-US" altLang="zh-CN" sz="3323" b="1" dirty="0">
                <a:latin typeface="+mj-lt"/>
              </a:rPr>
              <a:t>Graph</a:t>
            </a:r>
            <a:endParaRPr lang="zh-CN" altLang="en-US" sz="3323" b="1" dirty="0">
              <a:latin typeface="+mj-lt"/>
            </a:endParaRPr>
          </a:p>
        </p:txBody>
      </p:sp>
      <p:sp>
        <p:nvSpPr>
          <p:cNvPr id="4" name="TextBox 3"/>
          <p:cNvSpPr txBox="1"/>
          <p:nvPr/>
        </p:nvSpPr>
        <p:spPr>
          <a:xfrm>
            <a:off x="699340" y="2078866"/>
            <a:ext cx="3098862" cy="3693319"/>
          </a:xfrm>
          <a:prstGeom prst="rect">
            <a:avLst/>
          </a:prstGeom>
          <a:noFill/>
        </p:spPr>
        <p:txBody>
          <a:bodyPr wrap="none" rtlCol="0">
            <a:spAutoFit/>
          </a:bodyPr>
          <a:lstStyle/>
          <a:p>
            <a:pPr marL="316531" indent="-316531">
              <a:buFont typeface="Arial" charset="0"/>
              <a:buChar char="•"/>
            </a:pPr>
            <a:r>
              <a:rPr lang="en-US" altLang="zh-CN" dirty="0" smtClean="0">
                <a:solidFill>
                  <a:srgbClr val="FF0000"/>
                </a:solidFill>
              </a:rPr>
              <a:t>Training:</a:t>
            </a:r>
            <a:r>
              <a:rPr lang="zh-CN" altLang="en-US" dirty="0" smtClean="0">
                <a:solidFill>
                  <a:srgbClr val="FF0000"/>
                </a:solidFill>
              </a:rPr>
              <a:t> </a:t>
            </a:r>
            <a:r>
              <a:rPr lang="en-US" altLang="zh-CN" dirty="0" smtClean="0">
                <a:solidFill>
                  <a:srgbClr val="FF0000"/>
                </a:solidFill>
              </a:rPr>
              <a:t>Gradient</a:t>
            </a:r>
            <a:r>
              <a:rPr lang="zh-CN" altLang="en-US" dirty="0" smtClean="0">
                <a:solidFill>
                  <a:srgbClr val="FF0000"/>
                </a:solidFill>
              </a:rPr>
              <a:t> </a:t>
            </a:r>
            <a:r>
              <a:rPr lang="en-US" altLang="zh-CN" dirty="0" smtClean="0">
                <a:solidFill>
                  <a:srgbClr val="FF0000"/>
                </a:solidFill>
              </a:rPr>
              <a:t>Ascent</a:t>
            </a:r>
            <a:endParaRPr lang="zh-CN" altLang="en-US" dirty="0" smtClean="0">
              <a:solidFill>
                <a:srgbClr val="FF0000"/>
              </a:solidFill>
            </a:endParaRPr>
          </a:p>
          <a:p>
            <a:pPr marL="316531" indent="-316531">
              <a:buFont typeface="Arial" charset="0"/>
              <a:buChar char="•"/>
            </a:pPr>
            <a:endParaRPr lang="zh-CN" altLang="en-US" dirty="0" smtClean="0"/>
          </a:p>
          <a:p>
            <a:pPr marL="316531" indent="-316531">
              <a:buFont typeface="Arial" charset="0"/>
              <a:buChar char="•"/>
            </a:pPr>
            <a:endParaRPr lang="zh-CN" altLang="en-US" dirty="0"/>
          </a:p>
          <a:p>
            <a:pPr marL="738572" lvl="1" indent="-316531">
              <a:buFont typeface="Arial" charset="0"/>
              <a:buChar char="•"/>
            </a:pPr>
            <a:r>
              <a:rPr lang="en-US" altLang="zh-CN" dirty="0" smtClean="0"/>
              <a:t>Gradient:</a:t>
            </a:r>
            <a:endParaRPr lang="zh-CN" altLang="en-US" dirty="0" smtClean="0"/>
          </a:p>
          <a:p>
            <a:pPr marL="738572" lvl="1" indent="-316531">
              <a:buFont typeface="Arial" charset="0"/>
              <a:buChar char="•"/>
            </a:pPr>
            <a:endParaRPr lang="zh-CN" altLang="en-US" dirty="0" smtClean="0"/>
          </a:p>
          <a:p>
            <a:pPr marL="738572" lvl="1" indent="-316531">
              <a:buFont typeface="Arial" charset="0"/>
              <a:buChar char="•"/>
            </a:pPr>
            <a:endParaRPr lang="zh-CN" altLang="en-US" dirty="0"/>
          </a:p>
          <a:p>
            <a:pPr marL="738572" lvl="1" indent="-316531">
              <a:buFont typeface="Arial" charset="0"/>
              <a:buChar char="•"/>
            </a:pPr>
            <a:r>
              <a:rPr lang="en-US" altLang="zh-CN" dirty="0" smtClean="0"/>
              <a:t>Learning:</a:t>
            </a:r>
            <a:endParaRPr lang="zh-CN" altLang="en-US" dirty="0" smtClean="0"/>
          </a:p>
          <a:p>
            <a:pPr marL="738572" lvl="1" indent="-316531">
              <a:buFont typeface="Arial" charset="0"/>
              <a:buChar char="•"/>
            </a:pPr>
            <a:endParaRPr lang="zh-CN" altLang="en-US" dirty="0"/>
          </a:p>
          <a:p>
            <a:pPr marL="738572" lvl="1" indent="-316531">
              <a:buFont typeface="Arial" charset="0"/>
              <a:buChar char="•"/>
            </a:pPr>
            <a:endParaRPr lang="zh-CN" altLang="en-US" dirty="0" smtClean="0"/>
          </a:p>
          <a:p>
            <a:pPr marL="316531" indent="-316531">
              <a:buFont typeface="Arial" charset="0"/>
              <a:buChar char="•"/>
            </a:pPr>
            <a:r>
              <a:rPr lang="en-US" altLang="zh-CN" dirty="0" smtClean="0">
                <a:solidFill>
                  <a:srgbClr val="FF0000"/>
                </a:solidFill>
              </a:rPr>
              <a:t>Classification</a:t>
            </a:r>
            <a:r>
              <a:rPr lang="en-US" altLang="zh-CN" dirty="0" smtClean="0"/>
              <a:t>:</a:t>
            </a:r>
            <a:r>
              <a:rPr lang="zh-CN" altLang="en-US" dirty="0" smtClean="0"/>
              <a:t> </a:t>
            </a:r>
          </a:p>
          <a:p>
            <a:pPr marL="316531" indent="-316531">
              <a:buFont typeface="Arial" charset="0"/>
              <a:buChar char="•"/>
            </a:pPr>
            <a:endParaRPr lang="zh-CN" altLang="en-US" dirty="0" smtClean="0"/>
          </a:p>
          <a:p>
            <a:pPr marL="316531" indent="-316531">
              <a:buFont typeface="Arial" charset="0"/>
              <a:buChar char="•"/>
            </a:pPr>
            <a:endParaRPr lang="zh-CN" altLang="en-US" dirty="0"/>
          </a:p>
          <a:p>
            <a:pPr marL="316531" indent="-316531">
              <a:buFont typeface="Arial" charset="0"/>
              <a:buChar char="•"/>
            </a:pPr>
            <a:endParaRPr lang="zh-CN"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574" y="2802579"/>
            <a:ext cx="4134949" cy="7394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64" y="3703316"/>
            <a:ext cx="2663532" cy="6412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831" y="5286605"/>
            <a:ext cx="3344577" cy="570781"/>
          </a:xfrm>
          <a:prstGeom prst="rect">
            <a:avLst/>
          </a:prstGeom>
        </p:spPr>
      </p:pic>
    </p:spTree>
    <p:extLst>
      <p:ext uri="{BB962C8B-B14F-4D97-AF65-F5344CB8AC3E}">
        <p14:creationId xmlns:p14="http://schemas.microsoft.com/office/powerpoint/2010/main" val="174496964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404473" y="637306"/>
            <a:ext cx="4825360" cy="603691"/>
          </a:xfrm>
          <a:prstGeom prst="rect">
            <a:avLst/>
          </a:prstGeom>
          <a:noFill/>
        </p:spPr>
        <p:txBody>
          <a:bodyPr wrap="none" rtlCol="0">
            <a:spAutoFit/>
          </a:bodyPr>
          <a:lstStyle/>
          <a:p>
            <a:pPr algn="ctr"/>
            <a:r>
              <a:rPr lang="en-US" altLang="zh-CN" sz="3323" b="1" dirty="0">
                <a:latin typeface="+mj-lt"/>
              </a:rPr>
              <a:t>Accuracy</a:t>
            </a:r>
            <a:r>
              <a:rPr lang="zh-CN" altLang="en-US" sz="3323" b="1" dirty="0">
                <a:latin typeface="+mj-lt"/>
              </a:rPr>
              <a:t> </a:t>
            </a:r>
            <a:r>
              <a:rPr lang="en-US" altLang="zh-CN" sz="3323" b="1" dirty="0">
                <a:latin typeface="+mj-lt"/>
              </a:rPr>
              <a:t>Performance</a:t>
            </a:r>
            <a:endParaRPr lang="zh-CN" altLang="en-US" sz="3323" b="1"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382" y="2465201"/>
            <a:ext cx="3048000" cy="33645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627" y="2465201"/>
            <a:ext cx="3036277" cy="3364523"/>
          </a:xfrm>
          <a:prstGeom prst="rect">
            <a:avLst/>
          </a:prstGeom>
        </p:spPr>
      </p:pic>
      <p:sp>
        <p:nvSpPr>
          <p:cNvPr id="4" name="TextBox 3"/>
          <p:cNvSpPr txBox="1"/>
          <p:nvPr/>
        </p:nvSpPr>
        <p:spPr>
          <a:xfrm>
            <a:off x="916209" y="1634340"/>
            <a:ext cx="6946002" cy="646331"/>
          </a:xfrm>
          <a:prstGeom prst="rect">
            <a:avLst/>
          </a:prstGeom>
          <a:noFill/>
        </p:spPr>
        <p:txBody>
          <a:bodyPr wrap="square" rtlCol="0">
            <a:spAutoFit/>
          </a:bodyPr>
          <a:lstStyle/>
          <a:p>
            <a:pPr marL="316531" indent="-316531">
              <a:buFont typeface="Arial" charset="0"/>
              <a:buChar char="•"/>
            </a:pPr>
            <a:r>
              <a:rPr lang="en-US" altLang="zh-CN" dirty="0" smtClean="0"/>
              <a:t>Comparison</a:t>
            </a:r>
            <a:r>
              <a:rPr lang="zh-CN" altLang="en-US" dirty="0" smtClean="0"/>
              <a:t> </a:t>
            </a:r>
            <a:r>
              <a:rPr lang="en-US" altLang="zh-CN" dirty="0" smtClean="0"/>
              <a:t>between</a:t>
            </a:r>
            <a:r>
              <a:rPr lang="zh-CN" altLang="en-US" dirty="0" smtClean="0"/>
              <a:t> </a:t>
            </a:r>
            <a:r>
              <a:rPr lang="en-US" altLang="zh-CN" dirty="0" err="1" smtClean="0"/>
              <a:t>MagicFG</a:t>
            </a:r>
            <a:r>
              <a:rPr lang="zh-CN" altLang="en-US" dirty="0" smtClean="0"/>
              <a:t> </a:t>
            </a:r>
            <a:r>
              <a:rPr lang="en-US" altLang="zh-CN" dirty="0" smtClean="0"/>
              <a:t>and</a:t>
            </a:r>
            <a:r>
              <a:rPr lang="zh-CN" altLang="en-US" dirty="0" smtClean="0"/>
              <a:t> </a:t>
            </a:r>
            <a:r>
              <a:rPr lang="en-US" altLang="zh-CN" dirty="0" smtClean="0"/>
              <a:t>state-of-the-art</a:t>
            </a:r>
            <a:r>
              <a:rPr lang="zh-CN" altLang="en-US" dirty="0" smtClean="0"/>
              <a:t> </a:t>
            </a:r>
            <a:r>
              <a:rPr lang="en-US" altLang="zh-CN" dirty="0" smtClean="0"/>
              <a:t>methods</a:t>
            </a:r>
            <a:r>
              <a:rPr lang="zh-CN" altLang="en-US" dirty="0" smtClean="0"/>
              <a:t> </a:t>
            </a:r>
            <a:r>
              <a:rPr lang="en-US" altLang="zh-CN" dirty="0" smtClean="0"/>
              <a:t>for</a:t>
            </a:r>
            <a:r>
              <a:rPr lang="zh-CN" altLang="en-US" dirty="0" smtClean="0"/>
              <a:t> </a:t>
            </a:r>
            <a:r>
              <a:rPr lang="en-US" altLang="zh-CN" dirty="0" smtClean="0"/>
              <a:t>Email</a:t>
            </a:r>
            <a:r>
              <a:rPr lang="zh-CN" altLang="en-US" dirty="0" smtClean="0"/>
              <a:t> </a:t>
            </a:r>
            <a:r>
              <a:rPr lang="en-US" altLang="zh-CN" dirty="0" smtClean="0"/>
              <a:t>and</a:t>
            </a:r>
            <a:r>
              <a:rPr lang="zh-CN" altLang="en-US" dirty="0" smtClean="0"/>
              <a:t> </a:t>
            </a:r>
            <a:r>
              <a:rPr lang="en-US" altLang="zh-CN" dirty="0" smtClean="0"/>
              <a:t>Gender</a:t>
            </a:r>
            <a:r>
              <a:rPr lang="zh-CN" altLang="en-US" dirty="0" smtClean="0"/>
              <a:t> </a:t>
            </a:r>
            <a:r>
              <a:rPr lang="en-US" altLang="zh-CN" dirty="0" smtClean="0"/>
              <a:t>extraction</a:t>
            </a:r>
            <a:endParaRPr lang="en-US" dirty="0"/>
          </a:p>
        </p:txBody>
      </p:sp>
      <p:sp>
        <p:nvSpPr>
          <p:cNvPr id="5" name="TextBox 4"/>
          <p:cNvSpPr txBox="1"/>
          <p:nvPr/>
        </p:nvSpPr>
        <p:spPr>
          <a:xfrm>
            <a:off x="2278823" y="5840768"/>
            <a:ext cx="763819" cy="369332"/>
          </a:xfrm>
          <a:prstGeom prst="rect">
            <a:avLst/>
          </a:prstGeom>
          <a:noFill/>
        </p:spPr>
        <p:txBody>
          <a:bodyPr wrap="none" rtlCol="0">
            <a:spAutoFit/>
          </a:bodyPr>
          <a:lstStyle/>
          <a:p>
            <a:r>
              <a:rPr lang="en-US" altLang="zh-CN" smtClean="0"/>
              <a:t>Email</a:t>
            </a:r>
            <a:endParaRPr lang="en-US"/>
          </a:p>
        </p:txBody>
      </p:sp>
      <p:sp>
        <p:nvSpPr>
          <p:cNvPr id="8" name="TextBox 7"/>
          <p:cNvSpPr txBox="1"/>
          <p:nvPr/>
        </p:nvSpPr>
        <p:spPr>
          <a:xfrm>
            <a:off x="6765475" y="5829724"/>
            <a:ext cx="959139" cy="369332"/>
          </a:xfrm>
          <a:prstGeom prst="rect">
            <a:avLst/>
          </a:prstGeom>
          <a:noFill/>
        </p:spPr>
        <p:txBody>
          <a:bodyPr wrap="none" rtlCol="0">
            <a:spAutoFit/>
          </a:bodyPr>
          <a:lstStyle/>
          <a:p>
            <a:r>
              <a:rPr lang="en-US" altLang="zh-CN" dirty="0" smtClean="0"/>
              <a:t>Gender</a:t>
            </a:r>
            <a:endParaRPr lang="en-US" dirty="0"/>
          </a:p>
        </p:txBody>
      </p:sp>
    </p:spTree>
    <p:extLst>
      <p:ext uri="{BB962C8B-B14F-4D97-AF65-F5344CB8AC3E}">
        <p14:creationId xmlns:p14="http://schemas.microsoft.com/office/powerpoint/2010/main" val="4772270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404473" y="637306"/>
            <a:ext cx="4825360" cy="603691"/>
          </a:xfrm>
          <a:prstGeom prst="rect">
            <a:avLst/>
          </a:prstGeom>
          <a:noFill/>
        </p:spPr>
        <p:txBody>
          <a:bodyPr wrap="none" rtlCol="0">
            <a:spAutoFit/>
          </a:bodyPr>
          <a:lstStyle/>
          <a:p>
            <a:pPr algn="ctr"/>
            <a:r>
              <a:rPr lang="en-US" altLang="zh-CN" sz="3323" b="1" dirty="0">
                <a:latin typeface="+mj-lt"/>
              </a:rPr>
              <a:t>Accuracy</a:t>
            </a:r>
            <a:r>
              <a:rPr lang="zh-CN" altLang="en-US" sz="3323" b="1" dirty="0">
                <a:latin typeface="+mj-lt"/>
              </a:rPr>
              <a:t> </a:t>
            </a:r>
            <a:r>
              <a:rPr lang="en-US" altLang="zh-CN" sz="3323" b="1" dirty="0">
                <a:latin typeface="+mj-lt"/>
              </a:rPr>
              <a:t>Performance</a:t>
            </a:r>
            <a:endParaRPr lang="zh-CN" altLang="en-US" sz="3323" b="1"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37" y="2657036"/>
            <a:ext cx="3901962" cy="28903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814" y="2659684"/>
            <a:ext cx="3954901" cy="2929556"/>
          </a:xfrm>
          <a:prstGeom prst="rect">
            <a:avLst/>
          </a:prstGeom>
        </p:spPr>
      </p:pic>
      <p:sp>
        <p:nvSpPr>
          <p:cNvPr id="8" name="TextBox 7"/>
          <p:cNvSpPr txBox="1"/>
          <p:nvPr/>
        </p:nvSpPr>
        <p:spPr>
          <a:xfrm>
            <a:off x="2411761" y="5751659"/>
            <a:ext cx="763819" cy="369332"/>
          </a:xfrm>
          <a:prstGeom prst="rect">
            <a:avLst/>
          </a:prstGeom>
          <a:noFill/>
        </p:spPr>
        <p:txBody>
          <a:bodyPr wrap="none" rtlCol="0">
            <a:spAutoFit/>
          </a:bodyPr>
          <a:lstStyle/>
          <a:p>
            <a:r>
              <a:rPr lang="en-US" altLang="zh-CN" smtClean="0"/>
              <a:t>Email</a:t>
            </a:r>
            <a:endParaRPr lang="en-US"/>
          </a:p>
        </p:txBody>
      </p:sp>
      <p:sp>
        <p:nvSpPr>
          <p:cNvPr id="9" name="TextBox 8"/>
          <p:cNvSpPr txBox="1"/>
          <p:nvPr/>
        </p:nvSpPr>
        <p:spPr>
          <a:xfrm>
            <a:off x="6898413" y="5740616"/>
            <a:ext cx="959139" cy="369332"/>
          </a:xfrm>
          <a:prstGeom prst="rect">
            <a:avLst/>
          </a:prstGeom>
          <a:noFill/>
        </p:spPr>
        <p:txBody>
          <a:bodyPr wrap="none" rtlCol="0">
            <a:spAutoFit/>
          </a:bodyPr>
          <a:lstStyle/>
          <a:p>
            <a:r>
              <a:rPr lang="en-US" altLang="zh-CN" dirty="0" smtClean="0"/>
              <a:t>Gender</a:t>
            </a:r>
            <a:endParaRPr lang="en-US" dirty="0"/>
          </a:p>
        </p:txBody>
      </p:sp>
      <p:sp>
        <p:nvSpPr>
          <p:cNvPr id="10" name="Rectangle 9"/>
          <p:cNvSpPr/>
          <p:nvPr/>
        </p:nvSpPr>
        <p:spPr>
          <a:xfrm>
            <a:off x="2208248" y="1527647"/>
            <a:ext cx="5217810" cy="708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85" dirty="0">
                <a:solidFill>
                  <a:srgbClr val="FF0000"/>
                </a:solidFill>
              </a:rPr>
              <a:t>Logic</a:t>
            </a:r>
            <a:r>
              <a:rPr lang="zh-CN" altLang="en-US" sz="2585" dirty="0">
                <a:solidFill>
                  <a:srgbClr val="FF0000"/>
                </a:solidFill>
              </a:rPr>
              <a:t> </a:t>
            </a:r>
            <a:r>
              <a:rPr lang="en-US" altLang="zh-CN" sz="2585" dirty="0">
                <a:solidFill>
                  <a:srgbClr val="FF0000"/>
                </a:solidFill>
              </a:rPr>
              <a:t>factors</a:t>
            </a:r>
            <a:r>
              <a:rPr lang="zh-CN" altLang="en-US" sz="2585" dirty="0">
                <a:solidFill>
                  <a:srgbClr val="FF0000"/>
                </a:solidFill>
              </a:rPr>
              <a:t> </a:t>
            </a:r>
            <a:r>
              <a:rPr lang="en-US" altLang="zh-CN" sz="2585" dirty="0">
                <a:solidFill>
                  <a:srgbClr val="FF0000"/>
                </a:solidFill>
              </a:rPr>
              <a:t>do</a:t>
            </a:r>
            <a:r>
              <a:rPr lang="zh-CN" altLang="en-US" sz="2585" dirty="0">
                <a:solidFill>
                  <a:srgbClr val="FF0000"/>
                </a:solidFill>
              </a:rPr>
              <a:t> </a:t>
            </a:r>
            <a:r>
              <a:rPr lang="en-US" altLang="zh-CN" sz="2585" dirty="0">
                <a:solidFill>
                  <a:srgbClr val="FF0000"/>
                </a:solidFill>
              </a:rPr>
              <a:t>help!</a:t>
            </a:r>
            <a:endParaRPr lang="en-US" sz="2585" dirty="0">
              <a:solidFill>
                <a:srgbClr val="FF0000"/>
              </a:solidFill>
            </a:endParaRPr>
          </a:p>
        </p:txBody>
      </p:sp>
    </p:spTree>
    <p:extLst>
      <p:ext uri="{BB962C8B-B14F-4D97-AF65-F5344CB8AC3E}">
        <p14:creationId xmlns:p14="http://schemas.microsoft.com/office/powerpoint/2010/main" val="106410260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Beyond Profile Extraction</a:t>
            </a:r>
            <a:br>
              <a:rPr lang="en-US" dirty="0" smtClean="0"/>
            </a:br>
            <a:r>
              <a:rPr lang="en-US" sz="3200" dirty="0" smtClean="0">
                <a:solidFill>
                  <a:srgbClr val="0000CC"/>
                </a:solidFill>
              </a:rPr>
              <a:t>—connecting multiple networks</a:t>
            </a:r>
            <a:endParaRPr lang="en-US" dirty="0">
              <a:solidFill>
                <a:srgbClr val="0000CC"/>
              </a:solidFill>
            </a:endParaRPr>
          </a:p>
        </p:txBody>
      </p:sp>
    </p:spTree>
    <p:extLst>
      <p:ext uri="{BB962C8B-B14F-4D97-AF65-F5344CB8AC3E}">
        <p14:creationId xmlns:p14="http://schemas.microsoft.com/office/powerpoint/2010/main" val="149730849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user profiles</a:t>
            </a:r>
            <a:endParaRPr lang="en-US" dirty="0"/>
          </a:p>
        </p:txBody>
      </p:sp>
      <p:pic>
        <p:nvPicPr>
          <p:cNvPr id="4" name="Picture 3"/>
          <p:cNvPicPr>
            <a:picLocks noChangeAspect="1"/>
          </p:cNvPicPr>
          <p:nvPr/>
        </p:nvPicPr>
        <p:blipFill>
          <a:blip r:embed="rId2"/>
          <a:stretch>
            <a:fillRect/>
          </a:stretch>
        </p:blipFill>
        <p:spPr>
          <a:xfrm>
            <a:off x="4572001" y="1798480"/>
            <a:ext cx="4276313" cy="2823750"/>
          </a:xfrm>
          <a:prstGeom prst="rect">
            <a:avLst/>
          </a:prstGeom>
          <a:ln w="57150">
            <a:solidFill>
              <a:schemeClr val="bg1">
                <a:lumMod val="75000"/>
              </a:schemeClr>
            </a:solidFill>
          </a:ln>
        </p:spPr>
      </p:pic>
      <p:pic>
        <p:nvPicPr>
          <p:cNvPr id="5" name="Picture 4"/>
          <p:cNvPicPr>
            <a:picLocks noChangeAspect="1"/>
          </p:cNvPicPr>
          <p:nvPr/>
        </p:nvPicPr>
        <p:blipFill>
          <a:blip r:embed="rId3"/>
          <a:stretch>
            <a:fillRect/>
          </a:stretch>
        </p:blipFill>
        <p:spPr>
          <a:xfrm>
            <a:off x="284040" y="1707466"/>
            <a:ext cx="3221160" cy="3005778"/>
          </a:xfrm>
          <a:prstGeom prst="rect">
            <a:avLst/>
          </a:prstGeom>
          <a:ln w="57150">
            <a:solidFill>
              <a:schemeClr val="bg1">
                <a:lumMod val="75000"/>
              </a:schemeClr>
            </a:solidFill>
          </a:ln>
        </p:spPr>
      </p:pic>
      <p:sp>
        <p:nvSpPr>
          <p:cNvPr id="6" name="Rectangle 5"/>
          <p:cNvSpPr>
            <a:spLocks noChangeArrowheads="1"/>
          </p:cNvSpPr>
          <p:nvPr/>
        </p:nvSpPr>
        <p:spPr bwMode="auto">
          <a:xfrm>
            <a:off x="904276" y="1295400"/>
            <a:ext cx="1894364" cy="398814"/>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dirty="0" smtClean="0"/>
              <a:t>Homepage</a:t>
            </a:r>
            <a:endParaRPr lang="en-US" altLang="zh-CN" dirty="0"/>
          </a:p>
        </p:txBody>
      </p:sp>
      <p:sp>
        <p:nvSpPr>
          <p:cNvPr id="3" name="Right Arrow 2"/>
          <p:cNvSpPr/>
          <p:nvPr/>
        </p:nvSpPr>
        <p:spPr>
          <a:xfrm>
            <a:off x="3657600" y="3002866"/>
            <a:ext cx="762000" cy="381000"/>
          </a:xfrm>
          <a:prstGeom prst="rightArrow">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914400" y="5105400"/>
            <a:ext cx="7620000" cy="1219200"/>
          </a:xfrm>
          <a:prstGeom prst="rect">
            <a:avLst/>
          </a:prstGeom>
          <a:solidFill>
            <a:schemeClr val="bg1"/>
          </a:solidFill>
          <a:ln w="9525">
            <a:solidFill>
              <a:schemeClr val="tx1"/>
            </a:solidFill>
            <a:miter lim="800000"/>
            <a:headEnd/>
            <a:tailEnd/>
          </a:ln>
        </p:spPr>
        <p:txBody>
          <a:bodyPr lIns="16615" rIns="16615" anchor="ctr"/>
          <a:lstStyle/>
          <a:p>
            <a:pPr algn="ctr"/>
            <a:r>
              <a:rPr lang="en-US" altLang="zh-CN" sz="2000" b="1" dirty="0" smtClean="0">
                <a:solidFill>
                  <a:srgbClr val="0000CC"/>
                </a:solidFill>
              </a:rPr>
              <a:t>A common method:</a:t>
            </a:r>
            <a:r>
              <a:rPr lang="en-US" altLang="zh-CN" sz="2000" dirty="0" smtClean="0"/>
              <a:t> Finding the homepage (relevant pages) and extract profile attributes.</a:t>
            </a:r>
          </a:p>
          <a:p>
            <a:pPr algn="ctr"/>
            <a:r>
              <a:rPr lang="en-US" altLang="zh-CN" sz="2000" b="1" dirty="0" smtClean="0">
                <a:solidFill>
                  <a:srgbClr val="FF0000"/>
                </a:solidFill>
              </a:rPr>
              <a:t>However</a:t>
            </a:r>
            <a:r>
              <a:rPr lang="en-US" altLang="zh-CN" sz="2000" dirty="0" smtClean="0"/>
              <a:t>, the extracted information is </a:t>
            </a:r>
            <a:r>
              <a:rPr lang="en-US" altLang="zh-CN" sz="2000" b="1" dirty="0" smtClean="0">
                <a:solidFill>
                  <a:srgbClr val="0000CC"/>
                </a:solidFill>
              </a:rPr>
              <a:t>correct</a:t>
            </a:r>
            <a:r>
              <a:rPr lang="en-US" altLang="zh-CN" sz="2000" dirty="0" smtClean="0"/>
              <a:t> but not </a:t>
            </a:r>
            <a:r>
              <a:rPr lang="en-US" altLang="zh-CN" sz="2000" b="1" dirty="0" smtClean="0">
                <a:solidFill>
                  <a:srgbClr val="FF0000"/>
                </a:solidFill>
              </a:rPr>
              <a:t>precise</a:t>
            </a:r>
            <a:r>
              <a:rPr lang="mr-IN" altLang="zh-CN" sz="2000" dirty="0" smtClean="0"/>
              <a:t>…</a:t>
            </a:r>
            <a:endParaRPr lang="en-US" altLang="zh-CN" sz="2000" dirty="0"/>
          </a:p>
        </p:txBody>
      </p:sp>
    </p:spTree>
    <p:extLst>
      <p:ext uri="{BB962C8B-B14F-4D97-AF65-F5344CB8AC3E}">
        <p14:creationId xmlns:p14="http://schemas.microsoft.com/office/powerpoint/2010/main" val="17155586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168671"/>
            <a:ext cx="8642838" cy="821929"/>
          </a:xfrm>
        </p:spPr>
        <p:txBody>
          <a:bodyPr/>
          <a:lstStyle/>
          <a:p>
            <a:r>
              <a:rPr kumimoji="1" lang="en-US" altLang="zh-CN" dirty="0" smtClean="0"/>
              <a:t>User profiles are distributed…</a:t>
            </a:r>
            <a:endParaRPr kumimoji="1" lang="zh-CN" altLang="en-US" dirty="0"/>
          </a:p>
        </p:txBody>
      </p:sp>
      <p:pic>
        <p:nvPicPr>
          <p:cNvPr id="6" name="图片 5" descr="Screen Shot 2015-07-08 at 2.0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890" y="2123125"/>
            <a:ext cx="3950144" cy="2829875"/>
          </a:xfrm>
          <a:prstGeom prst="rect">
            <a:avLst/>
          </a:prstGeom>
          <a:ln w="57150" cmpd="sng">
            <a:solidFill>
              <a:schemeClr val="bg1">
                <a:lumMod val="75000"/>
              </a:schemeClr>
            </a:solidFill>
          </a:ln>
        </p:spPr>
      </p:pic>
      <p:sp>
        <p:nvSpPr>
          <p:cNvPr id="8" name="Rectangle 6"/>
          <p:cNvSpPr>
            <a:spLocks noChangeArrowheads="1"/>
          </p:cNvSpPr>
          <p:nvPr/>
        </p:nvSpPr>
        <p:spPr bwMode="auto">
          <a:xfrm>
            <a:off x="4867652" y="1734786"/>
            <a:ext cx="1894364" cy="398814"/>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dirty="0" smtClean="0"/>
              <a:t>Wikipedia</a:t>
            </a:r>
            <a:endParaRPr lang="en-US" altLang="zh-CN" dirty="0"/>
          </a:p>
        </p:txBody>
      </p:sp>
      <p:pic>
        <p:nvPicPr>
          <p:cNvPr id="3" name="Picture 2"/>
          <p:cNvPicPr>
            <a:picLocks noChangeAspect="1"/>
          </p:cNvPicPr>
          <p:nvPr/>
        </p:nvPicPr>
        <p:blipFill>
          <a:blip r:embed="rId3"/>
          <a:stretch>
            <a:fillRect/>
          </a:stretch>
        </p:blipFill>
        <p:spPr>
          <a:xfrm>
            <a:off x="76200" y="2480622"/>
            <a:ext cx="3221160" cy="3005778"/>
          </a:xfrm>
          <a:prstGeom prst="rect">
            <a:avLst/>
          </a:prstGeom>
          <a:ln w="57150">
            <a:solidFill>
              <a:schemeClr val="bg1">
                <a:lumMod val="75000"/>
              </a:schemeClr>
            </a:solidFill>
          </a:ln>
        </p:spPr>
      </p:pic>
      <p:sp>
        <p:nvSpPr>
          <p:cNvPr id="7" name="Rectangle 6"/>
          <p:cNvSpPr>
            <a:spLocks noChangeArrowheads="1"/>
          </p:cNvSpPr>
          <p:nvPr/>
        </p:nvSpPr>
        <p:spPr bwMode="auto">
          <a:xfrm>
            <a:off x="696436" y="2068556"/>
            <a:ext cx="1894364" cy="398814"/>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dirty="0" smtClean="0"/>
              <a:t>Homepage</a:t>
            </a:r>
            <a:endParaRPr lang="en-US" altLang="zh-CN" dirty="0"/>
          </a:p>
        </p:txBody>
      </p:sp>
      <p:pic>
        <p:nvPicPr>
          <p:cNvPr id="4" name="图片 3" descr="Screen Shot 2015-07-08 at 1.56.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70" y="3514246"/>
            <a:ext cx="3494532" cy="3419954"/>
          </a:xfrm>
          <a:prstGeom prst="rect">
            <a:avLst/>
          </a:prstGeom>
          <a:ln w="57150">
            <a:solidFill>
              <a:schemeClr val="bg1">
                <a:lumMod val="75000"/>
              </a:schemeClr>
            </a:solidFill>
          </a:ln>
        </p:spPr>
      </p:pic>
      <p:sp>
        <p:nvSpPr>
          <p:cNvPr id="9" name="Rectangle 8"/>
          <p:cNvSpPr>
            <a:spLocks noChangeArrowheads="1"/>
          </p:cNvSpPr>
          <p:nvPr/>
        </p:nvSpPr>
        <p:spPr bwMode="auto">
          <a:xfrm>
            <a:off x="1558052" y="3115432"/>
            <a:ext cx="1894364" cy="398814"/>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dirty="0" smtClean="0"/>
              <a:t>LinkedIn</a:t>
            </a:r>
            <a:endParaRPr lang="en-US" altLang="zh-CN" dirty="0"/>
          </a:p>
        </p:txBody>
      </p:sp>
      <p:pic>
        <p:nvPicPr>
          <p:cNvPr id="10" name="Picture 9"/>
          <p:cNvPicPr>
            <a:picLocks noChangeAspect="1"/>
          </p:cNvPicPr>
          <p:nvPr/>
        </p:nvPicPr>
        <p:blipFill>
          <a:blip r:embed="rId5"/>
          <a:stretch>
            <a:fillRect/>
          </a:stretch>
        </p:blipFill>
        <p:spPr>
          <a:xfrm>
            <a:off x="4753344" y="3718058"/>
            <a:ext cx="4265969" cy="2816920"/>
          </a:xfrm>
          <a:prstGeom prst="rect">
            <a:avLst/>
          </a:prstGeom>
          <a:ln w="57150">
            <a:solidFill>
              <a:schemeClr val="bg1">
                <a:lumMod val="75000"/>
              </a:schemeClr>
            </a:solidFill>
          </a:ln>
        </p:spPr>
      </p:pic>
      <p:sp>
        <p:nvSpPr>
          <p:cNvPr id="11" name="Rectangle 10"/>
          <p:cNvSpPr>
            <a:spLocks noChangeArrowheads="1"/>
          </p:cNvSpPr>
          <p:nvPr/>
        </p:nvSpPr>
        <p:spPr bwMode="auto">
          <a:xfrm>
            <a:off x="6088311" y="3341803"/>
            <a:ext cx="1894364" cy="398814"/>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dirty="0" err="1" smtClean="0"/>
              <a:t>AMiner</a:t>
            </a:r>
            <a:endParaRPr lang="en-US" altLang="zh-CN" dirty="0"/>
          </a:p>
        </p:txBody>
      </p:sp>
      <p:sp>
        <p:nvSpPr>
          <p:cNvPr id="12" name="Rectangle 11"/>
          <p:cNvSpPr>
            <a:spLocks noChangeArrowheads="1"/>
          </p:cNvSpPr>
          <p:nvPr/>
        </p:nvSpPr>
        <p:spPr bwMode="auto">
          <a:xfrm>
            <a:off x="904970" y="914400"/>
            <a:ext cx="7705630" cy="730934"/>
          </a:xfrm>
          <a:prstGeom prst="rect">
            <a:avLst/>
          </a:prstGeom>
          <a:solidFill>
            <a:schemeClr val="bg1"/>
          </a:solidFill>
          <a:ln w="9525">
            <a:noFill/>
            <a:miter lim="800000"/>
            <a:headEnd/>
            <a:tailEnd/>
          </a:ln>
        </p:spPr>
        <p:txBody>
          <a:bodyPr lIns="16615" rIns="16615" anchor="ctr"/>
          <a:lstStyle/>
          <a:p>
            <a:r>
              <a:rPr lang="en-US" altLang="zh-CN" sz="2000" dirty="0" smtClean="0"/>
              <a:t>Some information goes </a:t>
            </a:r>
            <a:r>
              <a:rPr lang="en-US" altLang="zh-CN" sz="2000" b="1" dirty="0" smtClean="0">
                <a:solidFill>
                  <a:srgbClr val="FF0000"/>
                </a:solidFill>
              </a:rPr>
              <a:t>out of date</a:t>
            </a:r>
            <a:r>
              <a:rPr lang="mr-IN" altLang="zh-CN" sz="2000" dirty="0" smtClean="0"/>
              <a:t>…</a:t>
            </a:r>
            <a:endParaRPr lang="en-US" altLang="zh-CN" sz="2000" dirty="0" smtClean="0"/>
          </a:p>
          <a:p>
            <a:r>
              <a:rPr lang="en-US" altLang="zh-CN" sz="2000" dirty="0" smtClean="0"/>
              <a:t>Many information is </a:t>
            </a:r>
            <a:r>
              <a:rPr lang="en-US" altLang="zh-CN" sz="2000" b="1" dirty="0" smtClean="0">
                <a:solidFill>
                  <a:srgbClr val="0000CC"/>
                </a:solidFill>
              </a:rPr>
              <a:t>semi-structured</a:t>
            </a:r>
            <a:r>
              <a:rPr lang="en-US" altLang="zh-CN" sz="2000" dirty="0" smtClean="0"/>
              <a:t>—the key is not </a:t>
            </a:r>
            <a:r>
              <a:rPr lang="en-US" altLang="zh-CN" sz="2000" b="1" dirty="0" smtClean="0">
                <a:solidFill>
                  <a:srgbClr val="FF0000"/>
                </a:solidFill>
              </a:rPr>
              <a:t>extraction.</a:t>
            </a:r>
            <a:endParaRPr lang="en-US" altLang="zh-CN" sz="2000" b="1" dirty="0">
              <a:solidFill>
                <a:srgbClr val="FF0000"/>
              </a:solidFill>
            </a:endParaRPr>
          </a:p>
        </p:txBody>
      </p:sp>
    </p:spTree>
    <p:extLst>
      <p:ext uri="{BB962C8B-B14F-4D97-AF65-F5344CB8AC3E}">
        <p14:creationId xmlns:p14="http://schemas.microsoft.com/office/powerpoint/2010/main" val="3258239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stretch>
            <a:fillRect/>
          </a:stretch>
        </p:blipFill>
        <p:spPr>
          <a:xfrm>
            <a:off x="838200" y="2041259"/>
            <a:ext cx="4701480" cy="1616341"/>
          </a:xfrm>
          <a:prstGeom prst="rect">
            <a:avLst/>
          </a:prstGeom>
        </p:spPr>
      </p:pic>
      <p:cxnSp>
        <p:nvCxnSpPr>
          <p:cNvPr id="30" name="Straight Connector 71"/>
          <p:cNvCxnSpPr/>
          <p:nvPr/>
        </p:nvCxnSpPr>
        <p:spPr>
          <a:xfrm flipV="1">
            <a:off x="1160422" y="4079603"/>
            <a:ext cx="3943404" cy="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2"/>
          <p:cNvPicPr>
            <a:picLocks noChangeAspect="1" noChangeArrowheads="1"/>
          </p:cNvPicPr>
          <p:nvPr/>
        </p:nvPicPr>
        <p:blipFill>
          <a:blip r:embed="rId4" cstate="print"/>
          <a:srcRect/>
          <a:stretch>
            <a:fillRect/>
          </a:stretch>
        </p:blipFill>
        <p:spPr bwMode="auto">
          <a:xfrm>
            <a:off x="1927194" y="4922211"/>
            <a:ext cx="365130" cy="337043"/>
          </a:xfrm>
          <a:prstGeom prst="rect">
            <a:avLst/>
          </a:prstGeom>
          <a:noFill/>
          <a:ln w="9525">
            <a:noFill/>
            <a:miter lim="800000"/>
            <a:headEnd/>
            <a:tailEnd/>
          </a:ln>
        </p:spPr>
      </p:pic>
      <p:cxnSp>
        <p:nvCxnSpPr>
          <p:cNvPr id="32" name="Straight Arrow Connector 84"/>
          <p:cNvCxnSpPr>
            <a:stCxn id="31" idx="0"/>
          </p:cNvCxnSpPr>
          <p:nvPr/>
        </p:nvCxnSpPr>
        <p:spPr>
          <a:xfrm flipH="1" flipV="1">
            <a:off x="1752602" y="3642180"/>
            <a:ext cx="357157" cy="1280031"/>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85"/>
          <p:cNvCxnSpPr>
            <a:stCxn id="31" idx="0"/>
          </p:cNvCxnSpPr>
          <p:nvPr/>
        </p:nvCxnSpPr>
        <p:spPr>
          <a:xfrm flipV="1">
            <a:off x="2109759" y="3086102"/>
            <a:ext cx="709641" cy="1836109"/>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88"/>
          <p:cNvCxnSpPr>
            <a:stCxn id="31" idx="0"/>
          </p:cNvCxnSpPr>
          <p:nvPr/>
        </p:nvCxnSpPr>
        <p:spPr>
          <a:xfrm flipH="1" flipV="1">
            <a:off x="990600" y="3086102"/>
            <a:ext cx="1119159" cy="1836109"/>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a:blip r:embed="rId4" cstate="print"/>
          <a:srcRect/>
          <a:stretch>
            <a:fillRect/>
          </a:stretch>
        </p:blipFill>
        <p:spPr bwMode="auto">
          <a:xfrm>
            <a:off x="3022584" y="4888507"/>
            <a:ext cx="365130" cy="337043"/>
          </a:xfrm>
          <a:prstGeom prst="rect">
            <a:avLst/>
          </a:prstGeom>
          <a:noFill/>
          <a:ln w="9525">
            <a:noFill/>
            <a:miter lim="800000"/>
            <a:headEnd/>
            <a:tailEnd/>
          </a:ln>
        </p:spPr>
      </p:pic>
      <p:cxnSp>
        <p:nvCxnSpPr>
          <p:cNvPr id="36" name="Straight Arrow Connector 94"/>
          <p:cNvCxnSpPr>
            <a:stCxn id="35" idx="0"/>
          </p:cNvCxnSpPr>
          <p:nvPr/>
        </p:nvCxnSpPr>
        <p:spPr>
          <a:xfrm flipH="1" flipV="1">
            <a:off x="1752598" y="3657600"/>
            <a:ext cx="1452551" cy="1230907"/>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96"/>
          <p:cNvCxnSpPr>
            <a:stCxn id="35" idx="0"/>
          </p:cNvCxnSpPr>
          <p:nvPr/>
        </p:nvCxnSpPr>
        <p:spPr>
          <a:xfrm flipV="1">
            <a:off x="3205149" y="3642180"/>
            <a:ext cx="182565" cy="1246327"/>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8" name="Picture 2"/>
          <p:cNvPicPr>
            <a:picLocks noChangeAspect="1" noChangeArrowheads="1"/>
          </p:cNvPicPr>
          <p:nvPr/>
        </p:nvPicPr>
        <p:blipFill>
          <a:blip r:embed="rId4" cstate="print"/>
          <a:srcRect/>
          <a:stretch>
            <a:fillRect/>
          </a:stretch>
        </p:blipFill>
        <p:spPr bwMode="auto">
          <a:xfrm>
            <a:off x="4008435" y="4955915"/>
            <a:ext cx="365130" cy="337043"/>
          </a:xfrm>
          <a:prstGeom prst="rect">
            <a:avLst/>
          </a:prstGeom>
          <a:noFill/>
          <a:ln w="9525">
            <a:noFill/>
            <a:miter lim="800000"/>
            <a:headEnd/>
            <a:tailEnd/>
          </a:ln>
        </p:spPr>
      </p:pic>
      <p:cxnSp>
        <p:nvCxnSpPr>
          <p:cNvPr id="39" name="Straight Arrow Connector 104"/>
          <p:cNvCxnSpPr>
            <a:stCxn id="38" idx="0"/>
          </p:cNvCxnSpPr>
          <p:nvPr/>
        </p:nvCxnSpPr>
        <p:spPr>
          <a:xfrm flipV="1">
            <a:off x="4191000" y="3642180"/>
            <a:ext cx="182565" cy="1313735"/>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07"/>
          <p:cNvCxnSpPr>
            <a:stCxn id="38" idx="0"/>
          </p:cNvCxnSpPr>
          <p:nvPr/>
        </p:nvCxnSpPr>
        <p:spPr>
          <a:xfrm flipV="1">
            <a:off x="4191000" y="3383709"/>
            <a:ext cx="1219202" cy="1572206"/>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116"/>
          <p:cNvCxnSpPr>
            <a:stCxn id="38" idx="0"/>
          </p:cNvCxnSpPr>
          <p:nvPr/>
        </p:nvCxnSpPr>
        <p:spPr>
          <a:xfrm flipH="1" flipV="1">
            <a:off x="1752598" y="3657600"/>
            <a:ext cx="2438402" cy="1298315"/>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119"/>
          <p:cNvCxnSpPr>
            <a:stCxn id="38" idx="0"/>
          </p:cNvCxnSpPr>
          <p:nvPr/>
        </p:nvCxnSpPr>
        <p:spPr>
          <a:xfrm flipH="1" flipV="1">
            <a:off x="3387714" y="3657600"/>
            <a:ext cx="803286" cy="1298315"/>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194"/>
          <p:cNvSpPr/>
          <p:nvPr/>
        </p:nvSpPr>
        <p:spPr>
          <a:xfrm>
            <a:off x="307975" y="1204540"/>
            <a:ext cx="7769225" cy="471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800000"/>
                </a:solidFill>
              </a:rPr>
              <a:t>Collaborative Web </a:t>
            </a:r>
            <a:r>
              <a:rPr lang="en-US" altLang="zh-CN" sz="2400" b="1" dirty="0" smtClean="0">
                <a:solidFill>
                  <a:srgbClr val="0000CC"/>
                </a:solidFill>
              </a:rPr>
              <a:t>= Info Space + Users</a:t>
            </a:r>
            <a:endParaRPr lang="zh-CN" altLang="en-US" sz="2400" b="1" dirty="0">
              <a:solidFill>
                <a:srgbClr val="0000CC"/>
              </a:solidFill>
            </a:endParaRPr>
          </a:p>
        </p:txBody>
      </p:sp>
      <p:sp>
        <p:nvSpPr>
          <p:cNvPr id="46" name="矩形 45"/>
          <p:cNvSpPr/>
          <p:nvPr/>
        </p:nvSpPr>
        <p:spPr>
          <a:xfrm>
            <a:off x="2667000" y="2913185"/>
            <a:ext cx="228600" cy="211015"/>
          </a:xfrm>
          <a:prstGeom prst="rect">
            <a:avLst/>
          </a:prstGeom>
          <a:solidFill>
            <a:srgbClr val="0000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58" name="AutoShape 2" descr="data:image/jpeg;base64,/9j/4AAQSkZJRgABAQAAAQABAAD/2wBDAAkGBwgHBgkIBwgKCgkLDRYPDQwMDRsUFRAWIB0iIiAdHx8kKDQsJCYxJx8fLT0tMTU3Ojo6Iys/RD84QzQ5Ojf/2wBDAQoKCg0MDRoPDxo3JR8lNzc3Nzc3Nzc3Nzc3Nzc3Nzc3Nzc3Nzc3Nzc3Nzc3Nzc3Nzc3Nzc3Nzc3Nzc3Nzc3Nzf/wAARCAChAKIDASIAAhEBAxEB/8QAGwABAAEFAQAAAAAAAAAAAAAAAAYBAwQFBwL/xAA5EAACAgECBAMFBgUDBQAAAAAAAQIDBAURBhIhMRNBUSJhcYGRBxQjobHBFSVCctEyUuFTYsLw8f/EABkBAQADAQEAAAAAAAAAAAAAAAABAgMEBf/EACARAQEAAwABBAMAAAAAAAAAAAABAgMRMQQFEkETIWH/2gAMAwEAAhEDEQA/AO4gAAAAAAAAAAAAAAAAAAAAAAAAAAAAAAAAAAAAAAAAGNlZKq9mLXN5gXpWRj5nnxkayWQ/U8/ePeBtVdHzPcZKS3TNP9495cry3FrZ/IDbA8VWK2tTj5nsAAAAAAAAAAAAAAAAAAAKN7Jt9kRi/Ldlkp792STI38CzbvyP9CCSyPLcDZPI95blkL1LVVO8Y+I5Stn/AKKYrdszsfh2dqU8u91L/p1tN/Xt+oFmiVmRLlpXO/TcvzpyqlvOmaS89tzNr0TTa+0rt/XxpL9GXf4ZTttRmZlT92RKW3yluiP2KaJkc/iV79lzI2xGb8fVdJueXS4ZtSXtpR5Z7fDz+X0MzG4kwL5VxhNqU1u012/ySN0Cie639SoAAAAAAAAAAAAAAAAFH2Oe6lTPD1SzGjHmnz/hx9U+qOhMgWLOWbq2Rny6pyag/Rf/ADYDd6dXHDg25eJdJe3Y+79y9F7jInkSfdmLDdnvkYHvx5ep6jkSXmWvDZk42G5NSs6R9PUDLxpSlDmk3s+yIfxngwx7o5uIvDlJ/iKPRc2/SXz7fQmj2ivRepHOKrK5VNJxl7O0vqBvNHy426fjKcn4nhxTUu++xsSAYWbKUEuZ7wJ5TLnprl6xT/ID2AAAAAAAAAAABRyUVu3sgKniyyNcHKb2SLcsmC7dfgR/XNXrlCVcJqL6JRb2bYOW+HnVOIJ7yrolyLtuu5qeG3zVTh06TfT6EZuy7bMiySUpRhu5tdlt3NvwxmKGp2U2RlW7VzwjNbPp0a/JP5kdOJpVRv2RkRx/cZONWnFSMjZehIwoV+G91Fb+9FLLrUvZSRnNJ+RbsqUl2A0eTKb3cpN/EjOv5Mase1yeySZM78GVqa5lFfAgf2g4tEKcbSsaydmpZ9ijCK/ohv7UmvhugMDhizMzZ01wrlKd0FLlS6RTW+7Z12qPJXGK/pSRiaRhR0/TcfEh0VVaj0+BmgAAAAAAAo3sBUFN+hrtX1zTdGpdupZdVC8lKXWT9Eu7Itk8rY4ZZ3mM7Wwfc0+rajHFyFVLzjvFepzziT7XH7VOhY/Kn0V93Vv4R/z9CI1W8SahlV6vnahPDqjLplZ1nLB7vsodN9/RIy/PLeSdejPa9mOFz22Y/wA+3X7M6dnnsjnfHWk6rqGswswrFDE8BOy62xQrpkm+rb+X0JJpsdc1N74GnSeMorlysneiNn9sWubb37bGLrnBOqX5FN+XD79z+z4Nbbrqfk3F9H8WuhfLH548cmjdfT7PlGqr5rca2WNbO2jeL+8xqfh2OSfNySa2fbfdb779zyo3xcbYZlztradLsfNybeXrs/Pdk840Ua8HDw1/RHdpeWy2IRyvsWkYW9vU/wCEeKsXVKli5Mo4+fBe1TJ7br1j6olO5xG7FrtlGTTVkXvGcXs4v3NdiQaTxJqWHTGqeXZZFdnZFWf8gdOKNrYgkuKdavkq9Noqvtl2X3eS/wDIsvTeNdbklqGYsPG39qunarmXvabl+Y6hIdd4jx8FWU4zhkZUV7UU/Zr/AL35fDuzU8H8OZEtSs4h1uTtzbd/BjOO3JHye3l7l5G50bhjE0+Fbs2ush1W8NoRfql6+97s3uxIqAAAAAAAAWcrJqxa3ZfZGEF5yexeNLxXpM9X03wqVCV1UvErhZNxjKWzWza3a799mBzrjb7S8+nMnp+jwjTFxThclzTmmvJbbL8yD2YOpahdHI1rMnju1+yrnK2+199oQW8mzp1PAeq5ttc827D01LpKeF+Lco99lOcej3367Ev0PhfSNCbngYkfvEltPJtbsun8Zy3fyMLpuV7lXq4e5TTqmOnGS/d+3N+GeAc2zazHwI6fBNbZupRVt8/fCpPaHTs5Pf3E/wBH4O0nTr4ZV1c8/Pj1WXmtWTi9tny+UPhFIkSKmuOMx8ODbv2bb3OqbIbFQWYoRxdPxNQlHyhFR/f9yK2JJkl4gXialkP/AL9iO5dcoptIDGbR7ra3MSVmz2b6nuuzdrZgSjha3w9Vx2+0pcv16HRDl+iWOORVZ/tmn+Z09PdboCoAAAAAAAAAAAAAAAAAAAACF6tD+YZH97NXfQpR7Gz165Q1O9R/3fsjWePv0aAzMLhrG1Phu9xrjHN8WUq7Oz3S6Rb9GRLFp2lyzi1KL2afkzpvCT302bX+nxZbfREY4twFha07oJKvJXOl6S7S/wA/MCzgQSS2RP8ATLfGwqZN9VHZ/FdDn2LdGO27SJdw1lRsjZQpb7e1H9/2A3oAAAAAAAAAAAAAAAAAAAACBa6n/Fsrfr7f7GA10ZuNQoeRqOROPZzfX4GJfhzjBtLyAlfDVXhaNjprZzTm/m2an7QaObSab0vaqu7+5pr9diRYEFDCx4pbJVx6fI0XHV38shjJbytnv8l/6gOf12yfmyX8BpyzciT7Rq2/Mi9GHZLyJjwbQ8W+7ma/Egvyf/IEtAAAAAAAAAAAAAAAAAAAt5EpQoslBOUlFtJebLhTYDn1upuqTVldkOvVTi1+p4WtUzfLz7v03OhuMZd0n8SnhV778kd/gBhaHdZfplNlsZRezS5ls2vIt8QaZ/E8Pkg0rq3zVt9m/R/E2exXYDl87bMO915lUqJp7bWLb6PzMzH1iuDXJYubfps+u50GdcLFtOMZL0ktzxHEx4veNFUWvNQQFcScrMaqdi2nKEXJejaLoQAAAAAAAAAAAAAAAAAAAAAAAAAAAAAAAAAAAAAAP//Z"/>
          <p:cNvSpPr>
            <a:spLocks noChangeAspect="1" noChangeArrowheads="1"/>
          </p:cNvSpPr>
          <p:nvPr/>
        </p:nvSpPr>
        <p:spPr bwMode="auto">
          <a:xfrm>
            <a:off x="155575" y="130419"/>
            <a:ext cx="304800" cy="281355"/>
          </a:xfrm>
          <a:prstGeom prst="rect">
            <a:avLst/>
          </a:prstGeom>
          <a:noFill/>
        </p:spPr>
        <p:txBody>
          <a:bodyPr vert="horz" wrap="square" lIns="84406" tIns="42203" rIns="84406" bIns="42203" numCol="1" anchor="t" anchorCtr="0" compatLnSpc="1">
            <a:prstTxWarp prst="textNoShape">
              <a:avLst/>
            </a:prstTxWarp>
          </a:bodyPr>
          <a:lstStyle/>
          <a:p>
            <a:endParaRPr lang="zh-CN" altLang="en-US"/>
          </a:p>
        </p:txBody>
      </p:sp>
      <p:sp>
        <p:nvSpPr>
          <p:cNvPr id="48" name="右箭头 47"/>
          <p:cNvSpPr/>
          <p:nvPr/>
        </p:nvSpPr>
        <p:spPr>
          <a:xfrm rot="5400000">
            <a:off x="7127558" y="3850178"/>
            <a:ext cx="562708" cy="329952"/>
          </a:xfrm>
          <a:prstGeom prst="rightArrow">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65"/>
          <p:cNvPicPr>
            <a:picLocks noChangeAspect="1"/>
          </p:cNvPicPr>
          <p:nvPr/>
        </p:nvPicPr>
        <p:blipFill>
          <a:blip r:embed="rId5"/>
          <a:stretch>
            <a:fillRect/>
          </a:stretch>
        </p:blipFill>
        <p:spPr>
          <a:xfrm>
            <a:off x="6705600" y="1806352"/>
            <a:ext cx="1548172" cy="1772657"/>
          </a:xfrm>
          <a:prstGeom prst="rect">
            <a:avLst/>
          </a:prstGeom>
        </p:spPr>
      </p:pic>
      <p:grpSp>
        <p:nvGrpSpPr>
          <p:cNvPr id="67" name="Group 66"/>
          <p:cNvGrpSpPr/>
          <p:nvPr/>
        </p:nvGrpSpPr>
        <p:grpSpPr>
          <a:xfrm>
            <a:off x="6781056" y="4626254"/>
            <a:ext cx="1260140" cy="1088746"/>
            <a:chOff x="7581292" y="4437112"/>
            <a:chExt cx="1260140" cy="1088746"/>
          </a:xfrm>
        </p:grpSpPr>
        <p:pic>
          <p:nvPicPr>
            <p:cNvPr id="68" name="Picture 67"/>
            <p:cNvPicPr>
              <a:picLocks noChangeAspect="1"/>
            </p:cNvPicPr>
            <p:nvPr/>
          </p:nvPicPr>
          <p:blipFill rotWithShape="1">
            <a:blip r:embed="rId6"/>
            <a:srcRect l="6036" t="9131" r="5742" b="13726"/>
            <a:stretch/>
          </p:blipFill>
          <p:spPr>
            <a:xfrm>
              <a:off x="7581292" y="4509120"/>
              <a:ext cx="1133293" cy="1016738"/>
            </a:xfrm>
            <a:prstGeom prst="rect">
              <a:avLst/>
            </a:prstGeom>
          </p:spPr>
        </p:pic>
        <p:sp>
          <p:nvSpPr>
            <p:cNvPr id="69" name="Rectangle 68"/>
            <p:cNvSpPr/>
            <p:nvPr/>
          </p:nvSpPr>
          <p:spPr>
            <a:xfrm>
              <a:off x="8409384" y="4437112"/>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7"/>
            <a:stretch>
              <a:fillRect/>
            </a:stretch>
          </p:blipFill>
          <p:spPr>
            <a:xfrm>
              <a:off x="8049344" y="4473116"/>
              <a:ext cx="702078" cy="1044116"/>
            </a:xfrm>
            <a:prstGeom prst="rect">
              <a:avLst/>
            </a:prstGeom>
          </p:spPr>
        </p:pic>
      </p:grpSp>
      <p:sp>
        <p:nvSpPr>
          <p:cNvPr id="71" name="Right Arrow 70"/>
          <p:cNvSpPr/>
          <p:nvPr/>
        </p:nvSpPr>
        <p:spPr>
          <a:xfrm>
            <a:off x="5905128" y="3200400"/>
            <a:ext cx="648072"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itle 1"/>
          <p:cNvSpPr>
            <a:spLocks noGrp="1"/>
          </p:cNvSpPr>
          <p:nvPr>
            <p:ph type="title"/>
          </p:nvPr>
        </p:nvSpPr>
        <p:spPr>
          <a:xfrm>
            <a:off x="250582" y="188913"/>
            <a:ext cx="8642838" cy="792162"/>
          </a:xfrm>
        </p:spPr>
        <p:txBody>
          <a:bodyPr/>
          <a:lstStyle/>
          <a:p>
            <a:r>
              <a:rPr lang="en-US" altLang="zh-CN" dirty="0" smtClean="0">
                <a:ea typeface="黑体" pitchFamily="49" charset="-122"/>
              </a:rPr>
              <a:t>10 </a:t>
            </a:r>
            <a:r>
              <a:rPr lang="en-US" altLang="zh-CN" dirty="0">
                <a:ea typeface="黑体" pitchFamily="49" charset="-122"/>
              </a:rPr>
              <a:t>years before…</a:t>
            </a:r>
            <a:endParaRPr lang="en-US" dirty="0"/>
          </a:p>
        </p:txBody>
      </p:sp>
      <p:sp>
        <p:nvSpPr>
          <p:cNvPr id="74" name="TextBox 73"/>
          <p:cNvSpPr txBox="1"/>
          <p:nvPr/>
        </p:nvSpPr>
        <p:spPr>
          <a:xfrm>
            <a:off x="1100572" y="5445224"/>
            <a:ext cx="6552728" cy="830997"/>
          </a:xfrm>
          <a:prstGeom prst="rect">
            <a:avLst/>
          </a:prstGeom>
          <a:noFill/>
        </p:spPr>
        <p:txBody>
          <a:bodyPr wrap="square" rtlCol="0">
            <a:spAutoFit/>
          </a:bodyPr>
          <a:lstStyle/>
          <a:p>
            <a:pPr marL="342900" indent="-342900">
              <a:buFont typeface="Arial" charset="0"/>
              <a:buChar char="•"/>
            </a:pPr>
            <a:r>
              <a:rPr lang="en-US" altLang="zh-CN" sz="2400" dirty="0" smtClean="0">
                <a:solidFill>
                  <a:srgbClr val="0000CC"/>
                </a:solidFill>
              </a:rPr>
              <a:t>Personalized</a:t>
            </a:r>
            <a:r>
              <a:rPr lang="zh-CN" altLang="en-US" sz="2400" dirty="0" smtClean="0">
                <a:solidFill>
                  <a:srgbClr val="0000CC"/>
                </a:solidFill>
              </a:rPr>
              <a:t> </a:t>
            </a:r>
            <a:r>
              <a:rPr lang="en-US" altLang="zh-CN" sz="2400" dirty="0" smtClean="0">
                <a:solidFill>
                  <a:srgbClr val="0000CC"/>
                </a:solidFill>
              </a:rPr>
              <a:t>recommendation</a:t>
            </a:r>
            <a:endParaRPr lang="zh-CN" altLang="en-US" sz="2400" dirty="0" smtClean="0">
              <a:solidFill>
                <a:srgbClr val="0000CC"/>
              </a:solidFill>
            </a:endParaRPr>
          </a:p>
          <a:p>
            <a:pPr marL="342900" indent="-342900">
              <a:buFont typeface="Arial" charset="0"/>
              <a:buChar char="•"/>
            </a:pPr>
            <a:r>
              <a:rPr lang="en-US" altLang="zh-CN" sz="2400" dirty="0" smtClean="0">
                <a:solidFill>
                  <a:srgbClr val="0000CC"/>
                </a:solidFill>
              </a:rPr>
              <a:t>Collaborative</a:t>
            </a:r>
            <a:r>
              <a:rPr lang="zh-CN" altLang="en-US" sz="2400" dirty="0" smtClean="0">
                <a:solidFill>
                  <a:srgbClr val="0000CC"/>
                </a:solidFill>
              </a:rPr>
              <a:t> </a:t>
            </a:r>
            <a:r>
              <a:rPr lang="en-US" altLang="zh-CN" sz="2400" dirty="0" smtClean="0">
                <a:solidFill>
                  <a:srgbClr val="0000CC"/>
                </a:solidFill>
              </a:rPr>
              <a:t>Filtering</a:t>
            </a:r>
            <a:endParaRPr lang="zh-CN" altLang="en-US" sz="2400" dirty="0" smtClean="0">
              <a:solidFill>
                <a:srgbClr val="0000CC"/>
              </a:solidFill>
            </a:endParaRPr>
          </a:p>
        </p:txBody>
      </p:sp>
      <p:sp>
        <p:nvSpPr>
          <p:cNvPr id="75" name="副标题 4"/>
          <p:cNvSpPr txBox="1">
            <a:spLocks/>
          </p:cNvSpPr>
          <p:nvPr/>
        </p:nvSpPr>
        <p:spPr bwMode="auto">
          <a:xfrm>
            <a:off x="1" y="6361111"/>
            <a:ext cx="9144000" cy="496889"/>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100" kern="0" dirty="0" smtClean="0">
                <a:latin typeface="+mn-lt"/>
                <a:ea typeface="+mn-ea"/>
              </a:rPr>
              <a:t>[1] P. </a:t>
            </a:r>
            <a:r>
              <a:rPr lang="en-US" altLang="zh-CN" sz="1100" kern="0" dirty="0" err="1" smtClean="0">
                <a:latin typeface="+mn-lt"/>
                <a:ea typeface="+mn-ea"/>
              </a:rPr>
              <a:t>Resnick</a:t>
            </a:r>
            <a:r>
              <a:rPr lang="en-US" altLang="zh-CN" sz="1100" kern="0" dirty="0" smtClean="0">
                <a:latin typeface="+mn-lt"/>
                <a:ea typeface="+mn-ea"/>
              </a:rPr>
              <a:t>, N. </a:t>
            </a:r>
            <a:r>
              <a:rPr lang="en-US" altLang="zh-CN" sz="1100" kern="0" dirty="0" err="1" smtClean="0">
                <a:latin typeface="+mn-lt"/>
                <a:ea typeface="+mn-ea"/>
              </a:rPr>
              <a:t>Iacovou</a:t>
            </a:r>
            <a:r>
              <a:rPr lang="en-US" altLang="zh-CN" sz="1100" kern="0" dirty="0" smtClean="0">
                <a:latin typeface="+mn-lt"/>
                <a:ea typeface="+mn-ea"/>
              </a:rPr>
              <a:t>, M. </a:t>
            </a:r>
            <a:r>
              <a:rPr lang="en-US" altLang="zh-CN" sz="1100" kern="0" dirty="0" err="1" smtClean="0">
                <a:latin typeface="+mn-lt"/>
                <a:ea typeface="+mn-ea"/>
              </a:rPr>
              <a:t>Suchak</a:t>
            </a:r>
            <a:r>
              <a:rPr lang="en-US" altLang="zh-CN" sz="1100" kern="0" dirty="0" smtClean="0">
                <a:latin typeface="+mn-lt"/>
                <a:ea typeface="+mn-ea"/>
              </a:rPr>
              <a:t>, P. Bergstrom, &amp; J. </a:t>
            </a:r>
            <a:r>
              <a:rPr lang="en-US" altLang="zh-CN" sz="1100" kern="0" dirty="0" err="1" smtClean="0">
                <a:latin typeface="+mn-lt"/>
                <a:ea typeface="+mn-ea"/>
              </a:rPr>
              <a:t>Riedl</a:t>
            </a:r>
            <a:r>
              <a:rPr lang="en-US" altLang="zh-CN" sz="1100" kern="0" dirty="0" smtClean="0">
                <a:latin typeface="+mn-lt"/>
                <a:ea typeface="+mn-ea"/>
              </a:rPr>
              <a:t>. (1994). </a:t>
            </a:r>
            <a:r>
              <a:rPr lang="en-US" altLang="zh-CN" sz="1100" kern="0" dirty="0" err="1" smtClean="0">
                <a:latin typeface="+mn-lt"/>
                <a:ea typeface="+mn-ea"/>
              </a:rPr>
              <a:t>GroupLens</a:t>
            </a:r>
            <a:r>
              <a:rPr lang="en-US" altLang="zh-CN" sz="1100" kern="0" dirty="0" smtClean="0">
                <a:latin typeface="+mn-lt"/>
                <a:ea typeface="+mn-ea"/>
              </a:rPr>
              <a:t>: an open architecture for collaborative filtering of </a:t>
            </a:r>
            <a:r>
              <a:rPr lang="en-US" altLang="zh-CN" sz="1100" kern="0" dirty="0" err="1" smtClean="0">
                <a:latin typeface="+mn-lt"/>
                <a:ea typeface="+mn-ea"/>
              </a:rPr>
              <a:t>netnews</a:t>
            </a:r>
            <a:r>
              <a:rPr lang="en-US" altLang="zh-CN" sz="1100" kern="0" dirty="0" smtClean="0">
                <a:latin typeface="+mn-lt"/>
                <a:ea typeface="+mn-ea"/>
              </a:rPr>
              <a:t>. </a:t>
            </a:r>
            <a:r>
              <a:rPr lang="en-US" altLang="zh-CN" sz="1100" b="1" kern="0" dirty="0" smtClean="0">
                <a:latin typeface="+mn-lt"/>
                <a:ea typeface="+mn-ea"/>
              </a:rPr>
              <a:t>CSCW'94</a:t>
            </a:r>
            <a:r>
              <a:rPr lang="en-US" altLang="zh-CN" sz="1100" kern="0" dirty="0" smtClean="0">
                <a:latin typeface="+mn-lt"/>
                <a:ea typeface="+mn-ea"/>
              </a:rPr>
              <a:t>. ACM, New York, NY, USA, 175-186.</a:t>
            </a:r>
            <a:r>
              <a:rPr lang="it-IT" altLang="zh-CN" sz="1100" kern="0" dirty="0">
                <a:latin typeface="+mn-lt"/>
                <a:ea typeface="+mn-ea"/>
              </a:rPr>
              <a:t> </a:t>
            </a:r>
            <a:endParaRPr kumimoji="0" lang="zh-CN" altLang="en-US" sz="1100" i="0" u="none" strike="noStrike" kern="0" cap="none" spc="0" normalizeH="0" baseline="0" noProof="0" dirty="0" smtClean="0">
              <a:ln>
                <a:noFill/>
              </a:ln>
              <a:solidFill>
                <a:schemeClr val="tx1"/>
              </a:solidFill>
              <a:effectLst/>
              <a:uLnTx/>
              <a:uFillTx/>
              <a:latin typeface="+mn-lt"/>
              <a:ea typeface="+mn-ea"/>
            </a:endParaRPr>
          </a:p>
        </p:txBody>
      </p:sp>
      <p:sp>
        <p:nvSpPr>
          <p:cNvPr id="77" name="Rectangle 180"/>
          <p:cNvSpPr/>
          <p:nvPr/>
        </p:nvSpPr>
        <p:spPr>
          <a:xfrm>
            <a:off x="2356037" y="3778278"/>
            <a:ext cx="2213290" cy="73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00CC"/>
                </a:solidFill>
                <a:ea typeface="黑体" pitchFamily="49" charset="-122"/>
              </a:rPr>
              <a:t>Interaction</a:t>
            </a:r>
            <a:endParaRPr lang="zh-CN" altLang="en-US" sz="2400" b="1" dirty="0">
              <a:solidFill>
                <a:srgbClr val="0000CC"/>
              </a:solidFill>
              <a:ea typeface="黑体" pitchFamily="49" charset="-122"/>
            </a:endParaRPr>
          </a:p>
        </p:txBody>
      </p:sp>
    </p:spTree>
    <p:extLst>
      <p:ext uri="{BB962C8B-B14F-4D97-AF65-F5344CB8AC3E}">
        <p14:creationId xmlns:p14="http://schemas.microsoft.com/office/powerpoint/2010/main" val="494349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3.33333E-6 3.7037E-6 L 3.33333E-6 0.00023 C -0.00313 0.01134 -0.00591 0.02268 -0.00938 0.03402 C -0.01129 0.04027 -0.01424 0.04629 -0.01632 0.05254 C -0.01806 0.05764 -0.01927 0.06296 -0.02101 0.06805 C -0.02309 0.0743 -0.02622 0.08009 -0.02795 0.08657 C -0.03004 0.09375 -0.03091 0.10115 -0.03264 0.10833 C -0.03403 0.11365 -0.03577 0.11875 -0.03733 0.12384 C -0.0382 0.12685 -0.0382 0.13055 -0.03959 0.1331 C -0.0415 0.1368 -0.04427 0.13935 -0.04653 0.14236 C -0.05157 0.16921 -0.04549 0.14027 -0.05365 0.16736 C -0.05539 0.17338 -0.05677 0.17963 -0.05816 0.18588 C -0.05903 0.18889 -0.0592 0.19236 -0.06059 0.19514 C -0.06667 0.20717 -0.06441 0.20092 -0.06754 0.21365 C -0.06841 0.22314 -0.06875 0.2324 -0.06979 0.24166 C -0.07032 0.2449 -0.07101 0.2537 -0.07223 0.25092 C -0.07552 0.24375 -0.07552 0.23449 -0.07691 0.22615 C -0.08021 0.20416 -0.07795 0.21574 -0.08386 0.19213 L -0.08854 0.17338 L -0.0908 0.16412 C -0.09167 0.15694 -0.09219 0.14976 -0.09306 0.14236 C -0.09375 0.13819 -0.09462 0.13426 -0.09549 0.13009 C -0.09688 0.12384 -0.09861 0.11759 -0.10018 0.11157 L -0.10243 0.10208 L -0.10712 0.08356 C -0.10782 0.08055 -0.11181 0.07314 -0.10938 0.0743 L -0.10243 0.07731 C -0.10018 0.08148 -0.09792 0.08588 -0.09549 0.08981 C -0.09341 0.09305 -0.09063 0.0956 -0.08854 0.09907 C -0.07379 0.12245 -0.09271 0.09652 -0.07917 0.11458 C -0.07848 0.11759 -0.0783 0.12106 -0.07691 0.12384 C -0.07136 0.13495 -0.06632 0.13449 -0.05816 0.14236 C -0.04427 0.15648 -0.05834 0.14861 -0.04427 0.15486 C -0.04202 0.15694 -0.03941 0.15879 -0.03733 0.16111 C -0.03559 0.16296 -0.03438 0.16551 -0.03264 0.16736 C -0.00677 0.19305 -0.03021 0.16435 -0.00469 0.19838 C -0.00243 0.20139 0.00034 0.20393 0.00225 0.20764 C 0.01649 0.23611 -0.00174 0.20092 0.01163 0.22314 C 0.01336 0.22592 0.01423 0.22963 0.01614 0.2324 C 0.01823 0.23495 0.021 0.23634 0.02326 0.23865 C 0.02482 0.24027 0.02604 0.24282 0.02777 0.24467 C 0.04618 0.26435 0.02118 0.23402 0.04409 0.26018 C 0.0467 0.26319 0.04878 0.26643 0.05104 0.26967 C 0.05347 0.26342 0.05711 0.25509 0.05816 0.24791 C 0.0592 0.23958 0.0592 0.23125 0.06041 0.22314 C 0.06284 0.20532 0.06562 0.19606 0.06979 0.17963 C 0.07048 0.17129 0.07152 0.16319 0.07205 0.15486 C 0.07309 0.13935 0.07361 0.12384 0.0743 0.10833 C 0.075 0.0949 0.07586 0.08148 0.07673 0.06805 C 0.08211 0.07546 0.08663 0.08055 0.09062 0.08981 C 0.09184 0.09259 0.09184 0.09606 0.09305 0.09907 C 0.09427 0.10231 0.096 0.10532 0.09757 0.10833 C 0.10486 0.1375 0.09305 0.09444 0.10694 0.12708 C 0.11614 0.14861 0.10121 0.13217 0.11632 0.1456 C 0.11771 0.15185 0.11736 0.15949 0.12083 0.16412 C 0.12239 0.1662 0.12413 0.16805 0.12552 0.17037 C 0.12725 0.17338 0.1283 0.17708 0.13021 0.17963 C 0.13211 0.1824 0.13489 0.18379 0.13715 0.18588 C 0.14305 0.20926 0.13507 0.18032 0.14409 0.20439 C 0.14861 0.21643 0.14427 0.21226 0.14878 0.22615 C 0.14982 0.22963 0.15191 0.2324 0.15347 0.23541 C 0.15798 0.26527 0.15243 0.23889 0.16041 0.26018 C 0.16146 0.26319 0.16284 0.26967 0.16284 0.2699 " pathEditMode="relative" rAng="0" ptsTypes="AAAAAAAAAAAAAAAAAAAAAAAAAAAAAAAAAAAAAAAAAAAAAAAAAAAAAAAAAAAAAAA">
                                      <p:cBhvr>
                                        <p:cTn id="9" dur="5250" fill="hold"/>
                                        <p:tgtEl>
                                          <p:spTgt spid="46"/>
                                        </p:tgtEl>
                                        <p:attrNameLst>
                                          <p:attrName>ppt_x</p:attrName>
                                          <p:attrName>ppt_y</p:attrName>
                                        </p:attrNameLst>
                                      </p:cBhvr>
                                      <p:rCtr x="2622" y="13495"/>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up)">
                                      <p:cBhvr>
                                        <p:cTn id="18" dur="500"/>
                                        <p:tgtEl>
                                          <p:spTgt spid="66"/>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up)">
                                      <p:cBhvr>
                                        <p:cTn id="22" dur="500"/>
                                        <p:tgtEl>
                                          <p:spTgt spid="48"/>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500"/>
                                        <p:tgtEl>
                                          <p:spTgt spid="67"/>
                                        </p:tgtEl>
                                      </p:cBhvr>
                                    </p:animEffect>
                                  </p:childTnLst>
                                </p:cTn>
                              </p:par>
                            </p:childTnLst>
                          </p:cTn>
                        </p:par>
                        <p:par>
                          <p:cTn id="27" fill="hold">
                            <p:stCondLst>
                              <p:cond delay="2000"/>
                            </p:stCondLst>
                            <p:childTnLst>
                              <p:par>
                                <p:cTn id="28" presetID="3" presetClass="entr" presetSubtype="10"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blinds(horizontal)">
                                      <p:cBhvr>
                                        <p:cTn id="3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8" grpId="0" animBg="1"/>
      <p:bldP spid="71" grpId="0" animBg="1"/>
      <p:bldP spid="7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Connecting Multiple Networks</a:t>
            </a:r>
            <a:endParaRPr kumimoji="1" lang="zh-CN" altLang="en-US" dirty="0"/>
          </a:p>
        </p:txBody>
      </p:sp>
      <p:sp>
        <p:nvSpPr>
          <p:cNvPr id="3" name="内容占位符 2"/>
          <p:cNvSpPr>
            <a:spLocks noGrp="1"/>
          </p:cNvSpPr>
          <p:nvPr>
            <p:ph idx="1"/>
          </p:nvPr>
        </p:nvSpPr>
        <p:spPr>
          <a:xfrm>
            <a:off x="323852" y="1335229"/>
            <a:ext cx="8436219" cy="830656"/>
          </a:xfrm>
        </p:spPr>
        <p:txBody>
          <a:bodyPr/>
          <a:lstStyle/>
          <a:p>
            <a:r>
              <a:rPr kumimoji="1" lang="en-US" altLang="zh-CN" sz="1846" dirty="0"/>
              <a:t>Identifying users from multiple heterogeneous networks and integrating semantics from the different networks together.</a:t>
            </a:r>
            <a:endParaRPr kumimoji="1" lang="zh-CN" altLang="en-US" sz="1846" dirty="0"/>
          </a:p>
        </p:txBody>
      </p:sp>
      <p:pic>
        <p:nvPicPr>
          <p:cNvPr id="5" name="Picture 2"/>
          <p:cNvPicPr>
            <a:picLocks noChangeAspect="1"/>
          </p:cNvPicPr>
          <p:nvPr/>
        </p:nvPicPr>
        <p:blipFill>
          <a:blip r:embed="rId3"/>
          <a:srcRect t="3139" b="3139"/>
          <a:stretch>
            <a:fillRect/>
          </a:stretch>
        </p:blipFill>
        <p:spPr>
          <a:xfrm>
            <a:off x="896861" y="2021772"/>
            <a:ext cx="6965351" cy="4265392"/>
          </a:xfrm>
          <a:prstGeom prst="rect">
            <a:avLst/>
          </a:prstGeom>
        </p:spPr>
      </p:pic>
      <p:pic>
        <p:nvPicPr>
          <p:cNvPr id="4" name="Picture 3"/>
          <p:cNvPicPr>
            <a:picLocks noChangeAspect="1"/>
          </p:cNvPicPr>
          <p:nvPr/>
        </p:nvPicPr>
        <p:blipFill rotWithShape="1">
          <a:blip r:embed="rId4"/>
          <a:srcRect t="-1" b="38769"/>
          <a:stretch/>
        </p:blipFill>
        <p:spPr>
          <a:xfrm>
            <a:off x="1514430" y="2453262"/>
            <a:ext cx="2592288" cy="1661538"/>
          </a:xfrm>
          <a:prstGeom prst="rect">
            <a:avLst/>
          </a:prstGeom>
          <a:ln>
            <a:solidFill>
              <a:srgbClr val="0070C0"/>
            </a:solidFill>
          </a:ln>
        </p:spPr>
      </p:pic>
      <p:pic>
        <p:nvPicPr>
          <p:cNvPr id="6" name="Picture 5"/>
          <p:cNvPicPr>
            <a:picLocks noChangeAspect="1"/>
          </p:cNvPicPr>
          <p:nvPr/>
        </p:nvPicPr>
        <p:blipFill>
          <a:blip r:embed="rId5"/>
          <a:stretch>
            <a:fillRect/>
          </a:stretch>
        </p:blipFill>
        <p:spPr>
          <a:xfrm>
            <a:off x="4837875" y="4279379"/>
            <a:ext cx="2537301" cy="1675440"/>
          </a:xfrm>
          <a:prstGeom prst="rect">
            <a:avLst/>
          </a:prstGeom>
          <a:ln>
            <a:solidFill>
              <a:srgbClr val="C00000"/>
            </a:solidFill>
          </a:ln>
        </p:spPr>
      </p:pic>
      <p:sp>
        <p:nvSpPr>
          <p:cNvPr id="7" name="矩形 5"/>
          <p:cNvSpPr/>
          <p:nvPr/>
        </p:nvSpPr>
        <p:spPr>
          <a:xfrm>
            <a:off x="4904344" y="3007006"/>
            <a:ext cx="1262910" cy="233464"/>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b="1" dirty="0">
                <a:solidFill>
                  <a:schemeClr val="tx1"/>
                </a:solidFill>
              </a:rPr>
              <a:t>Jeannette Wing</a:t>
            </a:r>
            <a:endParaRPr kumimoji="1" lang="zh-CN" altLang="en-US" sz="1108" b="1" dirty="0">
              <a:solidFill>
                <a:schemeClr val="tx1"/>
              </a:solidFill>
            </a:endParaRPr>
          </a:p>
        </p:txBody>
      </p:sp>
      <p:sp>
        <p:nvSpPr>
          <p:cNvPr id="8" name="矩形 5"/>
          <p:cNvSpPr/>
          <p:nvPr/>
        </p:nvSpPr>
        <p:spPr>
          <a:xfrm>
            <a:off x="1813540" y="4360366"/>
            <a:ext cx="810225" cy="98902"/>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en-US" altLang="zh-CN" sz="738" b="1" dirty="0">
                <a:solidFill>
                  <a:schemeClr val="tx1"/>
                </a:solidFill>
              </a:rPr>
              <a:t>Jeannette Wing</a:t>
            </a:r>
            <a:endParaRPr kumimoji="1" lang="zh-CN" altLang="en-US" sz="738" b="1" dirty="0">
              <a:solidFill>
                <a:schemeClr val="tx1"/>
              </a:solidFill>
            </a:endParaRPr>
          </a:p>
        </p:txBody>
      </p:sp>
      <p:sp>
        <p:nvSpPr>
          <p:cNvPr id="9" name="矩形 5"/>
          <p:cNvSpPr/>
          <p:nvPr/>
        </p:nvSpPr>
        <p:spPr>
          <a:xfrm>
            <a:off x="2179119" y="2146466"/>
            <a:ext cx="1262910" cy="233464"/>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b="1" dirty="0">
                <a:solidFill>
                  <a:schemeClr val="tx1"/>
                </a:solidFill>
              </a:rPr>
              <a:t>LinkedIn</a:t>
            </a:r>
            <a:endParaRPr kumimoji="1" lang="zh-CN" altLang="en-US" sz="1477" b="1" dirty="0">
              <a:solidFill>
                <a:schemeClr val="tx1"/>
              </a:solidFill>
            </a:endParaRPr>
          </a:p>
        </p:txBody>
      </p:sp>
      <p:sp>
        <p:nvSpPr>
          <p:cNvPr id="10" name="矩形 5"/>
          <p:cNvSpPr/>
          <p:nvPr/>
        </p:nvSpPr>
        <p:spPr>
          <a:xfrm>
            <a:off x="5369627" y="2165270"/>
            <a:ext cx="1528785" cy="232640"/>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b="1" dirty="0" smtClean="0">
                <a:solidFill>
                  <a:schemeClr val="tx1"/>
                </a:solidFill>
              </a:rPr>
              <a:t>Wikipedia</a:t>
            </a:r>
            <a:endParaRPr kumimoji="1" lang="zh-CN" altLang="en-US" sz="1477" b="1" dirty="0">
              <a:solidFill>
                <a:schemeClr val="tx1"/>
              </a:solidFill>
            </a:endParaRPr>
          </a:p>
        </p:txBody>
      </p:sp>
      <p:sp>
        <p:nvSpPr>
          <p:cNvPr id="11" name="矩形 5"/>
          <p:cNvSpPr/>
          <p:nvPr/>
        </p:nvSpPr>
        <p:spPr>
          <a:xfrm>
            <a:off x="5342132" y="6026739"/>
            <a:ext cx="1528785" cy="232640"/>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b="1" dirty="0" err="1">
                <a:solidFill>
                  <a:schemeClr val="tx1"/>
                </a:solidFill>
              </a:rPr>
              <a:t>AMiner</a:t>
            </a:r>
            <a:endParaRPr kumimoji="1" lang="zh-CN" altLang="en-US" sz="1477" b="1" dirty="0">
              <a:solidFill>
                <a:schemeClr val="tx1"/>
              </a:solidFill>
            </a:endParaRPr>
          </a:p>
        </p:txBody>
      </p:sp>
      <p:sp>
        <p:nvSpPr>
          <p:cNvPr id="12" name="矩形 5"/>
          <p:cNvSpPr/>
          <p:nvPr/>
        </p:nvSpPr>
        <p:spPr>
          <a:xfrm>
            <a:off x="1907473" y="6039338"/>
            <a:ext cx="1733962" cy="232640"/>
          </a:xfrm>
          <a:prstGeom prst="rect">
            <a:avLst/>
          </a:prstGeom>
          <a:solidFill>
            <a:schemeClr val="bg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b="1">
                <a:solidFill>
                  <a:schemeClr val="tx1"/>
                </a:solidFill>
              </a:rPr>
              <a:t>Google Scholar</a:t>
            </a:r>
            <a:endParaRPr kumimoji="1" lang="zh-CN" altLang="en-US" sz="1477" b="1" dirty="0">
              <a:solidFill>
                <a:schemeClr val="tx1"/>
              </a:solidFill>
            </a:endParaRPr>
          </a:p>
        </p:txBody>
      </p:sp>
      <p:pic>
        <p:nvPicPr>
          <p:cNvPr id="13" name="图片 5" descr="Screen Shot 2015-07-08 at 2.03.3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014" y="2473172"/>
            <a:ext cx="2441406" cy="1541039"/>
          </a:xfrm>
          <a:prstGeom prst="rect">
            <a:avLst/>
          </a:prstGeom>
          <a:ln w="12700" cmpd="sng">
            <a:solidFill>
              <a:srgbClr val="FFC000"/>
            </a:solidFill>
          </a:ln>
        </p:spPr>
      </p:pic>
    </p:spTree>
    <p:extLst>
      <p:ext uri="{BB962C8B-B14F-4D97-AF65-F5344CB8AC3E}">
        <p14:creationId xmlns:p14="http://schemas.microsoft.com/office/powerpoint/2010/main" val="404832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83" y="438151"/>
            <a:ext cx="8508960" cy="731226"/>
          </a:xfrm>
        </p:spPr>
        <p:txBody>
          <a:bodyPr/>
          <a:lstStyle/>
          <a:p>
            <a:r>
              <a:rPr lang="en-US" dirty="0" smtClean="0"/>
              <a:t>Considering the networks…</a:t>
            </a:r>
            <a:endParaRPr lang="en-US" dirty="0"/>
          </a:p>
        </p:txBody>
      </p:sp>
      <p:pic>
        <p:nvPicPr>
          <p:cNvPr id="4" name="图片 3" descr="m0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40" y="1667574"/>
            <a:ext cx="7705983" cy="4261968"/>
          </a:xfrm>
          <a:prstGeom prst="rect">
            <a:avLst/>
          </a:prstGeom>
        </p:spPr>
      </p:pic>
      <p:pic>
        <p:nvPicPr>
          <p:cNvPr id="5" name="Picture 4"/>
          <p:cNvPicPr>
            <a:picLocks noChangeAspect="1"/>
          </p:cNvPicPr>
          <p:nvPr/>
        </p:nvPicPr>
        <p:blipFill rotWithShape="1">
          <a:blip r:embed="rId3"/>
          <a:srcRect t="-1" b="38769"/>
          <a:stretch/>
        </p:blipFill>
        <p:spPr>
          <a:xfrm>
            <a:off x="4272890" y="1401698"/>
            <a:ext cx="1971641" cy="1263732"/>
          </a:xfrm>
          <a:prstGeom prst="rect">
            <a:avLst/>
          </a:prstGeom>
          <a:ln>
            <a:solidFill>
              <a:srgbClr val="0070C0"/>
            </a:solidFill>
          </a:ln>
        </p:spPr>
      </p:pic>
      <p:pic>
        <p:nvPicPr>
          <p:cNvPr id="6" name="Picture 5"/>
          <p:cNvPicPr>
            <a:picLocks noChangeAspect="1"/>
          </p:cNvPicPr>
          <p:nvPr/>
        </p:nvPicPr>
        <p:blipFill>
          <a:blip r:embed="rId4"/>
          <a:stretch>
            <a:fillRect/>
          </a:stretch>
        </p:blipFill>
        <p:spPr>
          <a:xfrm>
            <a:off x="6311000" y="3528703"/>
            <a:ext cx="1883004" cy="1243392"/>
          </a:xfrm>
          <a:prstGeom prst="rect">
            <a:avLst/>
          </a:prstGeom>
          <a:ln>
            <a:solidFill>
              <a:srgbClr val="C00000"/>
            </a:solidFill>
          </a:ln>
        </p:spPr>
      </p:pic>
      <p:pic>
        <p:nvPicPr>
          <p:cNvPr id="7" name="图片 5" descr="Screen Shot 2015-07-08 at 2.03.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23" y="3317937"/>
            <a:ext cx="1700280" cy="1218077"/>
          </a:xfrm>
          <a:prstGeom prst="rect">
            <a:avLst/>
          </a:prstGeom>
          <a:ln w="12700" cmpd="sng">
            <a:solidFill>
              <a:srgbClr val="00B050"/>
            </a:solidFill>
          </a:ln>
        </p:spPr>
      </p:pic>
    </p:spTree>
    <p:extLst>
      <p:ext uri="{BB962C8B-B14F-4D97-AF65-F5344CB8AC3E}">
        <p14:creationId xmlns:p14="http://schemas.microsoft.com/office/powerpoint/2010/main" val="40204321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3" name="内容占位符 2"/>
          <p:cNvSpPr>
            <a:spLocks noGrp="1"/>
          </p:cNvSpPr>
          <p:nvPr>
            <p:ph idx="1"/>
          </p:nvPr>
        </p:nvSpPr>
        <p:spPr>
          <a:xfrm>
            <a:off x="323852" y="1368670"/>
            <a:ext cx="8436219" cy="897125"/>
          </a:xfrm>
        </p:spPr>
        <p:txBody>
          <a:bodyPr/>
          <a:lstStyle/>
          <a:p>
            <a:r>
              <a:rPr kumimoji="1" lang="en-US" altLang="zh-CN" dirty="0" smtClean="0"/>
              <a:t>Given three networks, </a:t>
            </a:r>
            <a:endParaRPr kumimoji="1" lang="zh-CN" altLang="en-US" dirty="0"/>
          </a:p>
        </p:txBody>
      </p:sp>
      <p:pic>
        <p:nvPicPr>
          <p:cNvPr id="4" name="图片 3" descr="m0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92" y="2332263"/>
            <a:ext cx="5875606" cy="3249637"/>
          </a:xfrm>
          <a:prstGeom prst="rect">
            <a:avLst/>
          </a:prstGeom>
        </p:spPr>
      </p:pic>
      <p:pic>
        <p:nvPicPr>
          <p:cNvPr id="5" name="Picture 4"/>
          <p:cNvPicPr>
            <a:picLocks noChangeAspect="1"/>
          </p:cNvPicPr>
          <p:nvPr/>
        </p:nvPicPr>
        <p:blipFill>
          <a:blip r:embed="rId3"/>
          <a:stretch>
            <a:fillRect/>
          </a:stretch>
        </p:blipFill>
        <p:spPr>
          <a:xfrm>
            <a:off x="4081329" y="5531594"/>
            <a:ext cx="1339723" cy="362841"/>
          </a:xfrm>
          <a:prstGeom prst="rect">
            <a:avLst/>
          </a:prstGeom>
        </p:spPr>
      </p:pic>
      <p:sp>
        <p:nvSpPr>
          <p:cNvPr id="6"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7" name="Picture 6"/>
          <p:cNvPicPr>
            <a:picLocks noChangeAspect="1"/>
          </p:cNvPicPr>
          <p:nvPr/>
        </p:nvPicPr>
        <p:blipFill>
          <a:blip r:embed="rId4"/>
          <a:stretch>
            <a:fillRect/>
          </a:stretch>
        </p:blipFill>
        <p:spPr>
          <a:xfrm>
            <a:off x="767606" y="5531594"/>
            <a:ext cx="2208092" cy="412006"/>
          </a:xfrm>
          <a:prstGeom prst="rect">
            <a:avLst/>
          </a:prstGeom>
        </p:spPr>
      </p:pic>
    </p:spTree>
    <p:extLst>
      <p:ext uri="{BB962C8B-B14F-4D97-AF65-F5344CB8AC3E}">
        <p14:creationId xmlns:p14="http://schemas.microsoft.com/office/powerpoint/2010/main" val="111156472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3" name="内容占位符 2"/>
          <p:cNvSpPr>
            <a:spLocks noGrp="1"/>
          </p:cNvSpPr>
          <p:nvPr>
            <p:ph idx="1"/>
          </p:nvPr>
        </p:nvSpPr>
        <p:spPr>
          <a:xfrm>
            <a:off x="323852" y="1368670"/>
            <a:ext cx="8436219" cy="897125"/>
          </a:xfrm>
        </p:spPr>
        <p:txBody>
          <a:bodyPr/>
          <a:lstStyle/>
          <a:p>
            <a:r>
              <a:rPr kumimoji="1" lang="en-US" altLang="zh-CN" sz="2800" dirty="0"/>
              <a:t>Local matching: matching users by profiles</a:t>
            </a:r>
            <a:endParaRPr kumimoji="1" lang="zh-CN" altLang="en-US" sz="2800" dirty="0"/>
          </a:p>
        </p:txBody>
      </p:sp>
      <p:pic>
        <p:nvPicPr>
          <p:cNvPr id="6" name="图片 5" descr="m1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27" y="2344602"/>
            <a:ext cx="5875606" cy="3249637"/>
          </a:xfrm>
          <a:prstGeom prst="rect">
            <a:avLst/>
          </a:prstGeom>
        </p:spPr>
      </p:pic>
      <p:sp>
        <p:nvSpPr>
          <p:cNvPr id="7" name="Rectangle 6"/>
          <p:cNvSpPr>
            <a:spLocks noChangeArrowheads="1"/>
          </p:cNvSpPr>
          <p:nvPr/>
        </p:nvSpPr>
        <p:spPr bwMode="auto">
          <a:xfrm>
            <a:off x="4027909" y="2996952"/>
            <a:ext cx="1229675"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Local consistency</a:t>
            </a:r>
          </a:p>
        </p:txBody>
      </p:sp>
      <p:sp>
        <p:nvSpPr>
          <p:cNvPr id="9" name="内容占位符 2"/>
          <p:cNvSpPr txBox="1">
            <a:spLocks/>
          </p:cNvSpPr>
          <p:nvPr/>
        </p:nvSpPr>
        <p:spPr bwMode="auto">
          <a:xfrm>
            <a:off x="5768441" y="2099622"/>
            <a:ext cx="3256977" cy="3819066"/>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dirty="0"/>
              <a:t>Pairwise similarity features</a:t>
            </a:r>
          </a:p>
          <a:p>
            <a:pPr lvl="1"/>
            <a:r>
              <a:rPr kumimoji="1" lang="en-US" altLang="zh-CN" sz="1662" dirty="0"/>
              <a:t>Username similarity and uniqueness</a:t>
            </a:r>
          </a:p>
          <a:p>
            <a:pPr lvl="1"/>
            <a:r>
              <a:rPr kumimoji="1" lang="en-US" altLang="zh-CN" sz="1662" dirty="0"/>
              <a:t>Profile content similarity</a:t>
            </a:r>
          </a:p>
          <a:p>
            <a:pPr lvl="1"/>
            <a:r>
              <a:rPr kumimoji="1" lang="en-US" altLang="zh-CN" sz="1662" dirty="0"/>
              <a:t>Ego network similarity</a:t>
            </a:r>
          </a:p>
          <a:p>
            <a:pPr lvl="1"/>
            <a:r>
              <a:rPr kumimoji="1" lang="en-US" altLang="zh-CN" sz="1662" dirty="0"/>
              <a:t>Social</a:t>
            </a:r>
            <a:r>
              <a:rPr kumimoji="1" lang="zh-CN" altLang="en-US" sz="1662" dirty="0"/>
              <a:t> </a:t>
            </a:r>
            <a:r>
              <a:rPr kumimoji="1" lang="en-US" altLang="zh-CN" sz="1662" dirty="0"/>
              <a:t>status</a:t>
            </a:r>
          </a:p>
        </p:txBody>
      </p:sp>
      <p:pic>
        <p:nvPicPr>
          <p:cNvPr id="10" name="图片 9"/>
          <p:cNvPicPr>
            <a:picLocks noChangeAspect="1"/>
          </p:cNvPicPr>
          <p:nvPr/>
        </p:nvPicPr>
        <p:blipFill>
          <a:blip r:embed="rId3"/>
          <a:stretch>
            <a:fillRect/>
          </a:stretch>
        </p:blipFill>
        <p:spPr>
          <a:xfrm>
            <a:off x="5869374" y="4625440"/>
            <a:ext cx="3056341" cy="676241"/>
          </a:xfrm>
          <a:prstGeom prst="rect">
            <a:avLst/>
          </a:prstGeom>
        </p:spPr>
      </p:pic>
      <p:sp>
        <p:nvSpPr>
          <p:cNvPr id="11" name="Rectangle 6"/>
          <p:cNvSpPr>
            <a:spLocks noChangeArrowheads="1"/>
          </p:cNvSpPr>
          <p:nvPr/>
        </p:nvSpPr>
        <p:spPr bwMode="auto">
          <a:xfrm>
            <a:off x="5868144" y="4193392"/>
            <a:ext cx="2093771" cy="398814"/>
          </a:xfrm>
          <a:prstGeom prst="rect">
            <a:avLst/>
          </a:prstGeom>
          <a:noFill/>
          <a:ln w="9525">
            <a:noFill/>
            <a:miter lim="800000"/>
            <a:headEnd/>
            <a:tailEnd/>
          </a:ln>
        </p:spPr>
        <p:txBody>
          <a:bodyPr lIns="16615" rIns="16615" anchor="ctr"/>
          <a:lstStyle/>
          <a:p>
            <a:r>
              <a:rPr lang="en-US" altLang="zh-CN" sz="1662" dirty="0">
                <a:solidFill>
                  <a:srgbClr val="0000FF"/>
                </a:solidFill>
              </a:rPr>
              <a:t>Energy function</a:t>
            </a:r>
          </a:p>
        </p:txBody>
      </p:sp>
      <p:pic>
        <p:nvPicPr>
          <p:cNvPr id="12" name="Picture 11"/>
          <p:cNvPicPr>
            <a:picLocks noChangeAspect="1"/>
          </p:cNvPicPr>
          <p:nvPr/>
        </p:nvPicPr>
        <p:blipFill>
          <a:blip r:embed="rId4"/>
          <a:stretch>
            <a:fillRect/>
          </a:stretch>
        </p:blipFill>
        <p:spPr>
          <a:xfrm>
            <a:off x="4081329" y="5531594"/>
            <a:ext cx="1339723" cy="362841"/>
          </a:xfrm>
          <a:prstGeom prst="rect">
            <a:avLst/>
          </a:prstGeom>
        </p:spPr>
      </p:pic>
      <p:sp>
        <p:nvSpPr>
          <p:cNvPr id="13"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14" name="Picture 13"/>
          <p:cNvPicPr>
            <a:picLocks noChangeAspect="1"/>
          </p:cNvPicPr>
          <p:nvPr/>
        </p:nvPicPr>
        <p:blipFill>
          <a:blip r:embed="rId5"/>
          <a:stretch>
            <a:fillRect/>
          </a:stretch>
        </p:blipFill>
        <p:spPr>
          <a:xfrm>
            <a:off x="767606" y="5531594"/>
            <a:ext cx="2208092" cy="412006"/>
          </a:xfrm>
          <a:prstGeom prst="rect">
            <a:avLst/>
          </a:prstGeom>
        </p:spPr>
      </p:pic>
    </p:spTree>
    <p:extLst>
      <p:ext uri="{BB962C8B-B14F-4D97-AF65-F5344CB8AC3E}">
        <p14:creationId xmlns:p14="http://schemas.microsoft.com/office/powerpoint/2010/main" val="110805420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m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81" y="2332263"/>
            <a:ext cx="5875606" cy="3249637"/>
          </a:xfrm>
          <a:prstGeom prst="rect">
            <a:avLst/>
          </a:prstGeom>
        </p:spPr>
      </p:pic>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3" name="内容占位符 2"/>
          <p:cNvSpPr>
            <a:spLocks noGrp="1"/>
          </p:cNvSpPr>
          <p:nvPr>
            <p:ph idx="1"/>
          </p:nvPr>
        </p:nvSpPr>
        <p:spPr>
          <a:xfrm>
            <a:off x="323852" y="1368670"/>
            <a:ext cx="8436219" cy="897125"/>
          </a:xfrm>
        </p:spPr>
        <p:txBody>
          <a:bodyPr/>
          <a:lstStyle/>
          <a:p>
            <a:r>
              <a:rPr kumimoji="1" lang="en-US" altLang="zh-CN" sz="2800" dirty="0"/>
              <a:t>Network matching: matching users’ ego networks</a:t>
            </a:r>
            <a:endParaRPr kumimoji="1" lang="zh-CN" altLang="en-US" sz="2800" dirty="0"/>
          </a:p>
        </p:txBody>
      </p:sp>
      <p:sp>
        <p:nvSpPr>
          <p:cNvPr id="9" name="Rectangle 6"/>
          <p:cNvSpPr>
            <a:spLocks noChangeArrowheads="1"/>
          </p:cNvSpPr>
          <p:nvPr/>
        </p:nvSpPr>
        <p:spPr bwMode="auto">
          <a:xfrm>
            <a:off x="284754" y="2897249"/>
            <a:ext cx="1196441"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Network matching</a:t>
            </a:r>
          </a:p>
        </p:txBody>
      </p:sp>
      <p:sp>
        <p:nvSpPr>
          <p:cNvPr id="10" name="Rectangle 6"/>
          <p:cNvSpPr>
            <a:spLocks noChangeArrowheads="1"/>
          </p:cNvSpPr>
          <p:nvPr/>
        </p:nvSpPr>
        <p:spPr bwMode="auto">
          <a:xfrm>
            <a:off x="3907311" y="2996952"/>
            <a:ext cx="1229675"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Local consistency</a:t>
            </a:r>
          </a:p>
        </p:txBody>
      </p:sp>
      <p:sp>
        <p:nvSpPr>
          <p:cNvPr id="13" name="内容占位符 2"/>
          <p:cNvSpPr txBox="1">
            <a:spLocks/>
          </p:cNvSpPr>
          <p:nvPr/>
        </p:nvSpPr>
        <p:spPr bwMode="auto">
          <a:xfrm>
            <a:off x="5768441" y="3429000"/>
            <a:ext cx="3256977" cy="764393"/>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dirty="0"/>
              <a:t>Encourage “</a:t>
            </a:r>
            <a:r>
              <a:rPr kumimoji="1" lang="en-US" altLang="zh-CN" sz="1846" dirty="0">
                <a:solidFill>
                  <a:srgbClr val="0000FF"/>
                </a:solidFill>
              </a:rPr>
              <a:t>neighborhood-preserving matching</a:t>
            </a:r>
            <a:r>
              <a:rPr kumimoji="1" lang="en-US" altLang="zh-CN" sz="1846" dirty="0"/>
              <a:t>”</a:t>
            </a:r>
          </a:p>
        </p:txBody>
      </p:sp>
      <p:pic>
        <p:nvPicPr>
          <p:cNvPr id="11" name="Picture 10"/>
          <p:cNvPicPr>
            <a:picLocks noChangeAspect="1"/>
          </p:cNvPicPr>
          <p:nvPr/>
        </p:nvPicPr>
        <p:blipFill>
          <a:blip r:embed="rId3"/>
          <a:stretch>
            <a:fillRect/>
          </a:stretch>
        </p:blipFill>
        <p:spPr>
          <a:xfrm>
            <a:off x="4081329" y="5531594"/>
            <a:ext cx="1339723" cy="362841"/>
          </a:xfrm>
          <a:prstGeom prst="rect">
            <a:avLst/>
          </a:prstGeom>
        </p:spPr>
      </p:pic>
      <p:sp>
        <p:nvSpPr>
          <p:cNvPr id="12"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14" name="Picture 13"/>
          <p:cNvPicPr>
            <a:picLocks noChangeAspect="1"/>
          </p:cNvPicPr>
          <p:nvPr/>
        </p:nvPicPr>
        <p:blipFill>
          <a:blip r:embed="rId4"/>
          <a:stretch>
            <a:fillRect/>
          </a:stretch>
        </p:blipFill>
        <p:spPr>
          <a:xfrm>
            <a:off x="767606" y="5531594"/>
            <a:ext cx="2208092" cy="412006"/>
          </a:xfrm>
          <a:prstGeom prst="rect">
            <a:avLst/>
          </a:prstGeom>
        </p:spPr>
      </p:pic>
    </p:spTree>
    <p:extLst>
      <p:ext uri="{BB962C8B-B14F-4D97-AF65-F5344CB8AC3E}">
        <p14:creationId xmlns:p14="http://schemas.microsoft.com/office/powerpoint/2010/main" val="8888707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Network Matching</a:t>
            </a:r>
            <a:endParaRPr kumimoji="1" lang="zh-CN" altLang="en-US" dirty="0"/>
          </a:p>
        </p:txBody>
      </p:sp>
      <p:sp>
        <p:nvSpPr>
          <p:cNvPr id="3" name="内容占位符 2"/>
          <p:cNvSpPr>
            <a:spLocks noGrp="1"/>
          </p:cNvSpPr>
          <p:nvPr>
            <p:ph idx="1"/>
          </p:nvPr>
        </p:nvSpPr>
        <p:spPr>
          <a:xfrm>
            <a:off x="323852" y="1368670"/>
            <a:ext cx="8436219" cy="897125"/>
          </a:xfrm>
        </p:spPr>
        <p:txBody>
          <a:bodyPr/>
          <a:lstStyle/>
          <a:p>
            <a:r>
              <a:rPr kumimoji="1" lang="en-US" altLang="zh-CN" sz="2800" dirty="0"/>
              <a:t>Network matching: matching users’ ego networks</a:t>
            </a:r>
            <a:endParaRPr kumimoji="1" lang="zh-CN" altLang="en-US" sz="2800" dirty="0"/>
          </a:p>
        </p:txBody>
      </p:sp>
      <p:pic>
        <p:nvPicPr>
          <p:cNvPr id="11" name="图片 10" descr="edge_facto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89" y="2764311"/>
            <a:ext cx="4804163" cy="2790876"/>
          </a:xfrm>
          <a:prstGeom prst="rect">
            <a:avLst/>
          </a:prstGeom>
        </p:spPr>
      </p:pic>
      <p:sp>
        <p:nvSpPr>
          <p:cNvPr id="13" name="文本框 12"/>
          <p:cNvSpPr txBox="1"/>
          <p:nvPr/>
        </p:nvSpPr>
        <p:spPr>
          <a:xfrm>
            <a:off x="750037" y="2531670"/>
            <a:ext cx="1478089" cy="291170"/>
          </a:xfrm>
          <a:prstGeom prst="rect">
            <a:avLst/>
          </a:prstGeom>
          <a:noFill/>
        </p:spPr>
        <p:txBody>
          <a:bodyPr wrap="square" rtlCol="0">
            <a:spAutoFit/>
          </a:bodyPr>
          <a:lstStyle/>
          <a:p>
            <a:r>
              <a:rPr kumimoji="1" lang="en-US" altLang="zh-CN" sz="1292" b="1" dirty="0">
                <a:solidFill>
                  <a:srgbClr val="990000"/>
                </a:solidFill>
              </a:rPr>
              <a:t>Input networks</a:t>
            </a:r>
            <a:endParaRPr kumimoji="1" lang="zh-CN" altLang="en-US" sz="1292" b="1" dirty="0">
              <a:solidFill>
                <a:srgbClr val="990000"/>
              </a:solidFill>
            </a:endParaRPr>
          </a:p>
        </p:txBody>
      </p:sp>
      <p:sp>
        <p:nvSpPr>
          <p:cNvPr id="14" name="文本框 13"/>
          <p:cNvSpPr txBox="1"/>
          <p:nvPr/>
        </p:nvSpPr>
        <p:spPr>
          <a:xfrm>
            <a:off x="3309090" y="2531670"/>
            <a:ext cx="1562020" cy="291170"/>
          </a:xfrm>
          <a:prstGeom prst="rect">
            <a:avLst/>
          </a:prstGeom>
          <a:noFill/>
        </p:spPr>
        <p:txBody>
          <a:bodyPr wrap="square" rtlCol="0">
            <a:spAutoFit/>
          </a:bodyPr>
          <a:lstStyle/>
          <a:p>
            <a:r>
              <a:rPr kumimoji="1" lang="en-US" altLang="zh-CN" sz="1292" b="1" dirty="0">
                <a:solidFill>
                  <a:srgbClr val="990000"/>
                </a:solidFill>
              </a:rPr>
              <a:t>Matching graph</a:t>
            </a:r>
            <a:endParaRPr kumimoji="1" lang="zh-CN" altLang="en-US" sz="1292" b="1" dirty="0">
              <a:solidFill>
                <a:srgbClr val="990000"/>
              </a:solidFill>
            </a:endParaRPr>
          </a:p>
        </p:txBody>
      </p:sp>
      <p:pic>
        <p:nvPicPr>
          <p:cNvPr id="4" name="图片 3"/>
          <p:cNvPicPr>
            <a:picLocks noChangeAspect="1"/>
          </p:cNvPicPr>
          <p:nvPr/>
        </p:nvPicPr>
        <p:blipFill>
          <a:blip r:embed="rId3"/>
          <a:stretch>
            <a:fillRect/>
          </a:stretch>
        </p:blipFill>
        <p:spPr>
          <a:xfrm>
            <a:off x="5436096" y="3362531"/>
            <a:ext cx="3508050" cy="1694958"/>
          </a:xfrm>
          <a:prstGeom prst="rect">
            <a:avLst/>
          </a:prstGeom>
        </p:spPr>
      </p:pic>
      <p:sp>
        <p:nvSpPr>
          <p:cNvPr id="15" name="Rectangle 6"/>
          <p:cNvSpPr>
            <a:spLocks noChangeArrowheads="1"/>
          </p:cNvSpPr>
          <p:nvPr/>
        </p:nvSpPr>
        <p:spPr bwMode="auto">
          <a:xfrm>
            <a:off x="5535799" y="2930483"/>
            <a:ext cx="2093771" cy="398814"/>
          </a:xfrm>
          <a:prstGeom prst="rect">
            <a:avLst/>
          </a:prstGeom>
          <a:noFill/>
          <a:ln w="9525">
            <a:noFill/>
            <a:miter lim="800000"/>
            <a:headEnd/>
            <a:tailEnd/>
          </a:ln>
        </p:spPr>
        <p:txBody>
          <a:bodyPr lIns="16615" rIns="16615" anchor="ctr"/>
          <a:lstStyle/>
          <a:p>
            <a:r>
              <a:rPr lang="en-US" altLang="zh-CN" sz="1662" dirty="0">
                <a:solidFill>
                  <a:srgbClr val="0000FF"/>
                </a:solidFill>
              </a:rPr>
              <a:t>Energy function</a:t>
            </a:r>
          </a:p>
        </p:txBody>
      </p:sp>
    </p:spTree>
    <p:extLst>
      <p:ext uri="{BB962C8B-B14F-4D97-AF65-F5344CB8AC3E}">
        <p14:creationId xmlns:p14="http://schemas.microsoft.com/office/powerpoint/2010/main" val="142388443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469331" y="2265794"/>
            <a:ext cx="3641733" cy="2226709"/>
          </a:xfrm>
          <a:prstGeom prst="rect">
            <a:avLst/>
          </a:prstGeom>
        </p:spPr>
      </p:pic>
      <p:pic>
        <p:nvPicPr>
          <p:cNvPr id="10" name="图片 9" descr="m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23" y="2332263"/>
            <a:ext cx="5875606" cy="3249637"/>
          </a:xfrm>
          <a:prstGeom prst="rect">
            <a:avLst/>
          </a:prstGeom>
        </p:spPr>
      </p:pic>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3" name="内容占位符 2"/>
          <p:cNvSpPr>
            <a:spLocks noGrp="1"/>
          </p:cNvSpPr>
          <p:nvPr>
            <p:ph idx="1"/>
          </p:nvPr>
        </p:nvSpPr>
        <p:spPr>
          <a:xfrm>
            <a:off x="323852" y="1047544"/>
            <a:ext cx="8436219" cy="1218251"/>
          </a:xfrm>
        </p:spPr>
        <p:txBody>
          <a:bodyPr/>
          <a:lstStyle/>
          <a:p>
            <a:r>
              <a:rPr kumimoji="1" lang="en-US" altLang="zh-CN" sz="2800" dirty="0"/>
              <a:t>Global consistency: matching users by avoiding global inconsistency</a:t>
            </a:r>
            <a:endParaRPr kumimoji="1" lang="zh-CN" altLang="en-US" sz="2800" dirty="0"/>
          </a:p>
        </p:txBody>
      </p:sp>
      <p:sp>
        <p:nvSpPr>
          <p:cNvPr id="11" name="Rectangle 6"/>
          <p:cNvSpPr>
            <a:spLocks noChangeArrowheads="1"/>
          </p:cNvSpPr>
          <p:nvPr/>
        </p:nvSpPr>
        <p:spPr bwMode="auto">
          <a:xfrm>
            <a:off x="2179119" y="3993986"/>
            <a:ext cx="1329378"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a:t>Global inconsistency</a:t>
            </a:r>
          </a:p>
        </p:txBody>
      </p:sp>
      <p:sp>
        <p:nvSpPr>
          <p:cNvPr id="12" name="Rectangle 6"/>
          <p:cNvSpPr>
            <a:spLocks noChangeArrowheads="1"/>
          </p:cNvSpPr>
          <p:nvPr/>
        </p:nvSpPr>
        <p:spPr bwMode="auto">
          <a:xfrm>
            <a:off x="218285" y="2897249"/>
            <a:ext cx="1196441"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Network matching</a:t>
            </a:r>
          </a:p>
        </p:txBody>
      </p:sp>
      <p:sp>
        <p:nvSpPr>
          <p:cNvPr id="13" name="Rectangle 6"/>
          <p:cNvSpPr>
            <a:spLocks noChangeArrowheads="1"/>
          </p:cNvSpPr>
          <p:nvPr/>
        </p:nvSpPr>
        <p:spPr bwMode="auto">
          <a:xfrm>
            <a:off x="3674670" y="2996952"/>
            <a:ext cx="1229675"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Local consistency</a:t>
            </a:r>
          </a:p>
        </p:txBody>
      </p:sp>
      <p:sp>
        <p:nvSpPr>
          <p:cNvPr id="14" name="内容占位符 2"/>
          <p:cNvSpPr txBox="1">
            <a:spLocks/>
          </p:cNvSpPr>
          <p:nvPr/>
        </p:nvSpPr>
        <p:spPr bwMode="auto">
          <a:xfrm>
            <a:off x="5658423" y="5435352"/>
            <a:ext cx="3256977" cy="432048"/>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dirty="0"/>
              <a:t>Avoid “</a:t>
            </a:r>
            <a:r>
              <a:rPr kumimoji="1" lang="en-US" altLang="zh-CN" sz="1846" dirty="0">
                <a:solidFill>
                  <a:srgbClr val="0000FF"/>
                </a:solidFill>
              </a:rPr>
              <a:t>global inconsistency</a:t>
            </a:r>
            <a:r>
              <a:rPr kumimoji="1" lang="en-US" altLang="zh-CN" sz="1846" dirty="0"/>
              <a:t>”</a:t>
            </a:r>
          </a:p>
        </p:txBody>
      </p:sp>
      <p:pic>
        <p:nvPicPr>
          <p:cNvPr id="15" name="Picture 14"/>
          <p:cNvPicPr>
            <a:picLocks noChangeAspect="1"/>
          </p:cNvPicPr>
          <p:nvPr/>
        </p:nvPicPr>
        <p:blipFill>
          <a:blip r:embed="rId4"/>
          <a:stretch>
            <a:fillRect/>
          </a:stretch>
        </p:blipFill>
        <p:spPr>
          <a:xfrm>
            <a:off x="4081329" y="5531594"/>
            <a:ext cx="1339723" cy="362841"/>
          </a:xfrm>
          <a:prstGeom prst="rect">
            <a:avLst/>
          </a:prstGeom>
        </p:spPr>
      </p:pic>
      <p:sp>
        <p:nvSpPr>
          <p:cNvPr id="16"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17" name="Picture 16"/>
          <p:cNvPicPr>
            <a:picLocks noChangeAspect="1"/>
          </p:cNvPicPr>
          <p:nvPr/>
        </p:nvPicPr>
        <p:blipFill>
          <a:blip r:embed="rId5"/>
          <a:stretch>
            <a:fillRect/>
          </a:stretch>
        </p:blipFill>
        <p:spPr>
          <a:xfrm>
            <a:off x="767606" y="5531594"/>
            <a:ext cx="2208092" cy="412006"/>
          </a:xfrm>
          <a:prstGeom prst="rect">
            <a:avLst/>
          </a:prstGeom>
        </p:spPr>
      </p:pic>
    </p:spTree>
    <p:extLst>
      <p:ext uri="{BB962C8B-B14F-4D97-AF65-F5344CB8AC3E}">
        <p14:creationId xmlns:p14="http://schemas.microsoft.com/office/powerpoint/2010/main" val="181548775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m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23" y="2332263"/>
            <a:ext cx="5875606" cy="3249637"/>
          </a:xfrm>
          <a:prstGeom prst="rect">
            <a:avLst/>
          </a:prstGeom>
        </p:spPr>
      </p:pic>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11" name="Rectangle 6"/>
          <p:cNvSpPr>
            <a:spLocks noChangeArrowheads="1"/>
          </p:cNvSpPr>
          <p:nvPr/>
        </p:nvSpPr>
        <p:spPr bwMode="auto">
          <a:xfrm>
            <a:off x="2179119" y="3993986"/>
            <a:ext cx="1329378"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a:t>Global inconsistency</a:t>
            </a:r>
          </a:p>
        </p:txBody>
      </p:sp>
      <p:sp>
        <p:nvSpPr>
          <p:cNvPr id="12" name="Rectangle 6"/>
          <p:cNvSpPr>
            <a:spLocks noChangeArrowheads="1"/>
          </p:cNvSpPr>
          <p:nvPr/>
        </p:nvSpPr>
        <p:spPr bwMode="auto">
          <a:xfrm>
            <a:off x="218285" y="2897249"/>
            <a:ext cx="1196441"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Network matching</a:t>
            </a:r>
          </a:p>
        </p:txBody>
      </p:sp>
      <p:sp>
        <p:nvSpPr>
          <p:cNvPr id="13" name="Rectangle 6"/>
          <p:cNvSpPr>
            <a:spLocks noChangeArrowheads="1"/>
          </p:cNvSpPr>
          <p:nvPr/>
        </p:nvSpPr>
        <p:spPr bwMode="auto">
          <a:xfrm>
            <a:off x="3674670" y="2996952"/>
            <a:ext cx="1229675"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Local consistency</a:t>
            </a:r>
          </a:p>
        </p:txBody>
      </p:sp>
      <p:pic>
        <p:nvPicPr>
          <p:cNvPr id="4" name="图片 3" descr="Draw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378" y="1866981"/>
            <a:ext cx="1562020" cy="1536307"/>
          </a:xfrm>
          <a:prstGeom prst="rect">
            <a:avLst/>
          </a:prstGeom>
        </p:spPr>
      </p:pic>
      <p:pic>
        <p:nvPicPr>
          <p:cNvPr id="15" name="图片 14"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378" y="2897249"/>
            <a:ext cx="1562020" cy="1536307"/>
          </a:xfrm>
          <a:prstGeom prst="rect">
            <a:avLst/>
          </a:prstGeom>
        </p:spPr>
      </p:pic>
      <p:pic>
        <p:nvPicPr>
          <p:cNvPr id="16" name="图片 15"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4613" y="3927518"/>
            <a:ext cx="1562020" cy="1536307"/>
          </a:xfrm>
          <a:prstGeom prst="rect">
            <a:avLst/>
          </a:prstGeom>
        </p:spPr>
      </p:pic>
      <p:pic>
        <p:nvPicPr>
          <p:cNvPr id="17" name="图片 16"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4613" y="4957786"/>
            <a:ext cx="1562020" cy="1536307"/>
          </a:xfrm>
          <a:prstGeom prst="rect">
            <a:avLst/>
          </a:prstGeom>
        </p:spPr>
      </p:pic>
      <p:sp>
        <p:nvSpPr>
          <p:cNvPr id="18" name="文本框 17"/>
          <p:cNvSpPr txBox="1"/>
          <p:nvPr/>
        </p:nvSpPr>
        <p:spPr>
          <a:xfrm>
            <a:off x="6930083" y="3229593"/>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19" name="文本框 18"/>
          <p:cNvSpPr txBox="1"/>
          <p:nvPr/>
        </p:nvSpPr>
        <p:spPr>
          <a:xfrm>
            <a:off x="6963317" y="4259862"/>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0" name="文本框 19"/>
          <p:cNvSpPr txBox="1"/>
          <p:nvPr/>
        </p:nvSpPr>
        <p:spPr>
          <a:xfrm>
            <a:off x="6232159" y="4193393"/>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1" name="文本框 20"/>
          <p:cNvSpPr txBox="1"/>
          <p:nvPr/>
        </p:nvSpPr>
        <p:spPr>
          <a:xfrm>
            <a:off x="6931647" y="5290130"/>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2" name="文本框 21"/>
          <p:cNvSpPr txBox="1"/>
          <p:nvPr/>
        </p:nvSpPr>
        <p:spPr>
          <a:xfrm>
            <a:off x="6200489" y="5256896"/>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3" name="文本框 22"/>
          <p:cNvSpPr txBox="1"/>
          <p:nvPr/>
        </p:nvSpPr>
        <p:spPr>
          <a:xfrm>
            <a:off x="6599302" y="5788647"/>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pic>
        <p:nvPicPr>
          <p:cNvPr id="24" name="Picture 23"/>
          <p:cNvPicPr>
            <a:picLocks noChangeAspect="1"/>
          </p:cNvPicPr>
          <p:nvPr/>
        </p:nvPicPr>
        <p:blipFill>
          <a:blip r:embed="rId6"/>
          <a:stretch>
            <a:fillRect/>
          </a:stretch>
        </p:blipFill>
        <p:spPr>
          <a:xfrm>
            <a:off x="4081329" y="5531594"/>
            <a:ext cx="1339723" cy="362841"/>
          </a:xfrm>
          <a:prstGeom prst="rect">
            <a:avLst/>
          </a:prstGeom>
        </p:spPr>
      </p:pic>
      <p:sp>
        <p:nvSpPr>
          <p:cNvPr id="25"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26" name="Picture 25"/>
          <p:cNvPicPr>
            <a:picLocks noChangeAspect="1"/>
          </p:cNvPicPr>
          <p:nvPr/>
        </p:nvPicPr>
        <p:blipFill>
          <a:blip r:embed="rId7"/>
          <a:stretch>
            <a:fillRect/>
          </a:stretch>
        </p:blipFill>
        <p:spPr>
          <a:xfrm>
            <a:off x="767606" y="5531594"/>
            <a:ext cx="2208092" cy="412006"/>
          </a:xfrm>
          <a:prstGeom prst="rect">
            <a:avLst/>
          </a:prstGeom>
        </p:spPr>
      </p:pic>
      <p:sp>
        <p:nvSpPr>
          <p:cNvPr id="27" name="内容占位符 2"/>
          <p:cNvSpPr>
            <a:spLocks noGrp="1"/>
          </p:cNvSpPr>
          <p:nvPr>
            <p:ph idx="1"/>
          </p:nvPr>
        </p:nvSpPr>
        <p:spPr>
          <a:xfrm>
            <a:off x="323852" y="1047544"/>
            <a:ext cx="8436219" cy="1218251"/>
          </a:xfrm>
        </p:spPr>
        <p:txBody>
          <a:bodyPr/>
          <a:lstStyle/>
          <a:p>
            <a:r>
              <a:rPr kumimoji="1" lang="en-US" altLang="zh-CN" sz="2800" dirty="0"/>
              <a:t>Global consistency: matching users by avoiding global inconsistency</a:t>
            </a:r>
            <a:endParaRPr kumimoji="1" lang="zh-CN" altLang="en-US" sz="2800" dirty="0"/>
          </a:p>
        </p:txBody>
      </p:sp>
    </p:spTree>
    <p:extLst>
      <p:ext uri="{BB962C8B-B14F-4D97-AF65-F5344CB8AC3E}">
        <p14:creationId xmlns:p14="http://schemas.microsoft.com/office/powerpoint/2010/main" val="145499128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m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23" y="2332263"/>
            <a:ext cx="5875606" cy="3249637"/>
          </a:xfrm>
          <a:prstGeom prst="rect">
            <a:avLst/>
          </a:prstGeom>
        </p:spPr>
      </p:pic>
      <p:sp>
        <p:nvSpPr>
          <p:cNvPr id="2" name="标题 1"/>
          <p:cNvSpPr>
            <a:spLocks noGrp="1"/>
          </p:cNvSpPr>
          <p:nvPr>
            <p:ph type="title"/>
          </p:nvPr>
        </p:nvSpPr>
        <p:spPr/>
        <p:txBody>
          <a:bodyPr/>
          <a:lstStyle/>
          <a:p>
            <a:r>
              <a:rPr kumimoji="1" lang="en-US" altLang="zh-CN" dirty="0" smtClean="0"/>
              <a:t>Local vs. Global consistency</a:t>
            </a:r>
            <a:endParaRPr kumimoji="1" lang="zh-CN" altLang="en-US" dirty="0"/>
          </a:p>
        </p:txBody>
      </p:sp>
      <p:sp>
        <p:nvSpPr>
          <p:cNvPr id="11" name="Rectangle 6"/>
          <p:cNvSpPr>
            <a:spLocks noChangeArrowheads="1"/>
          </p:cNvSpPr>
          <p:nvPr/>
        </p:nvSpPr>
        <p:spPr bwMode="auto">
          <a:xfrm>
            <a:off x="2179119" y="3993986"/>
            <a:ext cx="1329378"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a:t>Global inconsistency</a:t>
            </a:r>
          </a:p>
        </p:txBody>
      </p:sp>
      <p:sp>
        <p:nvSpPr>
          <p:cNvPr id="12" name="Rectangle 6"/>
          <p:cNvSpPr>
            <a:spLocks noChangeArrowheads="1"/>
          </p:cNvSpPr>
          <p:nvPr/>
        </p:nvSpPr>
        <p:spPr bwMode="auto">
          <a:xfrm>
            <a:off x="218285" y="2897249"/>
            <a:ext cx="1196441"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Network matching</a:t>
            </a:r>
          </a:p>
        </p:txBody>
      </p:sp>
      <p:sp>
        <p:nvSpPr>
          <p:cNvPr id="13" name="Rectangle 6"/>
          <p:cNvSpPr>
            <a:spLocks noChangeArrowheads="1"/>
          </p:cNvSpPr>
          <p:nvPr/>
        </p:nvSpPr>
        <p:spPr bwMode="auto">
          <a:xfrm>
            <a:off x="3674670" y="2996952"/>
            <a:ext cx="1229675" cy="498517"/>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662" dirty="0"/>
              <a:t>Local consistency</a:t>
            </a:r>
          </a:p>
        </p:txBody>
      </p:sp>
      <p:pic>
        <p:nvPicPr>
          <p:cNvPr id="4" name="图片 3" descr="Drawin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378" y="1866981"/>
            <a:ext cx="1562020" cy="1536307"/>
          </a:xfrm>
          <a:prstGeom prst="rect">
            <a:avLst/>
          </a:prstGeom>
        </p:spPr>
      </p:pic>
      <p:pic>
        <p:nvPicPr>
          <p:cNvPr id="15" name="图片 14"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378" y="2897249"/>
            <a:ext cx="1562020" cy="1536307"/>
          </a:xfrm>
          <a:prstGeom prst="rect">
            <a:avLst/>
          </a:prstGeom>
        </p:spPr>
      </p:pic>
      <p:pic>
        <p:nvPicPr>
          <p:cNvPr id="16" name="图片 15"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4613" y="3927518"/>
            <a:ext cx="1562020" cy="1536307"/>
          </a:xfrm>
          <a:prstGeom prst="rect">
            <a:avLst/>
          </a:prstGeom>
        </p:spPr>
      </p:pic>
      <p:pic>
        <p:nvPicPr>
          <p:cNvPr id="17" name="图片 16" descr="Drawing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4613" y="4957786"/>
            <a:ext cx="1562020" cy="1536307"/>
          </a:xfrm>
          <a:prstGeom prst="rect">
            <a:avLst/>
          </a:prstGeom>
        </p:spPr>
      </p:pic>
      <p:sp>
        <p:nvSpPr>
          <p:cNvPr id="18" name="文本框 17"/>
          <p:cNvSpPr txBox="1"/>
          <p:nvPr/>
        </p:nvSpPr>
        <p:spPr>
          <a:xfrm>
            <a:off x="6930083" y="3229593"/>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19" name="文本框 18"/>
          <p:cNvSpPr txBox="1"/>
          <p:nvPr/>
        </p:nvSpPr>
        <p:spPr>
          <a:xfrm>
            <a:off x="6963317" y="4259862"/>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0" name="文本框 19"/>
          <p:cNvSpPr txBox="1"/>
          <p:nvPr/>
        </p:nvSpPr>
        <p:spPr>
          <a:xfrm>
            <a:off x="6232159" y="4193393"/>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1" name="文本框 20"/>
          <p:cNvSpPr txBox="1"/>
          <p:nvPr/>
        </p:nvSpPr>
        <p:spPr>
          <a:xfrm>
            <a:off x="6931647" y="5290130"/>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2" name="文本框 21"/>
          <p:cNvSpPr txBox="1"/>
          <p:nvPr/>
        </p:nvSpPr>
        <p:spPr>
          <a:xfrm>
            <a:off x="6200489" y="5256896"/>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sp>
        <p:nvSpPr>
          <p:cNvPr id="23" name="文本框 22"/>
          <p:cNvSpPr txBox="1"/>
          <p:nvPr/>
        </p:nvSpPr>
        <p:spPr>
          <a:xfrm>
            <a:off x="6599302" y="5788647"/>
            <a:ext cx="300674" cy="369332"/>
          </a:xfrm>
          <a:prstGeom prst="rect">
            <a:avLst/>
          </a:prstGeom>
          <a:noFill/>
        </p:spPr>
        <p:txBody>
          <a:bodyPr wrap="none" rtlCol="0">
            <a:spAutoFit/>
          </a:bodyPr>
          <a:lstStyle/>
          <a:p>
            <a:r>
              <a:rPr kumimoji="1" lang="en-US" altLang="zh-CN" dirty="0" smtClean="0">
                <a:solidFill>
                  <a:srgbClr val="FF0000"/>
                </a:solidFill>
              </a:rPr>
              <a:t>x</a:t>
            </a:r>
            <a:endParaRPr kumimoji="1" lang="zh-CN" altLang="en-US" dirty="0">
              <a:solidFill>
                <a:srgbClr val="FF0000"/>
              </a:solidFill>
            </a:endParaRPr>
          </a:p>
        </p:txBody>
      </p:sp>
      <p:pic>
        <p:nvPicPr>
          <p:cNvPr id="24"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5446" y="2166090"/>
            <a:ext cx="631455" cy="631455"/>
          </a:xfrm>
          <a:prstGeom prst="rect">
            <a:avLst/>
          </a:prstGeom>
        </p:spPr>
      </p:pic>
      <p:pic>
        <p:nvPicPr>
          <p:cNvPr id="25"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5446" y="5290130"/>
            <a:ext cx="631455" cy="631455"/>
          </a:xfrm>
          <a:prstGeom prst="rect">
            <a:avLst/>
          </a:prstGeom>
        </p:spPr>
      </p:pic>
      <p:pic>
        <p:nvPicPr>
          <p:cNvPr id="26"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5446" y="4293096"/>
            <a:ext cx="598220" cy="598220"/>
          </a:xfrm>
          <a:prstGeom prst="rect">
            <a:avLst/>
          </a:prstGeom>
        </p:spPr>
      </p:pic>
      <p:pic>
        <p:nvPicPr>
          <p:cNvPr id="27"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5446" y="3163124"/>
            <a:ext cx="631455" cy="631455"/>
          </a:xfrm>
          <a:prstGeom prst="rect">
            <a:avLst/>
          </a:prstGeom>
        </p:spPr>
      </p:pic>
      <p:sp>
        <p:nvSpPr>
          <p:cNvPr id="5" name="文本框 4"/>
          <p:cNvSpPr txBox="1"/>
          <p:nvPr/>
        </p:nvSpPr>
        <p:spPr>
          <a:xfrm>
            <a:off x="7538262" y="3661641"/>
            <a:ext cx="1486465" cy="369332"/>
          </a:xfrm>
          <a:prstGeom prst="rect">
            <a:avLst/>
          </a:prstGeom>
          <a:noFill/>
        </p:spPr>
        <p:txBody>
          <a:bodyPr wrap="none" rtlCol="0">
            <a:spAutoFit/>
          </a:bodyPr>
          <a:lstStyle/>
          <a:p>
            <a:r>
              <a:rPr kumimoji="1" lang="en-US" altLang="zh-CN" dirty="0" smtClean="0">
                <a:solidFill>
                  <a:srgbClr val="FF0000"/>
                </a:solidFill>
              </a:rPr>
              <a:t>Inconsistent!</a:t>
            </a:r>
            <a:endParaRPr kumimoji="1" lang="zh-CN" altLang="en-US" dirty="0">
              <a:solidFill>
                <a:srgbClr val="FF0000"/>
              </a:solidFill>
            </a:endParaRPr>
          </a:p>
        </p:txBody>
      </p:sp>
      <p:sp>
        <p:nvSpPr>
          <p:cNvPr id="28" name="内容占位符 2"/>
          <p:cNvSpPr>
            <a:spLocks noGrp="1"/>
          </p:cNvSpPr>
          <p:nvPr>
            <p:ph idx="1"/>
          </p:nvPr>
        </p:nvSpPr>
        <p:spPr>
          <a:xfrm>
            <a:off x="323852" y="1047544"/>
            <a:ext cx="8436219" cy="1218251"/>
          </a:xfrm>
        </p:spPr>
        <p:txBody>
          <a:bodyPr/>
          <a:lstStyle/>
          <a:p>
            <a:r>
              <a:rPr kumimoji="1" lang="en-US" altLang="zh-CN" sz="2800" dirty="0"/>
              <a:t>Global consistency: matching users by avoiding global inconsistency</a:t>
            </a:r>
            <a:endParaRPr kumimoji="1" lang="zh-CN" altLang="en-US" sz="2800" dirty="0"/>
          </a:p>
        </p:txBody>
      </p:sp>
      <p:pic>
        <p:nvPicPr>
          <p:cNvPr id="29" name="Picture 28"/>
          <p:cNvPicPr>
            <a:picLocks noChangeAspect="1"/>
          </p:cNvPicPr>
          <p:nvPr/>
        </p:nvPicPr>
        <p:blipFill>
          <a:blip r:embed="rId9"/>
          <a:stretch>
            <a:fillRect/>
          </a:stretch>
        </p:blipFill>
        <p:spPr>
          <a:xfrm>
            <a:off x="4081329" y="5531594"/>
            <a:ext cx="1339723" cy="362841"/>
          </a:xfrm>
          <a:prstGeom prst="rect">
            <a:avLst/>
          </a:prstGeom>
        </p:spPr>
      </p:pic>
      <p:sp>
        <p:nvSpPr>
          <p:cNvPr id="30" name="Rectangle 6"/>
          <p:cNvSpPr>
            <a:spLocks noChangeArrowheads="1"/>
          </p:cNvSpPr>
          <p:nvPr/>
        </p:nvSpPr>
        <p:spPr bwMode="auto">
          <a:xfrm>
            <a:off x="2468724" y="2007956"/>
            <a:ext cx="1440160" cy="427612"/>
          </a:xfrm>
          <a:prstGeom prst="rect">
            <a:avLst/>
          </a:prstGeom>
          <a:solidFill>
            <a:schemeClr val="bg1"/>
          </a:solidFill>
          <a:ln w="9525">
            <a:noFill/>
            <a:miter lim="800000"/>
            <a:headEnd/>
            <a:tailEnd/>
          </a:ln>
        </p:spPr>
        <p:txBody>
          <a:bodyPr lIns="16615" rIns="16615" anchor="ctr"/>
          <a:lstStyle/>
          <a:p>
            <a:pPr algn="ctr"/>
            <a:r>
              <a:rPr lang="en-US" altLang="zh-CN" sz="2800" b="1" dirty="0" err="1" smtClean="0">
                <a:latin typeface="Helvetica Neue" charset="0"/>
                <a:ea typeface="Helvetica Neue" charset="0"/>
                <a:cs typeface="Helvetica Neue" charset="0"/>
              </a:rPr>
              <a:t>AMiner</a:t>
            </a:r>
            <a:endParaRPr lang="en-US" altLang="zh-CN" sz="2800" b="1" dirty="0">
              <a:latin typeface="Helvetica Neue" charset="0"/>
              <a:ea typeface="Helvetica Neue" charset="0"/>
              <a:cs typeface="Helvetica Neue" charset="0"/>
            </a:endParaRPr>
          </a:p>
        </p:txBody>
      </p:sp>
      <p:pic>
        <p:nvPicPr>
          <p:cNvPr id="31" name="Picture 30"/>
          <p:cNvPicPr>
            <a:picLocks noChangeAspect="1"/>
          </p:cNvPicPr>
          <p:nvPr/>
        </p:nvPicPr>
        <p:blipFill>
          <a:blip r:embed="rId10"/>
          <a:stretch>
            <a:fillRect/>
          </a:stretch>
        </p:blipFill>
        <p:spPr>
          <a:xfrm>
            <a:off x="767606" y="5531594"/>
            <a:ext cx="2208092" cy="412006"/>
          </a:xfrm>
          <a:prstGeom prst="rect">
            <a:avLst/>
          </a:prstGeom>
        </p:spPr>
      </p:pic>
    </p:spTree>
    <p:extLst>
      <p:ext uri="{BB962C8B-B14F-4D97-AF65-F5344CB8AC3E}">
        <p14:creationId xmlns:p14="http://schemas.microsoft.com/office/powerpoint/2010/main" val="169886696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Avoid global inconsistency</a:t>
            </a:r>
            <a:endParaRPr kumimoji="1" lang="zh-CN" altLang="en-US" dirty="0"/>
          </a:p>
        </p:txBody>
      </p:sp>
      <p:pic>
        <p:nvPicPr>
          <p:cNvPr id="5" name="图片 4"/>
          <p:cNvPicPr>
            <a:picLocks noChangeAspect="1"/>
          </p:cNvPicPr>
          <p:nvPr/>
        </p:nvPicPr>
        <p:blipFill>
          <a:blip r:embed="rId2"/>
          <a:stretch>
            <a:fillRect/>
          </a:stretch>
        </p:blipFill>
        <p:spPr>
          <a:xfrm>
            <a:off x="384458" y="2262955"/>
            <a:ext cx="4690396" cy="2428955"/>
          </a:xfrm>
          <a:prstGeom prst="rect">
            <a:avLst/>
          </a:prstGeom>
        </p:spPr>
      </p:pic>
      <p:pic>
        <p:nvPicPr>
          <p:cNvPr id="6" name="图片 5"/>
          <p:cNvPicPr>
            <a:picLocks noChangeAspect="1"/>
          </p:cNvPicPr>
          <p:nvPr/>
        </p:nvPicPr>
        <p:blipFill>
          <a:blip r:embed="rId3"/>
          <a:stretch>
            <a:fillRect/>
          </a:stretch>
        </p:blipFill>
        <p:spPr>
          <a:xfrm>
            <a:off x="5306405" y="2695004"/>
            <a:ext cx="3674502" cy="1960833"/>
          </a:xfrm>
          <a:prstGeom prst="rect">
            <a:avLst/>
          </a:prstGeom>
        </p:spPr>
      </p:pic>
      <p:sp>
        <p:nvSpPr>
          <p:cNvPr id="7" name="Rectangle 6"/>
          <p:cNvSpPr>
            <a:spLocks noChangeArrowheads="1"/>
          </p:cNvSpPr>
          <p:nvPr/>
        </p:nvSpPr>
        <p:spPr bwMode="auto">
          <a:xfrm>
            <a:off x="5535799" y="2163251"/>
            <a:ext cx="2093771" cy="398814"/>
          </a:xfrm>
          <a:prstGeom prst="rect">
            <a:avLst/>
          </a:prstGeom>
          <a:noFill/>
          <a:ln w="9525">
            <a:noFill/>
            <a:miter lim="800000"/>
            <a:headEnd/>
            <a:tailEnd/>
          </a:ln>
        </p:spPr>
        <p:txBody>
          <a:bodyPr lIns="16615" rIns="16615" anchor="ctr"/>
          <a:lstStyle/>
          <a:p>
            <a:r>
              <a:rPr lang="en-US" altLang="zh-CN" sz="1662" dirty="0">
                <a:solidFill>
                  <a:srgbClr val="0000FF"/>
                </a:solidFill>
              </a:rPr>
              <a:t>Energy function</a:t>
            </a:r>
          </a:p>
        </p:txBody>
      </p:sp>
      <p:sp>
        <p:nvSpPr>
          <p:cNvPr id="8" name="文本框 7"/>
          <p:cNvSpPr txBox="1"/>
          <p:nvPr/>
        </p:nvSpPr>
        <p:spPr>
          <a:xfrm>
            <a:off x="683568" y="1963844"/>
            <a:ext cx="1478089" cy="291170"/>
          </a:xfrm>
          <a:prstGeom prst="rect">
            <a:avLst/>
          </a:prstGeom>
          <a:noFill/>
        </p:spPr>
        <p:txBody>
          <a:bodyPr wrap="square" rtlCol="0">
            <a:spAutoFit/>
          </a:bodyPr>
          <a:lstStyle/>
          <a:p>
            <a:r>
              <a:rPr kumimoji="1" lang="en-US" altLang="zh-CN" sz="1292" b="1" dirty="0">
                <a:solidFill>
                  <a:srgbClr val="990000"/>
                </a:solidFill>
              </a:rPr>
              <a:t>Input networks</a:t>
            </a:r>
            <a:endParaRPr kumimoji="1" lang="zh-CN" altLang="en-US" sz="1292" b="1" dirty="0">
              <a:solidFill>
                <a:srgbClr val="990000"/>
              </a:solidFill>
            </a:endParaRPr>
          </a:p>
        </p:txBody>
      </p:sp>
      <p:sp>
        <p:nvSpPr>
          <p:cNvPr id="9" name="文本框 8"/>
          <p:cNvSpPr txBox="1"/>
          <p:nvPr/>
        </p:nvSpPr>
        <p:spPr>
          <a:xfrm>
            <a:off x="3009980" y="1963844"/>
            <a:ext cx="1562020" cy="291170"/>
          </a:xfrm>
          <a:prstGeom prst="rect">
            <a:avLst/>
          </a:prstGeom>
          <a:noFill/>
        </p:spPr>
        <p:txBody>
          <a:bodyPr wrap="square" rtlCol="0">
            <a:spAutoFit/>
          </a:bodyPr>
          <a:lstStyle/>
          <a:p>
            <a:r>
              <a:rPr kumimoji="1" lang="en-US" altLang="zh-CN" sz="1292" b="1" dirty="0">
                <a:solidFill>
                  <a:srgbClr val="990000"/>
                </a:solidFill>
              </a:rPr>
              <a:t>Matching graph</a:t>
            </a:r>
            <a:endParaRPr kumimoji="1" lang="zh-CN" altLang="en-US" sz="1292" b="1" dirty="0">
              <a:solidFill>
                <a:srgbClr val="990000"/>
              </a:solidFill>
            </a:endParaRPr>
          </a:p>
        </p:txBody>
      </p:sp>
    </p:spTree>
    <p:extLst>
      <p:ext uri="{BB962C8B-B14F-4D97-AF65-F5344CB8AC3E}">
        <p14:creationId xmlns:p14="http://schemas.microsoft.com/office/powerpoint/2010/main" val="4051644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1523358" y="2142790"/>
            <a:ext cx="4267200" cy="1467038"/>
          </a:xfrm>
          <a:prstGeom prst="rect">
            <a:avLst/>
          </a:prstGeom>
        </p:spPr>
      </p:pic>
      <p:sp>
        <p:nvSpPr>
          <p:cNvPr id="17" name="Rectangle 194"/>
          <p:cNvSpPr/>
          <p:nvPr/>
        </p:nvSpPr>
        <p:spPr>
          <a:xfrm>
            <a:off x="228600" y="2606852"/>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Info. Space</a:t>
            </a:r>
            <a:endParaRPr lang="zh-CN" altLang="en-US" sz="2215" dirty="0">
              <a:solidFill>
                <a:schemeClr val="tx1"/>
              </a:solidFill>
              <a:ea typeface="黑体" pitchFamily="49" charset="-122"/>
            </a:endParaRPr>
          </a:p>
        </p:txBody>
      </p:sp>
      <p:pic>
        <p:nvPicPr>
          <p:cNvPr id="22" name="Picture 2"/>
          <p:cNvPicPr>
            <a:picLocks noChangeAspect="1" noChangeArrowheads="1"/>
          </p:cNvPicPr>
          <p:nvPr/>
        </p:nvPicPr>
        <p:blipFill>
          <a:blip r:embed="rId4" cstate="print"/>
          <a:srcRect/>
          <a:stretch>
            <a:fillRect/>
          </a:stretch>
        </p:blipFill>
        <p:spPr bwMode="auto">
          <a:xfrm>
            <a:off x="1904358" y="5031084"/>
            <a:ext cx="442876" cy="408808"/>
          </a:xfrm>
          <a:prstGeom prst="rect">
            <a:avLst/>
          </a:prstGeom>
          <a:noFill/>
          <a:ln w="9525">
            <a:noFill/>
            <a:miter lim="800000"/>
            <a:headEnd/>
            <a:tailEnd/>
          </a:ln>
        </p:spPr>
      </p:pic>
      <p:cxnSp>
        <p:nvCxnSpPr>
          <p:cNvPr id="23" name="Straight Arrow Connector 148"/>
          <p:cNvCxnSpPr>
            <a:stCxn id="22" idx="0"/>
          </p:cNvCxnSpPr>
          <p:nvPr/>
        </p:nvCxnSpPr>
        <p:spPr>
          <a:xfrm flipH="1" flipV="1">
            <a:off x="1675758" y="3085121"/>
            <a:ext cx="450038" cy="1945963"/>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4" cstate="print"/>
          <a:srcRect/>
          <a:stretch>
            <a:fillRect/>
          </a:stretch>
        </p:blipFill>
        <p:spPr bwMode="auto">
          <a:xfrm>
            <a:off x="2769263" y="4749730"/>
            <a:ext cx="442876" cy="408808"/>
          </a:xfrm>
          <a:prstGeom prst="rect">
            <a:avLst/>
          </a:prstGeom>
          <a:noFill/>
          <a:ln w="9525">
            <a:noFill/>
            <a:miter lim="800000"/>
            <a:headEnd/>
            <a:tailEnd/>
          </a:ln>
        </p:spPr>
      </p:pic>
      <p:cxnSp>
        <p:nvCxnSpPr>
          <p:cNvPr id="25" name="Straight Arrow Connector 152"/>
          <p:cNvCxnSpPr>
            <a:stCxn id="22" idx="0"/>
          </p:cNvCxnSpPr>
          <p:nvPr/>
        </p:nvCxnSpPr>
        <p:spPr>
          <a:xfrm flipV="1">
            <a:off x="2125796" y="3536185"/>
            <a:ext cx="221437" cy="1494899"/>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53"/>
          <p:cNvCxnSpPr>
            <a:stCxn id="24" idx="0"/>
          </p:cNvCxnSpPr>
          <p:nvPr/>
        </p:nvCxnSpPr>
        <p:spPr>
          <a:xfrm flipH="1" flipV="1">
            <a:off x="1675758" y="3085121"/>
            <a:ext cx="1314943" cy="1664609"/>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4" cstate="print"/>
          <a:srcRect/>
          <a:stretch>
            <a:fillRect/>
          </a:stretch>
        </p:blipFill>
        <p:spPr bwMode="auto">
          <a:xfrm>
            <a:off x="3944172" y="4963180"/>
            <a:ext cx="442876" cy="408808"/>
          </a:xfrm>
          <a:prstGeom prst="rect">
            <a:avLst/>
          </a:prstGeom>
          <a:noFill/>
          <a:ln w="9525">
            <a:noFill/>
            <a:miter lim="800000"/>
            <a:headEnd/>
            <a:tailEnd/>
          </a:ln>
        </p:spPr>
      </p:pic>
      <p:cxnSp>
        <p:nvCxnSpPr>
          <p:cNvPr id="28" name="Straight Arrow Connector 155"/>
          <p:cNvCxnSpPr>
            <a:stCxn id="27" idx="0"/>
          </p:cNvCxnSpPr>
          <p:nvPr/>
        </p:nvCxnSpPr>
        <p:spPr>
          <a:xfrm flipH="1" flipV="1">
            <a:off x="3778934" y="3647701"/>
            <a:ext cx="386676" cy="1315479"/>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srcRect/>
          <a:stretch>
            <a:fillRect/>
          </a:stretch>
        </p:blipFill>
        <p:spPr bwMode="auto">
          <a:xfrm>
            <a:off x="3100111" y="5242099"/>
            <a:ext cx="442876" cy="408808"/>
          </a:xfrm>
          <a:prstGeom prst="rect">
            <a:avLst/>
          </a:prstGeom>
          <a:noFill/>
          <a:ln w="9525">
            <a:noFill/>
            <a:miter lim="800000"/>
            <a:headEnd/>
            <a:tailEnd/>
          </a:ln>
        </p:spPr>
      </p:pic>
      <p:cxnSp>
        <p:nvCxnSpPr>
          <p:cNvPr id="30" name="Straight Connector 170"/>
          <p:cNvCxnSpPr>
            <a:stCxn id="24" idx="3"/>
            <a:endCxn id="27" idx="1"/>
          </p:cNvCxnSpPr>
          <p:nvPr/>
        </p:nvCxnSpPr>
        <p:spPr>
          <a:xfrm>
            <a:off x="3212146" y="4954118"/>
            <a:ext cx="732033" cy="21345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171"/>
          <p:cNvCxnSpPr>
            <a:stCxn id="22" idx="3"/>
            <a:endCxn id="29" idx="1"/>
          </p:cNvCxnSpPr>
          <p:nvPr/>
        </p:nvCxnSpPr>
        <p:spPr>
          <a:xfrm>
            <a:off x="2347233" y="5235471"/>
            <a:ext cx="752878" cy="21101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174"/>
          <p:cNvCxnSpPr>
            <a:stCxn id="22" idx="3"/>
            <a:endCxn id="24" idx="1"/>
          </p:cNvCxnSpPr>
          <p:nvPr/>
        </p:nvCxnSpPr>
        <p:spPr>
          <a:xfrm flipV="1">
            <a:off x="2347233" y="4954117"/>
            <a:ext cx="422031" cy="28135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177"/>
          <p:cNvCxnSpPr>
            <a:stCxn id="29" idx="1"/>
            <a:endCxn id="24" idx="2"/>
          </p:cNvCxnSpPr>
          <p:nvPr/>
        </p:nvCxnSpPr>
        <p:spPr>
          <a:xfrm flipH="1" flipV="1">
            <a:off x="2990701" y="5158538"/>
            <a:ext cx="109410" cy="28796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86"/>
          <p:cNvCxnSpPr>
            <a:stCxn id="29" idx="0"/>
          </p:cNvCxnSpPr>
          <p:nvPr/>
        </p:nvCxnSpPr>
        <p:spPr>
          <a:xfrm flipV="1">
            <a:off x="3321549" y="3609828"/>
            <a:ext cx="450039" cy="1632271"/>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194"/>
          <p:cNvSpPr/>
          <p:nvPr/>
        </p:nvSpPr>
        <p:spPr>
          <a:xfrm>
            <a:off x="228600" y="5045252"/>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Social Space</a:t>
            </a:r>
            <a:endParaRPr lang="zh-CN" altLang="en-US" sz="2215" dirty="0">
              <a:solidFill>
                <a:schemeClr val="tx1"/>
              </a:solidFill>
              <a:ea typeface="黑体" pitchFamily="49" charset="-122"/>
            </a:endParaRPr>
          </a:p>
        </p:txBody>
      </p:sp>
      <p:sp>
        <p:nvSpPr>
          <p:cNvPr id="42" name="椭圆 41"/>
          <p:cNvSpPr/>
          <p:nvPr/>
        </p:nvSpPr>
        <p:spPr>
          <a:xfrm>
            <a:off x="1447801" y="2057400"/>
            <a:ext cx="4723757" cy="15426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484161" y="1219200"/>
            <a:ext cx="8812239" cy="523220"/>
          </a:xfrm>
          <a:prstGeom prst="rect">
            <a:avLst/>
          </a:prstGeom>
          <a:noFill/>
        </p:spPr>
        <p:txBody>
          <a:bodyPr wrap="square" rtlCol="0">
            <a:spAutoFit/>
          </a:bodyPr>
          <a:lstStyle/>
          <a:p>
            <a:pPr algn="ctr">
              <a:spcBef>
                <a:spcPts val="0"/>
              </a:spcBef>
            </a:pPr>
            <a:r>
              <a:rPr lang="en-US" altLang="zh-CN" sz="2800" b="1" dirty="0">
                <a:solidFill>
                  <a:srgbClr val="800000"/>
                </a:solidFill>
              </a:rPr>
              <a:t>Social </a:t>
            </a:r>
            <a:r>
              <a:rPr lang="en-US" altLang="zh-CN" sz="2800" b="1" dirty="0" smtClean="0">
                <a:solidFill>
                  <a:srgbClr val="800000"/>
                </a:solidFill>
              </a:rPr>
              <a:t>Network </a:t>
            </a:r>
            <a:r>
              <a:rPr lang="en-US" altLang="zh-CN" sz="2400" b="1" dirty="0" smtClean="0">
                <a:solidFill>
                  <a:srgbClr val="0000CC"/>
                </a:solidFill>
              </a:rPr>
              <a:t>= </a:t>
            </a:r>
            <a:r>
              <a:rPr lang="en-US" altLang="zh-CN" sz="2400" dirty="0" smtClean="0">
                <a:solidFill>
                  <a:srgbClr val="0000CC"/>
                </a:solidFill>
              </a:rPr>
              <a:t>Info</a:t>
            </a:r>
            <a:r>
              <a:rPr lang="en-US" altLang="zh-CN" sz="2400" dirty="0">
                <a:solidFill>
                  <a:srgbClr val="0000CC"/>
                </a:solidFill>
              </a:rPr>
              <a:t>. Space +</a:t>
            </a:r>
            <a:r>
              <a:rPr lang="en-US" altLang="zh-CN" sz="2400" dirty="0" smtClean="0">
                <a:solidFill>
                  <a:srgbClr val="0000CC"/>
                </a:solidFill>
              </a:rPr>
              <a:t> </a:t>
            </a:r>
            <a:r>
              <a:rPr lang="en-US" altLang="zh-CN" sz="2400" dirty="0">
                <a:solidFill>
                  <a:srgbClr val="0000CC"/>
                </a:solidFill>
              </a:rPr>
              <a:t>Social Space</a:t>
            </a:r>
          </a:p>
        </p:txBody>
      </p:sp>
      <p:sp>
        <p:nvSpPr>
          <p:cNvPr id="2" name="Title 1"/>
          <p:cNvSpPr>
            <a:spLocks noGrp="1"/>
          </p:cNvSpPr>
          <p:nvPr>
            <p:ph type="title"/>
          </p:nvPr>
        </p:nvSpPr>
        <p:spPr/>
        <p:txBody>
          <a:bodyPr/>
          <a:lstStyle/>
          <a:p>
            <a:r>
              <a:rPr lang="en-US" dirty="0" smtClean="0">
                <a:latin typeface="Arial"/>
                <a:cs typeface="Arial"/>
              </a:rPr>
              <a:t>Recent 5-10 </a:t>
            </a:r>
            <a:r>
              <a:rPr lang="en-US" dirty="0">
                <a:latin typeface="Arial"/>
                <a:cs typeface="Arial"/>
              </a:rPr>
              <a:t>years…</a:t>
            </a:r>
            <a:endParaRPr lang="en-US" sz="5400" dirty="0">
              <a:latin typeface="Arial"/>
              <a:cs typeface="Arial"/>
            </a:endParaRPr>
          </a:p>
        </p:txBody>
      </p:sp>
      <p:sp>
        <p:nvSpPr>
          <p:cNvPr id="3" name="矩形 2"/>
          <p:cNvSpPr/>
          <p:nvPr/>
        </p:nvSpPr>
        <p:spPr>
          <a:xfrm>
            <a:off x="7031612" y="2669691"/>
            <a:ext cx="1429082" cy="564986"/>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chemeClr val="tx1"/>
                </a:solidFill>
              </a:rPr>
              <a:t>Information</a:t>
            </a:r>
            <a:endParaRPr kumimoji="1" lang="zh-CN" altLang="en-US" sz="1600" b="1" dirty="0">
              <a:solidFill>
                <a:schemeClr val="tx1"/>
              </a:solidFill>
            </a:endParaRPr>
          </a:p>
        </p:txBody>
      </p:sp>
      <p:sp>
        <p:nvSpPr>
          <p:cNvPr id="49" name="矩形 48"/>
          <p:cNvSpPr/>
          <p:nvPr/>
        </p:nvSpPr>
        <p:spPr>
          <a:xfrm>
            <a:off x="7164550" y="3699959"/>
            <a:ext cx="1429082" cy="564986"/>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rgbClr val="0000FF"/>
                </a:solidFill>
              </a:rPr>
              <a:t>Knowledge</a:t>
            </a:r>
            <a:endParaRPr kumimoji="1" lang="zh-CN" altLang="en-US" sz="1600" b="1" dirty="0">
              <a:solidFill>
                <a:srgbClr val="0000FF"/>
              </a:solidFill>
            </a:endParaRPr>
          </a:p>
        </p:txBody>
      </p:sp>
      <p:sp>
        <p:nvSpPr>
          <p:cNvPr id="50" name="矩形 49"/>
          <p:cNvSpPr/>
          <p:nvPr/>
        </p:nvSpPr>
        <p:spPr>
          <a:xfrm>
            <a:off x="6998377" y="4763462"/>
            <a:ext cx="1429082" cy="564986"/>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smtClean="0">
                <a:solidFill>
                  <a:srgbClr val="FF0000"/>
                </a:solidFill>
              </a:rPr>
              <a:t>Intelligence</a:t>
            </a:r>
            <a:endParaRPr kumimoji="1" lang="zh-CN" altLang="en-US" sz="1600" b="1" dirty="0">
              <a:solidFill>
                <a:srgbClr val="FF0000"/>
              </a:solidFill>
            </a:endParaRPr>
          </a:p>
        </p:txBody>
      </p:sp>
      <p:sp>
        <p:nvSpPr>
          <p:cNvPr id="51" name="右箭头 50"/>
          <p:cNvSpPr/>
          <p:nvPr/>
        </p:nvSpPr>
        <p:spPr>
          <a:xfrm rot="5400000">
            <a:off x="7592444" y="3321917"/>
            <a:ext cx="390505" cy="34896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rot="5400000">
            <a:off x="7592444" y="4352186"/>
            <a:ext cx="390505" cy="348962"/>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Picture 2"/>
          <p:cNvPicPr>
            <a:picLocks noChangeAspect="1" noChangeArrowheads="1"/>
          </p:cNvPicPr>
          <p:nvPr/>
        </p:nvPicPr>
        <p:blipFill>
          <a:blip r:embed="rId4" cstate="print"/>
          <a:srcRect/>
          <a:stretch>
            <a:fillRect/>
          </a:stretch>
        </p:blipFill>
        <p:spPr bwMode="auto">
          <a:xfrm>
            <a:off x="5180929" y="4899355"/>
            <a:ext cx="442876" cy="408808"/>
          </a:xfrm>
          <a:prstGeom prst="rect">
            <a:avLst/>
          </a:prstGeom>
          <a:noFill/>
          <a:ln w="9525">
            <a:noFill/>
            <a:miter lim="800000"/>
            <a:headEnd/>
            <a:tailEnd/>
          </a:ln>
        </p:spPr>
      </p:pic>
      <p:sp>
        <p:nvSpPr>
          <p:cNvPr id="61" name="椭圆 41"/>
          <p:cNvSpPr/>
          <p:nvPr/>
        </p:nvSpPr>
        <p:spPr>
          <a:xfrm>
            <a:off x="1447800" y="4493242"/>
            <a:ext cx="4723757" cy="15426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Straight Connector 170"/>
          <p:cNvCxnSpPr>
            <a:stCxn id="27" idx="3"/>
            <a:endCxn id="59" idx="1"/>
          </p:cNvCxnSpPr>
          <p:nvPr/>
        </p:nvCxnSpPr>
        <p:spPr>
          <a:xfrm flipV="1">
            <a:off x="4387048" y="5103759"/>
            <a:ext cx="793881" cy="6382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pic>
        <p:nvPicPr>
          <p:cNvPr id="63" name="Picture 2"/>
          <p:cNvPicPr>
            <a:picLocks noChangeAspect="1" noChangeArrowheads="1"/>
          </p:cNvPicPr>
          <p:nvPr/>
        </p:nvPicPr>
        <p:blipFill>
          <a:blip r:embed="rId4" cstate="print"/>
          <a:srcRect/>
          <a:stretch>
            <a:fillRect/>
          </a:stretch>
        </p:blipFill>
        <p:spPr bwMode="auto">
          <a:xfrm>
            <a:off x="4656402" y="5492930"/>
            <a:ext cx="442876" cy="408808"/>
          </a:xfrm>
          <a:prstGeom prst="rect">
            <a:avLst/>
          </a:prstGeom>
          <a:noFill/>
          <a:ln w="9525">
            <a:noFill/>
            <a:miter lim="800000"/>
            <a:headEnd/>
            <a:tailEnd/>
          </a:ln>
        </p:spPr>
      </p:pic>
      <p:cxnSp>
        <p:nvCxnSpPr>
          <p:cNvPr id="64" name="Straight Connector 170"/>
          <p:cNvCxnSpPr>
            <a:stCxn id="63" idx="0"/>
            <a:endCxn id="59" idx="1"/>
          </p:cNvCxnSpPr>
          <p:nvPr/>
        </p:nvCxnSpPr>
        <p:spPr>
          <a:xfrm flipV="1">
            <a:off x="4877840" y="5103759"/>
            <a:ext cx="303089" cy="389171"/>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65" name="Straight Connector 170"/>
          <p:cNvCxnSpPr>
            <a:stCxn id="63" idx="0"/>
            <a:endCxn id="27" idx="3"/>
          </p:cNvCxnSpPr>
          <p:nvPr/>
        </p:nvCxnSpPr>
        <p:spPr>
          <a:xfrm flipH="1" flipV="1">
            <a:off x="4387048" y="5167584"/>
            <a:ext cx="490792" cy="325346"/>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155"/>
          <p:cNvCxnSpPr>
            <a:stCxn id="27" idx="0"/>
          </p:cNvCxnSpPr>
          <p:nvPr/>
        </p:nvCxnSpPr>
        <p:spPr>
          <a:xfrm flipV="1">
            <a:off x="4165610" y="3609072"/>
            <a:ext cx="545030" cy="1354108"/>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155"/>
          <p:cNvCxnSpPr>
            <a:stCxn id="59" idx="0"/>
          </p:cNvCxnSpPr>
          <p:nvPr/>
        </p:nvCxnSpPr>
        <p:spPr>
          <a:xfrm flipH="1" flipV="1">
            <a:off x="4710640" y="3600010"/>
            <a:ext cx="691727" cy="1299345"/>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155"/>
          <p:cNvCxnSpPr>
            <a:stCxn id="63" idx="0"/>
          </p:cNvCxnSpPr>
          <p:nvPr/>
        </p:nvCxnSpPr>
        <p:spPr>
          <a:xfrm flipH="1" flipV="1">
            <a:off x="4710640" y="3536185"/>
            <a:ext cx="167200" cy="1956745"/>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155"/>
          <p:cNvCxnSpPr>
            <a:stCxn id="27" idx="0"/>
          </p:cNvCxnSpPr>
          <p:nvPr/>
        </p:nvCxnSpPr>
        <p:spPr>
          <a:xfrm flipV="1">
            <a:off x="4165610" y="3415244"/>
            <a:ext cx="1483635" cy="1547936"/>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矩形 45"/>
          <p:cNvSpPr/>
          <p:nvPr/>
        </p:nvSpPr>
        <p:spPr>
          <a:xfrm>
            <a:off x="2285358" y="3471915"/>
            <a:ext cx="228600" cy="211015"/>
          </a:xfrm>
          <a:prstGeom prst="rect">
            <a:avLst/>
          </a:prstGeom>
          <a:solidFill>
            <a:srgbClr val="0000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Straight Arrow Connector 153"/>
          <p:cNvCxnSpPr>
            <a:stCxn id="24" idx="0"/>
          </p:cNvCxnSpPr>
          <p:nvPr/>
        </p:nvCxnSpPr>
        <p:spPr>
          <a:xfrm flipV="1">
            <a:off x="2990701" y="3085121"/>
            <a:ext cx="330848" cy="1664609"/>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ight Arrow 97"/>
          <p:cNvSpPr/>
          <p:nvPr/>
        </p:nvSpPr>
        <p:spPr>
          <a:xfrm>
            <a:off x="6258613" y="2819400"/>
            <a:ext cx="648072"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p:cNvSpPr/>
          <p:nvPr/>
        </p:nvSpPr>
        <p:spPr>
          <a:xfrm>
            <a:off x="6260931" y="4724400"/>
            <a:ext cx="648072"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副标题 4"/>
          <p:cNvSpPr txBox="1">
            <a:spLocks/>
          </p:cNvSpPr>
          <p:nvPr/>
        </p:nvSpPr>
        <p:spPr bwMode="auto">
          <a:xfrm>
            <a:off x="0" y="6321241"/>
            <a:ext cx="9144000" cy="536759"/>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r>
              <a:rPr lang="en-US" altLang="zh-CN" sz="1100" kern="0" dirty="0" smtClean="0">
                <a:latin typeface="+mn-lt"/>
                <a:ea typeface="+mn-ea"/>
              </a:rPr>
              <a:t>[1</a:t>
            </a:r>
            <a:r>
              <a:rPr lang="en-US" altLang="zh-CN" sz="1100" kern="0" dirty="0">
                <a:latin typeface="+mn-lt"/>
                <a:ea typeface="+mn-ea"/>
              </a:rPr>
              <a:t>] </a:t>
            </a:r>
            <a:r>
              <a:rPr lang="en-US" altLang="zh-CN" sz="1100" kern="0" dirty="0" smtClean="0">
                <a:latin typeface="+mn-lt"/>
                <a:ea typeface="+mn-ea"/>
              </a:rPr>
              <a:t>J. Scott. (1991, 2000, 2012). Social </a:t>
            </a:r>
            <a:r>
              <a:rPr lang="en-US" altLang="zh-CN" sz="1100" kern="0" dirty="0">
                <a:latin typeface="+mn-lt"/>
                <a:ea typeface="+mn-ea"/>
              </a:rPr>
              <a:t>network analysis: A handbook</a:t>
            </a:r>
            <a:r>
              <a:rPr lang="en-US" altLang="zh-CN" sz="1100" kern="0" dirty="0" smtClean="0">
                <a:latin typeface="+mn-lt"/>
                <a:ea typeface="+mn-ea"/>
              </a:rPr>
              <a:t>. </a:t>
            </a:r>
            <a:endParaRPr lang="en-US" altLang="zh-CN" sz="1100" kern="0" dirty="0">
              <a:latin typeface="+mn-lt"/>
              <a:ea typeface="+mn-ea"/>
            </a:endParaRPr>
          </a:p>
          <a:p>
            <a:pPr lvl="0">
              <a:spcBef>
                <a:spcPct val="20000"/>
              </a:spcBef>
            </a:pPr>
            <a:r>
              <a:rPr lang="en-US" altLang="zh-CN" sz="1100" kern="0" dirty="0" smtClean="0">
                <a:latin typeface="+mn-lt"/>
                <a:ea typeface="+mn-ea"/>
              </a:rPr>
              <a:t>[2] D. Easley </a:t>
            </a:r>
            <a:r>
              <a:rPr lang="en-US" altLang="zh-CN" sz="1100" kern="0" dirty="0">
                <a:latin typeface="+mn-lt"/>
                <a:ea typeface="+mn-ea"/>
              </a:rPr>
              <a:t>and </a:t>
            </a:r>
            <a:r>
              <a:rPr lang="en-US" altLang="zh-CN" sz="1100" kern="0" dirty="0" smtClean="0">
                <a:latin typeface="+mn-lt"/>
                <a:ea typeface="+mn-ea"/>
              </a:rPr>
              <a:t>J. </a:t>
            </a:r>
            <a:r>
              <a:rPr lang="en-US" altLang="zh-CN" sz="1100" kern="0" dirty="0">
                <a:latin typeface="+mn-lt"/>
                <a:ea typeface="+mn-ea"/>
              </a:rPr>
              <a:t>Kleinberg. Networks, crowds, and markets: Reasoning about a highly connected world. Cambridge University Press, 2010</a:t>
            </a:r>
            <a:r>
              <a:rPr lang="en-US" altLang="zh-CN" sz="1100" kern="0" dirty="0" smtClean="0">
                <a:latin typeface="+mn-lt"/>
                <a:ea typeface="+mn-ea"/>
              </a:rPr>
              <a:t>. </a:t>
            </a:r>
            <a:endParaRPr kumimoji="0" lang="zh-CN" altLang="en-US" sz="1100" i="0" u="none" strike="noStrike" kern="0" cap="none" spc="0" normalizeH="0" baseline="0" noProof="0" dirty="0" smtClean="0">
              <a:ln>
                <a:noFill/>
              </a:ln>
              <a:solidFill>
                <a:schemeClr val="tx1"/>
              </a:solidFill>
              <a:effectLst/>
              <a:uLnTx/>
              <a:uFillTx/>
              <a:latin typeface="+mn-lt"/>
              <a:ea typeface="+mn-ea"/>
            </a:endParaRPr>
          </a:p>
        </p:txBody>
      </p:sp>
      <p:sp>
        <p:nvSpPr>
          <p:cNvPr id="101" name="Rectangle 180"/>
          <p:cNvSpPr/>
          <p:nvPr/>
        </p:nvSpPr>
        <p:spPr>
          <a:xfrm>
            <a:off x="2511110" y="5362426"/>
            <a:ext cx="2213290" cy="73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ea typeface="黑体" pitchFamily="49" charset="-122"/>
              </a:rPr>
              <a:t>Interaction</a:t>
            </a:r>
            <a:endParaRPr lang="zh-CN" altLang="en-US" sz="2400" b="1" dirty="0">
              <a:solidFill>
                <a:srgbClr val="FF0000"/>
              </a:solidFill>
              <a:ea typeface="黑体" pitchFamily="49" charset="-122"/>
            </a:endParaRPr>
          </a:p>
        </p:txBody>
      </p:sp>
    </p:spTree>
    <p:extLst>
      <p:ext uri="{BB962C8B-B14F-4D97-AF65-F5344CB8AC3E}">
        <p14:creationId xmlns:p14="http://schemas.microsoft.com/office/powerpoint/2010/main" val="179193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 2.22222E-6 L 0 0.00023 C -0.00069 0.01134 0 0.02291 -0.00226 0.03403 C -0.00486 0.04606 -0.01042 0.05648 -0.01389 0.06805 C -0.0158 0.07407 -0.01701 0.08055 -0.01858 0.0868 C -0.01944 0.09815 -0.01979 0.10949 -0.02101 0.12083 C -0.02378 0.14768 -0.02587 0.14745 -0.02795 0.17037 C -0.0316 0.2125 -0.02726 0.19236 -0.03247 0.21389 C -0.02865 0.21597 -0.02465 0.21736 -0.02101 0.22014 C -0.01753 0.22245 -0.01528 0.22731 -0.01163 0.2294 C -0.00226 0.23449 0.00694 0.23449 0.01632 0.23866 C 0.03212 0.2456 0.01267 0.2368 0.0349 0.24791 C 0.03715 0.24907 0.03941 0.25069 0.04184 0.25116 C 0.05503 0.25278 0.06823 0.25301 0.08142 0.25416 C 0.08524 0.25625 0.08906 0.25856 0.09306 0.26041 C 0.09601 0.2618 0.1 0.26643 0.10226 0.26342 C 0.10434 0.26088 0.09948 0.25694 0.09757 0.25416 C 0.08819 0.23958 0.08854 0.24097 0.07899 0.23241 C 0.07743 0.22616 0.07656 0.21967 0.07431 0.21389 C 0.07344 0.21134 0.07066 0.21018 0.06979 0.20764 C 0.06753 0.20185 0.06701 0.19491 0.0651 0.18912 C 0.06389 0.18565 0.05816 0.18171 0.06042 0.17963 C 0.06146 0.17893 0.07934 0.18541 0.08142 0.18588 C 0.09063 0.18819 0.1 0.19028 0.1092 0.19213 C 0.11476 0.19328 0.12014 0.19375 0.12552 0.19514 C 0.13108 0.19676 0.13646 0.1993 0.14184 0.20139 C 0.14566 0.20463 0.14965 0.20764 0.15347 0.21065 C 0.15868 0.21504 0.16111 0.21898 0.16736 0.22014 C 0.17743 0.22176 0.1875 0.22222 0.19757 0.22315 C 0.21233 0.23703 0.21406 0.23703 0.22552 0.25416 C 0.24149 0.27801 0.22118 0.25532 0.24635 0.28518 C 0.24844 0.28773 0.25087 0.29004 0.25347 0.29143 C 0.25712 0.29328 0.26111 0.29328 0.2651 0.29444 C 0.26736 0.29537 0.26962 0.29653 0.27205 0.29768 C 0.27969 0.2831 0.28872 0.26967 0.29531 0.25416 C 0.29826 0.24699 0.30122 0.23958 0.30451 0.23241 C 0.3066 0.22801 0.3092 0.2243 0.31146 0.22014 C 0.31319 0.21713 0.31406 0.21319 0.31615 0.21065 C 0.32031 0.20578 0.33021 0.19838 0.33021 0.19861 C 0.27552 0.18796 0.31927 0.19514 0.19757 0.19514 " pathEditMode="relative" rAng="0" ptsTypes="AAAAAAAAAAAAAAAAAAAAAAAAAAAAAAAAAAAAAAAA">
                                      <p:cBhvr>
                                        <p:cTn id="9" dur="5000" fill="hold"/>
                                        <p:tgtEl>
                                          <p:spTgt spid="87"/>
                                        </p:tgtEl>
                                        <p:attrNameLst>
                                          <p:attrName>ppt_x</p:attrName>
                                          <p:attrName>ppt_y</p:attrName>
                                        </p:attrNameLst>
                                      </p:cBhvr>
                                      <p:rCtr x="14878" y="14884"/>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wipe(left)">
                                      <p:cBhvr>
                                        <p:cTn id="14" dur="500"/>
                                        <p:tgtEl>
                                          <p:spTgt spid="9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500"/>
                                        <p:tgtEl>
                                          <p:spTgt spid="99"/>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up)">
                                      <p:cBhvr>
                                        <p:cTn id="25" dur="500"/>
                                        <p:tgtEl>
                                          <p:spTgt spid="51"/>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childTnLst>
                          </p:cTn>
                        </p:par>
                        <p:par>
                          <p:cTn id="38" fill="hold">
                            <p:stCondLst>
                              <p:cond delay="3000"/>
                            </p:stCondLst>
                            <p:childTnLst>
                              <p:par>
                                <p:cTn id="39" presetID="3" presetClass="entr" presetSubtype="10"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blinds(horizontal)">
                                      <p:cBhvr>
                                        <p:cTn id="4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9" grpId="0" animBg="1"/>
      <p:bldP spid="50" grpId="0" animBg="1"/>
      <p:bldP spid="51" grpId="0" animBg="1"/>
      <p:bldP spid="52" grpId="0" animBg="1"/>
      <p:bldP spid="87" grpId="0" animBg="1"/>
      <p:bldP spid="87" grpId="1" animBg="1"/>
      <p:bldP spid="98" grpId="0" animBg="1"/>
      <p:bldP spid="99" grpId="0" animBg="1"/>
      <p:bldP spid="10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570768"/>
            <a:ext cx="8642838" cy="731226"/>
          </a:xfrm>
        </p:spPr>
        <p:txBody>
          <a:bodyPr/>
          <a:lstStyle/>
          <a:p>
            <a:r>
              <a:rPr kumimoji="1" lang="en-US" altLang="zh-CN" dirty="0">
                <a:solidFill>
                  <a:srgbClr val="FF0000"/>
                </a:solidFill>
              </a:rPr>
              <a:t>COSNET</a:t>
            </a:r>
            <a:r>
              <a:rPr kumimoji="1" lang="en-US" altLang="zh-CN" sz="3323" dirty="0"/>
              <a:t>: Connecting Social Networks with Local and Global Consistency</a:t>
            </a:r>
            <a:endParaRPr kumimoji="1" lang="zh-CN" altLang="en-US" sz="3323" dirty="0"/>
          </a:p>
        </p:txBody>
      </p:sp>
      <p:sp>
        <p:nvSpPr>
          <p:cNvPr id="3" name="内容占位符 2"/>
          <p:cNvSpPr>
            <a:spLocks noGrp="1"/>
          </p:cNvSpPr>
          <p:nvPr>
            <p:ph idx="1"/>
          </p:nvPr>
        </p:nvSpPr>
        <p:spPr>
          <a:xfrm>
            <a:off x="323852" y="1833746"/>
            <a:ext cx="8436219" cy="4084942"/>
          </a:xfrm>
        </p:spPr>
        <p:txBody>
          <a:bodyPr/>
          <a:lstStyle/>
          <a:p>
            <a:r>
              <a:rPr kumimoji="1" lang="en-US" altLang="zh-CN" dirty="0" smtClean="0">
                <a:solidFill>
                  <a:srgbClr val="0000FF"/>
                </a:solidFill>
              </a:rPr>
              <a:t>Input: </a:t>
            </a:r>
            <a:r>
              <a:rPr kumimoji="1" lang="en-US" altLang="zh-CN" b="1" dirty="0" smtClean="0">
                <a:latin typeface="Times New Roman"/>
                <a:cs typeface="Times New Roman"/>
              </a:rPr>
              <a:t>G</a:t>
            </a:r>
            <a:r>
              <a:rPr kumimoji="1" lang="en-US" altLang="zh-CN" dirty="0" smtClean="0">
                <a:latin typeface="Times New Roman"/>
                <a:cs typeface="Times New Roman"/>
              </a:rPr>
              <a:t>={</a:t>
            </a:r>
            <a:r>
              <a:rPr kumimoji="1" lang="en-US" altLang="zh-CN" i="1" dirty="0" smtClean="0">
                <a:latin typeface="Times New Roman"/>
                <a:cs typeface="Times New Roman"/>
              </a:rPr>
              <a:t>G</a:t>
            </a:r>
            <a:r>
              <a:rPr kumimoji="1" lang="en-US" altLang="zh-CN" baseline="30000" dirty="0" smtClean="0">
                <a:latin typeface="Times New Roman"/>
                <a:cs typeface="Times New Roman"/>
              </a:rPr>
              <a:t>1</a:t>
            </a:r>
            <a:r>
              <a:rPr kumimoji="1" lang="en-US" altLang="zh-CN" dirty="0" smtClean="0">
                <a:latin typeface="Times New Roman"/>
                <a:cs typeface="Times New Roman"/>
              </a:rPr>
              <a:t>, </a:t>
            </a:r>
            <a:r>
              <a:rPr kumimoji="1" lang="en-US" altLang="zh-CN" i="1" dirty="0" smtClean="0">
                <a:latin typeface="Times New Roman"/>
                <a:cs typeface="Times New Roman"/>
              </a:rPr>
              <a:t>G</a:t>
            </a:r>
            <a:r>
              <a:rPr kumimoji="1" lang="en-US" altLang="zh-CN" baseline="30000" dirty="0" smtClean="0">
                <a:latin typeface="Times New Roman"/>
                <a:cs typeface="Times New Roman"/>
              </a:rPr>
              <a:t>2</a:t>
            </a:r>
            <a:r>
              <a:rPr kumimoji="1" lang="en-US" altLang="zh-CN" dirty="0" smtClean="0">
                <a:latin typeface="Times New Roman"/>
                <a:cs typeface="Times New Roman"/>
              </a:rPr>
              <a:t>, …, </a:t>
            </a:r>
            <a:r>
              <a:rPr kumimoji="1" lang="en-US" altLang="zh-CN" i="1" dirty="0" err="1" smtClean="0">
                <a:latin typeface="Times New Roman"/>
                <a:cs typeface="Times New Roman"/>
              </a:rPr>
              <a:t>G</a:t>
            </a:r>
            <a:r>
              <a:rPr kumimoji="1" lang="en-US" altLang="zh-CN" i="1" baseline="30000" dirty="0" err="1" smtClean="0">
                <a:latin typeface="Times New Roman"/>
                <a:cs typeface="Times New Roman"/>
              </a:rPr>
              <a:t>m</a:t>
            </a:r>
            <a:r>
              <a:rPr kumimoji="1" lang="en-US" altLang="zh-CN" dirty="0" smtClean="0">
                <a:latin typeface="Times New Roman"/>
                <a:cs typeface="Times New Roman"/>
              </a:rPr>
              <a:t>}, with </a:t>
            </a:r>
            <a:r>
              <a:rPr kumimoji="1" lang="en-US" altLang="zh-CN" i="1" dirty="0" err="1" smtClean="0">
                <a:latin typeface="Times New Roman"/>
                <a:cs typeface="Times New Roman"/>
              </a:rPr>
              <a:t>G</a:t>
            </a:r>
            <a:r>
              <a:rPr kumimoji="1" lang="en-US" altLang="zh-CN" i="1" baseline="30000" dirty="0" err="1" smtClean="0">
                <a:latin typeface="Times New Roman"/>
                <a:cs typeface="Times New Roman"/>
              </a:rPr>
              <a:t>k</a:t>
            </a:r>
            <a:r>
              <a:rPr kumimoji="1" lang="en-US" altLang="zh-CN" dirty="0" smtClean="0">
                <a:latin typeface="Times New Roman"/>
                <a:cs typeface="Times New Roman"/>
              </a:rPr>
              <a:t>=(</a:t>
            </a:r>
            <a:r>
              <a:rPr kumimoji="1" lang="en-US" altLang="zh-CN" i="1" dirty="0" err="1" smtClean="0">
                <a:latin typeface="Times New Roman"/>
                <a:cs typeface="Times New Roman"/>
              </a:rPr>
              <a:t>V</a:t>
            </a:r>
            <a:r>
              <a:rPr kumimoji="1" lang="en-US" altLang="zh-CN" i="1" baseline="30000" dirty="0" err="1" smtClean="0">
                <a:latin typeface="Times New Roman"/>
                <a:cs typeface="Times New Roman"/>
              </a:rPr>
              <a:t>k</a:t>
            </a:r>
            <a:r>
              <a:rPr kumimoji="1" lang="en-US" altLang="zh-CN" dirty="0" smtClean="0">
                <a:latin typeface="Times New Roman"/>
                <a:cs typeface="Times New Roman"/>
              </a:rPr>
              <a:t>, </a:t>
            </a:r>
            <a:r>
              <a:rPr kumimoji="1" lang="en-US" altLang="zh-CN" i="1" dirty="0" err="1" smtClean="0">
                <a:latin typeface="Times New Roman"/>
                <a:cs typeface="Times New Roman"/>
              </a:rPr>
              <a:t>E</a:t>
            </a:r>
            <a:r>
              <a:rPr kumimoji="1" lang="en-US" altLang="zh-CN" i="1" baseline="30000" dirty="0" err="1" smtClean="0">
                <a:latin typeface="Times New Roman"/>
                <a:cs typeface="Times New Roman"/>
              </a:rPr>
              <a:t>k</a:t>
            </a:r>
            <a:r>
              <a:rPr kumimoji="1" lang="en-US" altLang="zh-CN" dirty="0" smtClean="0">
                <a:latin typeface="Times New Roman"/>
                <a:cs typeface="Times New Roman"/>
              </a:rPr>
              <a:t>, </a:t>
            </a:r>
            <a:r>
              <a:rPr kumimoji="1" lang="en-US" altLang="zh-CN" i="1" dirty="0" err="1" smtClean="0">
                <a:latin typeface="Times New Roman"/>
                <a:cs typeface="Times New Roman"/>
              </a:rPr>
              <a:t>R</a:t>
            </a:r>
            <a:r>
              <a:rPr kumimoji="1" lang="en-US" altLang="zh-CN" i="1" baseline="30000" dirty="0" err="1" smtClean="0">
                <a:latin typeface="Times New Roman"/>
                <a:cs typeface="Times New Roman"/>
              </a:rPr>
              <a:t>k</a:t>
            </a:r>
            <a:r>
              <a:rPr kumimoji="1" lang="en-US" altLang="zh-CN" dirty="0" smtClean="0">
                <a:latin typeface="Times New Roman"/>
                <a:cs typeface="Times New Roman"/>
              </a:rPr>
              <a:t>)</a:t>
            </a:r>
          </a:p>
          <a:p>
            <a:r>
              <a:rPr kumimoji="1" lang="en-US" altLang="zh-CN" dirty="0" smtClean="0">
                <a:solidFill>
                  <a:srgbClr val="0000FF"/>
                </a:solidFill>
                <a:cs typeface="Times New Roman"/>
              </a:rPr>
              <a:t>Formalization: </a:t>
            </a:r>
            <a:r>
              <a:rPr kumimoji="1" lang="en-US" altLang="zh-CN" b="1" dirty="0" smtClean="0">
                <a:latin typeface="Times New Roman"/>
                <a:cs typeface="Times New Roman"/>
              </a:rPr>
              <a:t>X</a:t>
            </a:r>
            <a:r>
              <a:rPr kumimoji="1" lang="en-US" altLang="zh-CN" dirty="0" smtClean="0">
                <a:latin typeface="Times New Roman"/>
                <a:cs typeface="Times New Roman"/>
              </a:rPr>
              <a:t>={</a:t>
            </a:r>
            <a:r>
              <a:rPr kumimoji="1" lang="en-US" altLang="zh-CN" i="1" dirty="0" smtClean="0">
                <a:latin typeface="Times New Roman"/>
                <a:cs typeface="Times New Roman"/>
              </a:rPr>
              <a:t>x</a:t>
            </a:r>
            <a:r>
              <a:rPr kumimoji="1" lang="en-US" altLang="zh-CN" i="1" baseline="-25000" dirty="0" smtClean="0">
                <a:latin typeface="Times New Roman"/>
                <a:cs typeface="Times New Roman"/>
              </a:rPr>
              <a:t>i</a:t>
            </a:r>
            <a:r>
              <a:rPr kumimoji="1" lang="en-US" altLang="zh-CN" dirty="0" smtClean="0">
                <a:latin typeface="Times New Roman"/>
                <a:cs typeface="Times New Roman"/>
              </a:rPr>
              <a:t>}, all possible pairwise </a:t>
            </a:r>
            <a:r>
              <a:rPr kumimoji="1" lang="en-US" altLang="zh-CN" dirty="0" err="1" smtClean="0">
                <a:latin typeface="Times New Roman"/>
                <a:cs typeface="Times New Roman"/>
              </a:rPr>
              <a:t>matchings</a:t>
            </a:r>
            <a:r>
              <a:rPr kumimoji="1" lang="en-US" altLang="zh-CN" dirty="0" smtClean="0">
                <a:latin typeface="Times New Roman"/>
                <a:cs typeface="Times New Roman"/>
              </a:rPr>
              <a:t> and each corresponds to</a:t>
            </a:r>
          </a:p>
          <a:p>
            <a:pPr marL="0" indent="0">
              <a:buNone/>
            </a:pPr>
            <a:endParaRPr kumimoji="1" lang="en-US" altLang="zh-CN" dirty="0">
              <a:latin typeface="Times New Roman"/>
              <a:cs typeface="Times New Roman"/>
            </a:endParaRPr>
          </a:p>
          <a:p>
            <a:r>
              <a:rPr kumimoji="1" lang="en-US" altLang="zh-CN" dirty="0" smtClean="0">
                <a:solidFill>
                  <a:srgbClr val="FF0000"/>
                </a:solidFill>
                <a:latin typeface="Times New Roman"/>
                <a:cs typeface="Times New Roman"/>
              </a:rPr>
              <a:t>COSNET: </a:t>
            </a:r>
            <a:r>
              <a:rPr kumimoji="1" lang="en-US" altLang="zh-CN" dirty="0" smtClean="0">
                <a:latin typeface="Times New Roman"/>
                <a:cs typeface="Times New Roman"/>
              </a:rPr>
              <a:t>an energy-based model </a:t>
            </a:r>
          </a:p>
        </p:txBody>
      </p:sp>
      <p:sp>
        <p:nvSpPr>
          <p:cNvPr id="4" name="副标题 4"/>
          <p:cNvSpPr txBox="1">
            <a:spLocks/>
          </p:cNvSpPr>
          <p:nvPr/>
        </p:nvSpPr>
        <p:spPr bwMode="auto">
          <a:xfrm>
            <a:off x="0" y="6365631"/>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100" kern="0" dirty="0">
                <a:latin typeface="+mn-lt"/>
                <a:ea typeface="+mn-ea"/>
              </a:rPr>
              <a:t>[1] </a:t>
            </a:r>
            <a:r>
              <a:rPr lang="en-US" altLang="zh-CN" sz="1100" kern="0" dirty="0" err="1">
                <a:latin typeface="+mn-lt"/>
                <a:ea typeface="+mn-ea"/>
              </a:rPr>
              <a:t>Yutao</a:t>
            </a:r>
            <a:r>
              <a:rPr lang="en-US" altLang="zh-CN" sz="1100" kern="0" dirty="0">
                <a:latin typeface="+mn-lt"/>
                <a:ea typeface="+mn-ea"/>
              </a:rPr>
              <a:t> Zhang, Jie Tang, </a:t>
            </a:r>
            <a:r>
              <a:rPr lang="en-US" altLang="zh-CN" sz="1100" kern="0" dirty="0" err="1">
                <a:latin typeface="+mn-lt"/>
                <a:ea typeface="+mn-ea"/>
              </a:rPr>
              <a:t>Zhilin</a:t>
            </a:r>
            <a:r>
              <a:rPr lang="en-US" altLang="zh-CN" sz="1100" kern="0" dirty="0">
                <a:latin typeface="+mn-lt"/>
                <a:ea typeface="+mn-ea"/>
              </a:rPr>
              <a:t> Yang, </a:t>
            </a:r>
            <a:r>
              <a:rPr lang="en-US" altLang="zh-CN" sz="1100" kern="0" dirty="0" err="1">
                <a:latin typeface="+mn-lt"/>
                <a:ea typeface="+mn-ea"/>
              </a:rPr>
              <a:t>Jian</a:t>
            </a:r>
            <a:r>
              <a:rPr lang="en-US" altLang="zh-CN" sz="1100" kern="0" dirty="0">
                <a:latin typeface="+mn-lt"/>
                <a:ea typeface="+mn-ea"/>
              </a:rPr>
              <a:t> Pei, and Philip Yu. COSNET: Connecting Heterogeneous Social Networks with Local and Global Consistency. KDD’15, page 1485-1494.</a:t>
            </a:r>
            <a:endParaRPr lang="zh-CN" altLang="en-US" sz="1100" kern="0" dirty="0">
              <a:latin typeface="+mn-lt"/>
              <a:ea typeface="+mn-ea"/>
            </a:endParaRPr>
          </a:p>
        </p:txBody>
      </p:sp>
      <p:graphicFrame>
        <p:nvGraphicFramePr>
          <p:cNvPr id="6" name="对象 5"/>
          <p:cNvGraphicFramePr>
            <a:graphicFrameLocks noChangeAspect="1"/>
          </p:cNvGraphicFramePr>
          <p:nvPr>
            <p:extLst/>
          </p:nvPr>
        </p:nvGraphicFramePr>
        <p:xfrm>
          <a:off x="6562187" y="2984065"/>
          <a:ext cx="1595975" cy="521135"/>
        </p:xfrm>
        <a:graphic>
          <a:graphicData uri="http://schemas.openxmlformats.org/presentationml/2006/ole">
            <mc:AlternateContent xmlns:mc="http://schemas.openxmlformats.org/markup-compatibility/2006">
              <mc:Choice xmlns:v="urn:schemas-microsoft-com:vml" Requires="v">
                <p:oleObj spid="_x0000_s1121" name="Equation" r:id="rId3" imgW="622300" imgH="203200" progId="Equation.DSMT4">
                  <p:embed/>
                </p:oleObj>
              </mc:Choice>
              <mc:Fallback>
                <p:oleObj name="Equation" r:id="rId3" imgW="622300" imgH="203200" progId="Equation.DSMT4">
                  <p:embed/>
                  <p:pic>
                    <p:nvPicPr>
                      <p:cNvPr id="0" name=""/>
                      <p:cNvPicPr/>
                      <p:nvPr/>
                    </p:nvPicPr>
                    <p:blipFill>
                      <a:blip r:embed="rId4"/>
                      <a:stretch>
                        <a:fillRect/>
                      </a:stretch>
                    </p:blipFill>
                    <p:spPr>
                      <a:xfrm>
                        <a:off x="6562187" y="2984065"/>
                        <a:ext cx="1595975" cy="52113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043215" y="4658675"/>
          <a:ext cx="3042799" cy="531751"/>
        </p:xfrm>
        <a:graphic>
          <a:graphicData uri="http://schemas.openxmlformats.org/presentationml/2006/ole">
            <mc:AlternateContent xmlns:mc="http://schemas.openxmlformats.org/markup-compatibility/2006">
              <mc:Choice xmlns:v="urn:schemas-microsoft-com:vml" Requires="v">
                <p:oleObj spid="_x0000_s1122" name="Equation" r:id="rId5" imgW="1308100" imgH="228600" progId="Equation.DSMT4">
                  <p:embed/>
                </p:oleObj>
              </mc:Choice>
              <mc:Fallback>
                <p:oleObj name="Equation" r:id="rId5" imgW="1308100" imgH="228600" progId="Equation.DSMT4">
                  <p:embed/>
                  <p:pic>
                    <p:nvPicPr>
                      <p:cNvPr id="0" name=""/>
                      <p:cNvPicPr/>
                      <p:nvPr/>
                    </p:nvPicPr>
                    <p:blipFill>
                      <a:blip r:embed="rId6"/>
                      <a:stretch>
                        <a:fillRect/>
                      </a:stretch>
                    </p:blipFill>
                    <p:spPr>
                      <a:xfrm>
                        <a:off x="3043215" y="4658675"/>
                        <a:ext cx="3042799" cy="531751"/>
                      </a:xfrm>
                      <a:prstGeom prst="rect">
                        <a:avLst/>
                      </a:prstGeom>
                    </p:spPr>
                  </p:pic>
                </p:oleObj>
              </mc:Fallback>
            </mc:AlternateContent>
          </a:graphicData>
        </a:graphic>
      </p:graphicFrame>
    </p:spTree>
    <p:extLst>
      <p:ext uri="{BB962C8B-B14F-4D97-AF65-F5344CB8AC3E}">
        <p14:creationId xmlns:p14="http://schemas.microsoft.com/office/powerpoint/2010/main" val="102204284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Construction</a:t>
            </a:r>
            <a:endParaRPr kumimoji="1" lang="zh-CN" altLang="en-US" dirty="0"/>
          </a:p>
        </p:txBody>
      </p:sp>
      <p:pic>
        <p:nvPicPr>
          <p:cNvPr id="6" name="图片 5" descr="屏幕快照 2015-06-02 下午11.28.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90" y="5111321"/>
            <a:ext cx="5383063" cy="1289479"/>
          </a:xfrm>
          <a:prstGeom prst="rect">
            <a:avLst/>
          </a:prstGeom>
        </p:spPr>
      </p:pic>
      <p:sp>
        <p:nvSpPr>
          <p:cNvPr id="7" name="Rectangle 6"/>
          <p:cNvSpPr>
            <a:spLocks noChangeArrowheads="1"/>
          </p:cNvSpPr>
          <p:nvPr/>
        </p:nvSpPr>
        <p:spPr bwMode="auto">
          <a:xfrm>
            <a:off x="1082382" y="4679272"/>
            <a:ext cx="5251045" cy="398814"/>
          </a:xfrm>
          <a:prstGeom prst="rect">
            <a:avLst/>
          </a:prstGeom>
          <a:noFill/>
          <a:ln w="9525">
            <a:noFill/>
            <a:miter lim="800000"/>
            <a:headEnd/>
            <a:tailEnd/>
          </a:ln>
        </p:spPr>
        <p:txBody>
          <a:bodyPr lIns="16615" rIns="16615" anchor="ctr"/>
          <a:lstStyle/>
          <a:p>
            <a:r>
              <a:rPr lang="en-US" altLang="zh-CN" sz="1662" dirty="0">
                <a:solidFill>
                  <a:srgbClr val="0000FF"/>
                </a:solidFill>
              </a:rPr>
              <a:t>Objective function </a:t>
            </a:r>
            <a:r>
              <a:rPr lang="en-US" altLang="zh-CN" sz="1662" dirty="0"/>
              <a:t>by combining all the energy functions</a:t>
            </a:r>
          </a:p>
        </p:txBody>
      </p:sp>
      <p:pic>
        <p:nvPicPr>
          <p:cNvPr id="8" name="图片 7" descr="model-generation-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5" y="1325509"/>
            <a:ext cx="9144000" cy="3067291"/>
          </a:xfrm>
          <a:prstGeom prst="rect">
            <a:avLst/>
          </a:prstGeom>
        </p:spPr>
      </p:pic>
    </p:spTree>
    <p:extLst>
      <p:ext uri="{BB962C8B-B14F-4D97-AF65-F5344CB8AC3E}">
        <p14:creationId xmlns:p14="http://schemas.microsoft.com/office/powerpoint/2010/main" val="207561570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Learning</a:t>
            </a:r>
            <a:endParaRPr kumimoji="1" lang="zh-CN" altLang="en-US" dirty="0"/>
          </a:p>
        </p:txBody>
      </p:sp>
      <p:sp>
        <p:nvSpPr>
          <p:cNvPr id="3" name="内容占位符 2"/>
          <p:cNvSpPr>
            <a:spLocks noGrp="1"/>
          </p:cNvSpPr>
          <p:nvPr>
            <p:ph idx="1"/>
          </p:nvPr>
        </p:nvSpPr>
        <p:spPr/>
        <p:txBody>
          <a:bodyPr/>
          <a:lstStyle/>
          <a:p>
            <a:r>
              <a:rPr kumimoji="1" lang="en-US" altLang="zh-CN" sz="2215" dirty="0"/>
              <a:t>Max-margin learning</a:t>
            </a:r>
          </a:p>
          <a:p>
            <a:endParaRPr kumimoji="1" lang="en-US" altLang="zh-CN" sz="2585" dirty="0"/>
          </a:p>
          <a:p>
            <a:pPr marL="0" indent="0">
              <a:buNone/>
            </a:pPr>
            <a:endParaRPr kumimoji="1" lang="en-US" altLang="zh-CN" sz="2585" dirty="0"/>
          </a:p>
          <a:p>
            <a:endParaRPr kumimoji="1" lang="en-US" altLang="zh-CN" sz="2585" dirty="0"/>
          </a:p>
          <a:p>
            <a:r>
              <a:rPr kumimoji="1" lang="en-US" altLang="zh-CN" sz="2215" dirty="0"/>
              <a:t>As the original problem is intractable, we use </a:t>
            </a:r>
            <a:r>
              <a:rPr kumimoji="1" lang="en-US" altLang="zh-CN" sz="2215" dirty="0" err="1"/>
              <a:t>Lagrangian</a:t>
            </a:r>
            <a:r>
              <a:rPr kumimoji="1" lang="en-US" altLang="zh-CN" sz="2215" dirty="0"/>
              <a:t> relaxation to decompose the original objective function into a set of easy-to-solve sub-problems</a:t>
            </a:r>
          </a:p>
          <a:p>
            <a:endParaRPr kumimoji="1" lang="zh-CN" altLang="en-US" sz="2215" dirty="0"/>
          </a:p>
        </p:txBody>
      </p:sp>
      <p:pic>
        <p:nvPicPr>
          <p:cNvPr id="4" name="图片 3" descr="屏幕快照 2015-06-02 下午11.29.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196" y="1767277"/>
            <a:ext cx="5683092" cy="1240427"/>
          </a:xfrm>
          <a:prstGeom prst="rect">
            <a:avLst/>
          </a:prstGeom>
        </p:spPr>
      </p:pic>
      <p:pic>
        <p:nvPicPr>
          <p:cNvPr id="5" name="图片 4" descr="屏幕快照 2015-06-02 下午11.30.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76" y="4293097"/>
            <a:ext cx="5417216" cy="1818691"/>
          </a:xfrm>
          <a:prstGeom prst="rect">
            <a:avLst/>
          </a:prstGeom>
        </p:spPr>
      </p:pic>
    </p:spTree>
    <p:extLst>
      <p:ext uri="{BB962C8B-B14F-4D97-AF65-F5344CB8AC3E}">
        <p14:creationId xmlns:p14="http://schemas.microsoft.com/office/powerpoint/2010/main" val="114877526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Model </a:t>
            </a:r>
            <a:r>
              <a:rPr kumimoji="1" lang="en-US" altLang="zh-CN" dirty="0" smtClean="0"/>
              <a:t>Learning (cont.)</a:t>
            </a:r>
            <a:endParaRPr kumimoji="1" lang="zh-CN" altLang="en-US" dirty="0"/>
          </a:p>
        </p:txBody>
      </p:sp>
      <p:sp>
        <p:nvSpPr>
          <p:cNvPr id="3" name="内容占位符 2"/>
          <p:cNvSpPr>
            <a:spLocks noGrp="1"/>
          </p:cNvSpPr>
          <p:nvPr>
            <p:ph idx="1"/>
          </p:nvPr>
        </p:nvSpPr>
        <p:spPr/>
        <p:txBody>
          <a:bodyPr/>
          <a:lstStyle/>
          <a:p>
            <a:r>
              <a:rPr kumimoji="1" lang="en-US" altLang="zh-CN" dirty="0" smtClean="0"/>
              <a:t>Dual decomposition</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1182085" y="1966684"/>
            <a:ext cx="6148375" cy="1423235"/>
          </a:xfrm>
          <a:prstGeom prst="rect">
            <a:avLst/>
          </a:prstGeom>
        </p:spPr>
      </p:pic>
      <p:pic>
        <p:nvPicPr>
          <p:cNvPr id="5" name="图片 4" descr="屏幕快照 2015-06-02 下午11.3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973" y="4126924"/>
            <a:ext cx="5534378" cy="1236230"/>
          </a:xfrm>
          <a:prstGeom prst="rect">
            <a:avLst/>
          </a:prstGeom>
        </p:spPr>
      </p:pic>
      <p:sp>
        <p:nvSpPr>
          <p:cNvPr id="6" name="右箭头 5"/>
          <p:cNvSpPr/>
          <p:nvPr/>
        </p:nvSpPr>
        <p:spPr>
          <a:xfrm rot="5400000">
            <a:off x="3990397" y="3345914"/>
            <a:ext cx="299110" cy="731158"/>
          </a:xfrm>
          <a:prstGeom prst="rightArrow">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内容占位符 2"/>
          <p:cNvSpPr txBox="1">
            <a:spLocks/>
          </p:cNvSpPr>
          <p:nvPr/>
        </p:nvSpPr>
        <p:spPr bwMode="auto">
          <a:xfrm>
            <a:off x="3840842" y="5290130"/>
            <a:ext cx="4652825" cy="930565"/>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dirty="0"/>
              <a:t>The resulting objective function is convex and non-differentiable, and can be solved by </a:t>
            </a:r>
            <a:r>
              <a:rPr kumimoji="1" lang="en-US" altLang="zh-CN" sz="1846" dirty="0">
                <a:solidFill>
                  <a:srgbClr val="0000FF"/>
                </a:solidFill>
              </a:rPr>
              <a:t>projected sub-gradient </a:t>
            </a:r>
            <a:r>
              <a:rPr kumimoji="1" lang="en-US" altLang="zh-CN" sz="1846" dirty="0"/>
              <a:t>method</a:t>
            </a:r>
          </a:p>
        </p:txBody>
      </p:sp>
      <p:sp>
        <p:nvSpPr>
          <p:cNvPr id="8" name="内容占位符 2"/>
          <p:cNvSpPr txBox="1">
            <a:spLocks/>
          </p:cNvSpPr>
          <p:nvPr/>
        </p:nvSpPr>
        <p:spPr bwMode="auto">
          <a:xfrm>
            <a:off x="4970814" y="2930483"/>
            <a:ext cx="3456384" cy="764393"/>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dirty="0"/>
              <a:t>This provides a </a:t>
            </a:r>
            <a:r>
              <a:rPr kumimoji="1" lang="en-US" altLang="zh-CN" sz="1846" dirty="0">
                <a:solidFill>
                  <a:srgbClr val="0000FF"/>
                </a:solidFill>
              </a:rPr>
              <a:t>lower bound </a:t>
            </a:r>
            <a:r>
              <a:rPr kumimoji="1" lang="en-US" altLang="zh-CN" sz="1846" dirty="0"/>
              <a:t>to the original function </a:t>
            </a:r>
          </a:p>
        </p:txBody>
      </p:sp>
    </p:spTree>
    <p:extLst>
      <p:ext uri="{BB962C8B-B14F-4D97-AF65-F5344CB8AC3E}">
        <p14:creationId xmlns:p14="http://schemas.microsoft.com/office/powerpoint/2010/main" val="158780829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Model Learning (cont.)</a:t>
            </a:r>
            <a:endParaRPr lang="en-US" dirty="0"/>
          </a:p>
        </p:txBody>
      </p:sp>
      <p:pic>
        <p:nvPicPr>
          <p:cNvPr id="4" name="Picture 3"/>
          <p:cNvPicPr>
            <a:picLocks noChangeAspect="1"/>
          </p:cNvPicPr>
          <p:nvPr/>
        </p:nvPicPr>
        <p:blipFill>
          <a:blip r:embed="rId2"/>
          <a:stretch>
            <a:fillRect/>
          </a:stretch>
        </p:blipFill>
        <p:spPr>
          <a:xfrm>
            <a:off x="1524000" y="1371600"/>
            <a:ext cx="6014357" cy="4953000"/>
          </a:xfrm>
          <a:prstGeom prst="rect">
            <a:avLst/>
          </a:prstGeom>
        </p:spPr>
      </p:pic>
    </p:spTree>
    <p:extLst>
      <p:ext uri="{BB962C8B-B14F-4D97-AF65-F5344CB8AC3E}">
        <p14:creationId xmlns:p14="http://schemas.microsoft.com/office/powerpoint/2010/main" val="166213240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kumimoji="1" lang="zh-CN" altLang="en-US"/>
          </a:p>
        </p:txBody>
      </p:sp>
      <p:sp>
        <p:nvSpPr>
          <p:cNvPr id="4" name="标题 3"/>
          <p:cNvSpPr>
            <a:spLocks noGrp="1"/>
          </p:cNvSpPr>
          <p:nvPr>
            <p:ph type="ctrTitle"/>
          </p:nvPr>
        </p:nvSpPr>
        <p:spPr/>
        <p:txBody>
          <a:bodyPr/>
          <a:lstStyle/>
          <a:p>
            <a:r>
              <a:rPr kumimoji="1" lang="en-US" altLang="zh-CN" dirty="0" smtClean="0"/>
              <a:t>Results</a:t>
            </a:r>
            <a:endParaRPr kumimoji="1" lang="zh-CN" altLang="en-US" dirty="0"/>
          </a:p>
        </p:txBody>
      </p:sp>
    </p:spTree>
    <p:extLst>
      <p:ext uri="{BB962C8B-B14F-4D97-AF65-F5344CB8AC3E}">
        <p14:creationId xmlns:p14="http://schemas.microsoft.com/office/powerpoint/2010/main" val="99210108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83" y="438151"/>
            <a:ext cx="8642838" cy="1262658"/>
          </a:xfrm>
        </p:spPr>
        <p:txBody>
          <a:bodyPr/>
          <a:lstStyle/>
          <a:p>
            <a:pPr algn="l"/>
            <a:r>
              <a:rPr kumimoji="1" lang="en-US" altLang="zh-CN" sz="3600" dirty="0" smtClean="0"/>
              <a:t>Researcher</a:t>
            </a:r>
            <a:br>
              <a:rPr kumimoji="1" lang="en-US" altLang="zh-CN" sz="3600" dirty="0" smtClean="0"/>
            </a:br>
            <a:r>
              <a:rPr kumimoji="1" lang="en-US" altLang="zh-CN" sz="3600" dirty="0" smtClean="0"/>
              <a:t>Profile</a:t>
            </a:r>
            <a:endParaRPr kumimoji="1" lang="zh-CN" altLang="en-US" sz="3600" dirty="0"/>
          </a:p>
        </p:txBody>
      </p:sp>
      <p:pic>
        <p:nvPicPr>
          <p:cNvPr id="5" name="图片 4" descr="Screen Shot 2015-07-08 at 11.1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045" y="277365"/>
            <a:ext cx="6067551" cy="3135685"/>
          </a:xfrm>
          <a:prstGeom prst="rect">
            <a:avLst/>
          </a:prstGeom>
        </p:spPr>
      </p:pic>
      <p:pic>
        <p:nvPicPr>
          <p:cNvPr id="6" name="图片 5" descr="Screen Shot 2015-07-08 at 11.1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697" y="3268467"/>
            <a:ext cx="6142506" cy="2945895"/>
          </a:xfrm>
          <a:prstGeom prst="rect">
            <a:avLst/>
          </a:prstGeom>
        </p:spPr>
      </p:pic>
      <p:pic>
        <p:nvPicPr>
          <p:cNvPr id="7" name="图片 6" descr="Screen Shot 2015-07-08 at 11.14.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99918"/>
            <a:ext cx="3553913" cy="1377486"/>
          </a:xfrm>
          <a:prstGeom prst="rect">
            <a:avLst/>
          </a:prstGeom>
          <a:ln>
            <a:solidFill>
              <a:schemeClr val="tx1"/>
            </a:solidFill>
          </a:ln>
        </p:spPr>
      </p:pic>
      <p:sp>
        <p:nvSpPr>
          <p:cNvPr id="8" name="矩形 7"/>
          <p:cNvSpPr/>
          <p:nvPr/>
        </p:nvSpPr>
        <p:spPr>
          <a:xfrm>
            <a:off x="3109684" y="3794579"/>
            <a:ext cx="930565" cy="23264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9" name="直接箭头连接符 24"/>
          <p:cNvCxnSpPr>
            <a:stCxn id="8" idx="1"/>
            <a:endCxn id="7" idx="2"/>
          </p:cNvCxnSpPr>
          <p:nvPr/>
        </p:nvCxnSpPr>
        <p:spPr>
          <a:xfrm flipH="1" flipV="1">
            <a:off x="1776957" y="3377404"/>
            <a:ext cx="1332727" cy="533496"/>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图片 14" descr="Screen Shot 2015-07-08 at 11.1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7" y="4492503"/>
            <a:ext cx="4669309" cy="1019564"/>
          </a:xfrm>
          <a:prstGeom prst="rect">
            <a:avLst/>
          </a:prstGeom>
          <a:ln>
            <a:solidFill>
              <a:schemeClr val="tx1"/>
            </a:solidFill>
          </a:ln>
        </p:spPr>
      </p:pic>
      <p:sp>
        <p:nvSpPr>
          <p:cNvPr id="16" name="矩形 15"/>
          <p:cNvSpPr/>
          <p:nvPr/>
        </p:nvSpPr>
        <p:spPr>
          <a:xfrm>
            <a:off x="3113033" y="4027220"/>
            <a:ext cx="930565" cy="23264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7" name="直接箭头连接符 24"/>
          <p:cNvCxnSpPr>
            <a:stCxn id="16" idx="1"/>
            <a:endCxn id="15" idx="0"/>
          </p:cNvCxnSpPr>
          <p:nvPr/>
        </p:nvCxnSpPr>
        <p:spPr>
          <a:xfrm flipH="1">
            <a:off x="2337441" y="4143541"/>
            <a:ext cx="775591" cy="348962"/>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6"/>
          <p:cNvSpPr>
            <a:spLocks noChangeArrowheads="1"/>
          </p:cNvSpPr>
          <p:nvPr/>
        </p:nvSpPr>
        <p:spPr bwMode="auto">
          <a:xfrm>
            <a:off x="5569034" y="1169057"/>
            <a:ext cx="1196441" cy="299110"/>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a:t>LinkedIn</a:t>
            </a:r>
          </a:p>
        </p:txBody>
      </p:sp>
      <p:sp>
        <p:nvSpPr>
          <p:cNvPr id="20" name="Rectangle 6"/>
          <p:cNvSpPr>
            <a:spLocks noChangeArrowheads="1"/>
          </p:cNvSpPr>
          <p:nvPr/>
        </p:nvSpPr>
        <p:spPr bwMode="auto">
          <a:xfrm>
            <a:off x="1747071" y="1700808"/>
            <a:ext cx="1528785" cy="365579"/>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err="1"/>
              <a:t>VideoLectures</a:t>
            </a:r>
            <a:endParaRPr lang="en-US" altLang="zh-CN" sz="1477" dirty="0"/>
          </a:p>
        </p:txBody>
      </p:sp>
      <p:sp>
        <p:nvSpPr>
          <p:cNvPr id="18" name="Rectangle 6"/>
          <p:cNvSpPr>
            <a:spLocks noChangeArrowheads="1"/>
          </p:cNvSpPr>
          <p:nvPr/>
        </p:nvSpPr>
        <p:spPr bwMode="auto">
          <a:xfrm>
            <a:off x="617099" y="4193393"/>
            <a:ext cx="1528785" cy="365579"/>
          </a:xfrm>
          <a:prstGeom prst="rect">
            <a:avLst/>
          </a:prstGeom>
          <a:solidFill>
            <a:srgbClr val="FFCCCC"/>
          </a:solidFill>
          <a:ln w="9525">
            <a:solidFill>
              <a:schemeClr val="tx1"/>
            </a:solidFill>
            <a:miter lim="800000"/>
            <a:headEnd/>
            <a:tailEnd/>
          </a:ln>
        </p:spPr>
        <p:txBody>
          <a:bodyPr lIns="16615" rIns="16615" anchor="ctr"/>
          <a:lstStyle/>
          <a:p>
            <a:pPr algn="ctr"/>
            <a:r>
              <a:rPr lang="en-US" altLang="zh-CN" sz="1477" dirty="0"/>
              <a:t>USPTO</a:t>
            </a:r>
          </a:p>
        </p:txBody>
      </p:sp>
      <p:cxnSp>
        <p:nvCxnSpPr>
          <p:cNvPr id="14" name="直接箭头连接符 24"/>
          <p:cNvCxnSpPr>
            <a:stCxn id="19" idx="2"/>
          </p:cNvCxnSpPr>
          <p:nvPr/>
        </p:nvCxnSpPr>
        <p:spPr>
          <a:xfrm flipH="1">
            <a:off x="4921251" y="1468167"/>
            <a:ext cx="1246003" cy="481566"/>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31446"/>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85054675"/>
              </p:ext>
            </p:extLst>
          </p:nvPr>
        </p:nvGraphicFramePr>
        <p:xfrm>
          <a:off x="323850" y="1295400"/>
          <a:ext cx="8436216" cy="3113648"/>
        </p:xfrm>
        <a:graphic>
          <a:graphicData uri="http://schemas.openxmlformats.org/drawingml/2006/table">
            <a:tbl>
              <a:tblPr firstRow="1" bandRow="1">
                <a:tableStyleId>{073A0DAA-6AF3-43AB-8588-CEC1D06C72B9}</a:tableStyleId>
              </a:tblPr>
              <a:tblGrid>
                <a:gridCol w="2109054"/>
                <a:gridCol w="2109054"/>
                <a:gridCol w="2109054"/>
                <a:gridCol w="2109054"/>
              </a:tblGrid>
              <a:tr h="365760">
                <a:tc>
                  <a:txBody>
                    <a:bodyPr/>
                    <a:lstStyle/>
                    <a:p>
                      <a:pPr algn="ctr"/>
                      <a:r>
                        <a:rPr lang="en-US" sz="1800" dirty="0" smtClean="0"/>
                        <a:t>Dataset</a:t>
                      </a:r>
                      <a:endParaRPr lang="en-US" sz="1800" dirty="0"/>
                    </a:p>
                  </a:txBody>
                  <a:tcPr marL="84406" marR="84406" marT="42203" marB="4220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Network</a:t>
                      </a:r>
                    </a:p>
                  </a:txBody>
                  <a:tcPr marL="84406" marR="84406" marT="42203" marB="42203"/>
                </a:tc>
                <a:tc>
                  <a:txBody>
                    <a:bodyPr/>
                    <a:lstStyle/>
                    <a:p>
                      <a:pPr algn="ctr"/>
                      <a:r>
                        <a:rPr lang="en-US" sz="1800" dirty="0" smtClean="0"/>
                        <a:t>#Users</a:t>
                      </a:r>
                      <a:endParaRPr lang="en-US" sz="1800" dirty="0"/>
                    </a:p>
                  </a:txBody>
                  <a:tcPr marL="84406" marR="84406" marT="42203" marB="42203"/>
                </a:tc>
                <a:tc>
                  <a:txBody>
                    <a:bodyPr/>
                    <a:lstStyle/>
                    <a:p>
                      <a:pPr algn="ctr"/>
                      <a:r>
                        <a:rPr lang="en-US" sz="1800" dirty="0" smtClean="0"/>
                        <a:t>#Relationships</a:t>
                      </a:r>
                      <a:endParaRPr lang="en-US" sz="1800" dirty="0"/>
                    </a:p>
                  </a:txBody>
                  <a:tcPr marL="84406" marR="84406" marT="42203" marB="42203"/>
                </a:tc>
              </a:tr>
              <a:tr h="342314">
                <a:tc rowSpan="5">
                  <a:txBody>
                    <a:bodyPr/>
                    <a:lstStyle/>
                    <a:p>
                      <a:pPr algn="ctr"/>
                      <a:r>
                        <a:rPr lang="en-US" sz="2600" b="1" dirty="0" smtClean="0"/>
                        <a:t>SNS</a:t>
                      </a:r>
                      <a:endParaRPr lang="en-US" sz="2600" b="1" dirty="0"/>
                    </a:p>
                  </a:txBody>
                  <a:tcPr marL="84406" marR="84406" marT="42203" marB="42203" anchor="ctr"/>
                </a:tc>
                <a:tc>
                  <a:txBody>
                    <a:bodyPr/>
                    <a:lstStyle/>
                    <a:p>
                      <a:r>
                        <a:rPr lang="en-US" sz="1700" dirty="0" smtClean="0"/>
                        <a:t>Twitter</a:t>
                      </a:r>
                      <a:endParaRPr lang="en-US" sz="1700" dirty="0"/>
                    </a:p>
                  </a:txBody>
                  <a:tcPr marL="84406" marR="84406" marT="42203" marB="42203"/>
                </a:tc>
                <a:tc>
                  <a:txBody>
                    <a:bodyPr/>
                    <a:lstStyle/>
                    <a:p>
                      <a:r>
                        <a:rPr lang="en-US" sz="1700" dirty="0" smtClean="0"/>
                        <a:t>40,171,624</a:t>
                      </a:r>
                      <a:endParaRPr lang="en-US" sz="1700" dirty="0"/>
                    </a:p>
                  </a:txBody>
                  <a:tcPr marL="84406" marR="84406" marT="42203" marB="42203"/>
                </a:tc>
                <a:tc>
                  <a:txBody>
                    <a:bodyPr/>
                    <a:lstStyle/>
                    <a:p>
                      <a:r>
                        <a:rPr lang="en-US" sz="1700" dirty="0" smtClean="0"/>
                        <a:t>1,468,365,182</a:t>
                      </a:r>
                      <a:endParaRPr lang="en-US" sz="1700" dirty="0"/>
                    </a:p>
                  </a:txBody>
                  <a:tcPr marL="84406" marR="84406" marT="42203" marB="42203"/>
                </a:tc>
              </a:tr>
              <a:tr h="342314">
                <a:tc vMerge="1">
                  <a:txBody>
                    <a:bodyPr/>
                    <a:lstStyle/>
                    <a:p>
                      <a:endParaRPr lang="en-US" dirty="0"/>
                    </a:p>
                  </a:txBody>
                  <a:tcPr/>
                </a:tc>
                <a:tc>
                  <a:txBody>
                    <a:bodyPr/>
                    <a:lstStyle/>
                    <a:p>
                      <a:r>
                        <a:rPr lang="en-US" sz="1700" dirty="0" err="1" smtClean="0"/>
                        <a:t>LiveJournal</a:t>
                      </a:r>
                      <a:r>
                        <a:rPr lang="en-US" sz="1700" dirty="0" smtClean="0"/>
                        <a:t> </a:t>
                      </a:r>
                      <a:endParaRPr lang="en-US" sz="1700" dirty="0"/>
                    </a:p>
                  </a:txBody>
                  <a:tcPr marL="84406" marR="84406" marT="42203" marB="42203"/>
                </a:tc>
                <a:tc>
                  <a:txBody>
                    <a:bodyPr/>
                    <a:lstStyle/>
                    <a:p>
                      <a:r>
                        <a:rPr lang="en-US" sz="1700" dirty="0" smtClean="0"/>
                        <a:t>3,017,286</a:t>
                      </a:r>
                      <a:endParaRPr lang="en-US" sz="1700" dirty="0"/>
                    </a:p>
                  </a:txBody>
                  <a:tcPr marL="84406" marR="84406" marT="42203" marB="42203"/>
                </a:tc>
                <a:tc>
                  <a:txBody>
                    <a:bodyPr/>
                    <a:lstStyle/>
                    <a:p>
                      <a:r>
                        <a:rPr lang="en-US" sz="1700" dirty="0" smtClean="0"/>
                        <a:t>87,037,567</a:t>
                      </a:r>
                      <a:endParaRPr lang="en-US" sz="1700" dirty="0"/>
                    </a:p>
                  </a:txBody>
                  <a:tcPr marL="84406" marR="84406" marT="42203" marB="42203"/>
                </a:tc>
              </a:tr>
              <a:tr h="342314">
                <a:tc vMerge="1">
                  <a:txBody>
                    <a:bodyPr/>
                    <a:lstStyle/>
                    <a:p>
                      <a:endParaRPr lang="en-US" dirty="0"/>
                    </a:p>
                  </a:txBody>
                  <a:tcPr/>
                </a:tc>
                <a:tc>
                  <a:txBody>
                    <a:bodyPr/>
                    <a:lstStyle/>
                    <a:p>
                      <a:r>
                        <a:rPr lang="en-US" sz="1700" dirty="0" smtClean="0"/>
                        <a:t>Flickr </a:t>
                      </a:r>
                      <a:endParaRPr lang="en-US" sz="1700" dirty="0"/>
                    </a:p>
                  </a:txBody>
                  <a:tcPr marL="84406" marR="84406" marT="42203" marB="42203"/>
                </a:tc>
                <a:tc>
                  <a:txBody>
                    <a:bodyPr/>
                    <a:lstStyle/>
                    <a:p>
                      <a:r>
                        <a:rPr lang="en-US" sz="1700" dirty="0" smtClean="0"/>
                        <a:t>215,495 </a:t>
                      </a:r>
                      <a:endParaRPr lang="en-US" sz="1700" dirty="0"/>
                    </a:p>
                  </a:txBody>
                  <a:tcPr marL="84406" marR="84406" marT="42203" marB="42203"/>
                </a:tc>
                <a:tc>
                  <a:txBody>
                    <a:bodyPr/>
                    <a:lstStyle/>
                    <a:p>
                      <a:r>
                        <a:rPr lang="en-US" sz="1700" dirty="0" smtClean="0"/>
                        <a:t>9,114,557</a:t>
                      </a:r>
                      <a:endParaRPr lang="en-US" sz="1700" dirty="0"/>
                    </a:p>
                  </a:txBody>
                  <a:tcPr marL="84406" marR="84406" marT="42203" marB="42203"/>
                </a:tc>
              </a:tr>
              <a:tr h="342314">
                <a:tc vMerge="1">
                  <a:txBody>
                    <a:bodyPr/>
                    <a:lstStyle/>
                    <a:p>
                      <a:endParaRPr lang="en-US" dirty="0"/>
                    </a:p>
                  </a:txBody>
                  <a:tcPr/>
                </a:tc>
                <a:tc>
                  <a:txBody>
                    <a:bodyPr/>
                    <a:lstStyle/>
                    <a:p>
                      <a:r>
                        <a:rPr lang="en-US" sz="1700" dirty="0" err="1" smtClean="0"/>
                        <a:t>Last.fm</a:t>
                      </a:r>
                      <a:r>
                        <a:rPr lang="en-US" sz="1700" dirty="0" smtClean="0"/>
                        <a:t> </a:t>
                      </a:r>
                      <a:endParaRPr lang="en-US" sz="1700" dirty="0"/>
                    </a:p>
                  </a:txBody>
                  <a:tcPr marL="84406" marR="84406" marT="42203" marB="42203"/>
                </a:tc>
                <a:tc>
                  <a:txBody>
                    <a:bodyPr/>
                    <a:lstStyle/>
                    <a:p>
                      <a:r>
                        <a:rPr lang="en-US" sz="1700" dirty="0" smtClean="0"/>
                        <a:t>136,420</a:t>
                      </a:r>
                      <a:endParaRPr lang="en-US" sz="1700" dirty="0"/>
                    </a:p>
                  </a:txBody>
                  <a:tcPr marL="84406" marR="84406" marT="42203" marB="42203"/>
                </a:tc>
                <a:tc>
                  <a:txBody>
                    <a:bodyPr/>
                    <a:lstStyle/>
                    <a:p>
                      <a:r>
                        <a:rPr lang="en-US" sz="1700" dirty="0" smtClean="0"/>
                        <a:t>1,685,524</a:t>
                      </a:r>
                      <a:endParaRPr lang="en-US" sz="1700" dirty="0"/>
                    </a:p>
                  </a:txBody>
                  <a:tcPr marL="84406" marR="84406" marT="42203" marB="42203"/>
                </a:tc>
              </a:tr>
              <a:tr h="342314">
                <a:tc vMerge="1">
                  <a:txBody>
                    <a:bodyPr/>
                    <a:lstStyle/>
                    <a:p>
                      <a:endParaRPr lang="en-US" dirty="0"/>
                    </a:p>
                  </a:txBody>
                  <a:tcPr/>
                </a:tc>
                <a:tc>
                  <a:txBody>
                    <a:bodyPr/>
                    <a:lstStyle/>
                    <a:p>
                      <a:r>
                        <a:rPr lang="en-US" sz="1700" dirty="0" err="1" smtClean="0"/>
                        <a:t>MySpace</a:t>
                      </a:r>
                      <a:r>
                        <a:rPr lang="en-US" sz="1700" dirty="0" smtClean="0"/>
                        <a:t> </a:t>
                      </a:r>
                      <a:endParaRPr lang="en-US" sz="1700" dirty="0"/>
                    </a:p>
                  </a:txBody>
                  <a:tcPr marL="84406" marR="84406" marT="42203" marB="42203"/>
                </a:tc>
                <a:tc>
                  <a:txBody>
                    <a:bodyPr/>
                    <a:lstStyle/>
                    <a:p>
                      <a:r>
                        <a:rPr lang="en-US" sz="1700" dirty="0" smtClean="0"/>
                        <a:t>854,498</a:t>
                      </a:r>
                      <a:endParaRPr lang="en-US" sz="1700" dirty="0"/>
                    </a:p>
                  </a:txBody>
                  <a:tcPr marL="84406" marR="84406" marT="42203" marB="42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6,489,736</a:t>
                      </a:r>
                    </a:p>
                  </a:txBody>
                  <a:tcPr marL="84406" marR="84406" marT="42203" marB="42203"/>
                </a:tc>
              </a:tr>
              <a:tr h="342314">
                <a:tc rowSpan="3">
                  <a:txBody>
                    <a:bodyPr/>
                    <a:lstStyle/>
                    <a:p>
                      <a:pPr algn="ctr"/>
                      <a:r>
                        <a:rPr lang="en-US" sz="2600" b="1" dirty="0" smtClean="0"/>
                        <a:t>Academia</a:t>
                      </a:r>
                      <a:endParaRPr lang="en-US" sz="2600" b="1" dirty="0"/>
                    </a:p>
                  </a:txBody>
                  <a:tcPr marL="84406" marR="84406" marT="42203" marB="42203" anchor="ctr"/>
                </a:tc>
                <a:tc>
                  <a:txBody>
                    <a:bodyPr/>
                    <a:lstStyle/>
                    <a:p>
                      <a:r>
                        <a:rPr lang="en-US" sz="1700" dirty="0" smtClean="0"/>
                        <a:t>LinkedIn</a:t>
                      </a:r>
                      <a:endParaRPr lang="en-US" sz="1700" dirty="0"/>
                    </a:p>
                  </a:txBody>
                  <a:tcPr marL="84406" marR="84406" marT="42203" marB="42203"/>
                </a:tc>
                <a:tc>
                  <a:txBody>
                    <a:bodyPr/>
                    <a:lstStyle/>
                    <a:p>
                      <a:r>
                        <a:rPr lang="en-US" sz="1700" dirty="0" smtClean="0"/>
                        <a:t>2,985,414</a:t>
                      </a:r>
                      <a:endParaRPr lang="en-US" sz="1700" dirty="0"/>
                    </a:p>
                  </a:txBody>
                  <a:tcPr marL="84406" marR="84406" marT="42203" marB="42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25,965,384</a:t>
                      </a:r>
                    </a:p>
                  </a:txBody>
                  <a:tcPr marL="84406" marR="84406" marT="42203" marB="42203"/>
                </a:tc>
              </a:tr>
              <a:tr h="342314">
                <a:tc vMerge="1">
                  <a:txBody>
                    <a:bodyPr/>
                    <a:lstStyle/>
                    <a:p>
                      <a:endParaRPr lang="en-US" dirty="0"/>
                    </a:p>
                  </a:txBody>
                  <a:tcPr/>
                </a:tc>
                <a:tc>
                  <a:txBody>
                    <a:bodyPr/>
                    <a:lstStyle/>
                    <a:p>
                      <a:r>
                        <a:rPr lang="en-US" sz="1700" dirty="0" err="1" smtClean="0"/>
                        <a:t>ArnetMiner</a:t>
                      </a:r>
                      <a:r>
                        <a:rPr lang="en-US" sz="1700" dirty="0" smtClean="0"/>
                        <a:t> </a:t>
                      </a:r>
                      <a:endParaRPr lang="en-US" sz="1700" dirty="0"/>
                    </a:p>
                  </a:txBody>
                  <a:tcPr marL="84406" marR="84406" marT="42203" marB="42203"/>
                </a:tc>
                <a:tc>
                  <a:txBody>
                    <a:bodyPr/>
                    <a:lstStyle/>
                    <a:p>
                      <a:r>
                        <a:rPr lang="en-US" sz="1700" dirty="0" smtClean="0"/>
                        <a:t>1,053,188 </a:t>
                      </a:r>
                      <a:endParaRPr lang="en-US" sz="1700" dirty="0"/>
                    </a:p>
                  </a:txBody>
                  <a:tcPr marL="84406" marR="84406" marT="42203" marB="42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3,916,907</a:t>
                      </a:r>
                    </a:p>
                  </a:txBody>
                  <a:tcPr marL="84406" marR="84406" marT="42203" marB="42203"/>
                </a:tc>
              </a:tr>
              <a:tr h="342314">
                <a:tc vMerge="1">
                  <a:txBody>
                    <a:bodyPr/>
                    <a:lstStyle/>
                    <a:p>
                      <a:endParaRPr lang="en-US" dirty="0"/>
                    </a:p>
                  </a:txBody>
                  <a:tcPr/>
                </a:tc>
                <a:tc>
                  <a:txBody>
                    <a:bodyPr/>
                    <a:lstStyle/>
                    <a:p>
                      <a:r>
                        <a:rPr lang="en-US" sz="1700" dirty="0" err="1" smtClean="0"/>
                        <a:t>VideoLectures</a:t>
                      </a:r>
                      <a:r>
                        <a:rPr lang="en-US" sz="1700" dirty="0" smtClean="0"/>
                        <a:t> </a:t>
                      </a:r>
                      <a:endParaRPr lang="en-US" sz="1700" dirty="0"/>
                    </a:p>
                  </a:txBody>
                  <a:tcPr marL="84406" marR="84406" marT="42203" marB="42203"/>
                </a:tc>
                <a:tc>
                  <a:txBody>
                    <a:bodyPr/>
                    <a:lstStyle/>
                    <a:p>
                      <a:r>
                        <a:rPr lang="en-US" sz="1700" dirty="0" smtClean="0"/>
                        <a:t>11,178 </a:t>
                      </a:r>
                      <a:endParaRPr lang="en-US" sz="1700" dirty="0"/>
                    </a:p>
                  </a:txBody>
                  <a:tcPr marL="84406" marR="84406" marT="42203" marB="42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786,353</a:t>
                      </a:r>
                    </a:p>
                  </a:txBody>
                  <a:tcPr marL="84406" marR="84406" marT="42203" marB="42203"/>
                </a:tc>
              </a:tr>
            </a:tbl>
          </a:graphicData>
        </a:graphic>
      </p:graphicFrame>
      <p:sp>
        <p:nvSpPr>
          <p:cNvPr id="5" name="内容占位符 2"/>
          <p:cNvSpPr txBox="1">
            <a:spLocks/>
          </p:cNvSpPr>
          <p:nvPr/>
        </p:nvSpPr>
        <p:spPr bwMode="auto">
          <a:xfrm>
            <a:off x="417692" y="4565843"/>
            <a:ext cx="8342376" cy="1599456"/>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846" b="1" dirty="0">
                <a:solidFill>
                  <a:srgbClr val="0000CC"/>
                </a:solidFill>
              </a:rPr>
              <a:t>Ground Truth</a:t>
            </a:r>
          </a:p>
          <a:p>
            <a:pPr>
              <a:buFont typeface=".HelveticaNeueDeskInterface-Regular" charset="0"/>
              <a:buChar char="-"/>
            </a:pPr>
            <a:r>
              <a:rPr kumimoji="1" lang="en-US" altLang="zh-CN" sz="1662" dirty="0"/>
              <a:t>Thank </a:t>
            </a:r>
            <a:r>
              <a:rPr kumimoji="1" lang="en-US" altLang="zh-CN" sz="1662" dirty="0" err="1"/>
              <a:t>Shlomo</a:t>
            </a:r>
            <a:r>
              <a:rPr kumimoji="1" lang="en-US" altLang="zh-CN" sz="1662" dirty="0"/>
              <a:t> </a:t>
            </a:r>
            <a:r>
              <a:rPr kumimoji="1" lang="en-US" altLang="zh-CN" sz="1662" dirty="0" err="1"/>
              <a:t>Berkovsky</a:t>
            </a:r>
            <a:r>
              <a:rPr kumimoji="1" lang="en-US" altLang="zh-CN" sz="1662" dirty="0"/>
              <a:t>, Terence Chen, and Dali </a:t>
            </a:r>
            <a:r>
              <a:rPr kumimoji="1" lang="en-US" altLang="zh-CN" sz="1662" dirty="0" err="1"/>
              <a:t>Kaafar</a:t>
            </a:r>
            <a:r>
              <a:rPr kumimoji="1" lang="en-US" altLang="zh-CN" sz="1662" dirty="0"/>
              <a:t> for sharing the </a:t>
            </a:r>
            <a:r>
              <a:rPr kumimoji="1" lang="en-US" altLang="zh-CN" sz="1662" dirty="0">
                <a:solidFill>
                  <a:srgbClr val="0000CC"/>
                </a:solidFill>
              </a:rPr>
              <a:t>SNS</a:t>
            </a:r>
            <a:r>
              <a:rPr kumimoji="1" lang="en-US" altLang="zh-CN" sz="1662" dirty="0"/>
              <a:t> data with ground-truth [28].</a:t>
            </a:r>
          </a:p>
          <a:p>
            <a:pPr>
              <a:buFont typeface=".HelveticaNeueDeskInterface-Regular" charset="0"/>
              <a:buChar char="-"/>
            </a:pPr>
            <a:r>
              <a:rPr kumimoji="1" lang="en-US" altLang="zh-CN" sz="1662" dirty="0"/>
              <a:t>In </a:t>
            </a:r>
            <a:r>
              <a:rPr kumimoji="1" lang="en-US" altLang="zh-CN" sz="1662" dirty="0">
                <a:solidFill>
                  <a:srgbClr val="0000CC"/>
                </a:solidFill>
              </a:rPr>
              <a:t>Academia</a:t>
            </a:r>
            <a:r>
              <a:rPr kumimoji="1" lang="en-US" altLang="zh-CN" sz="1662" dirty="0"/>
              <a:t>, we chose 10,000 authors from </a:t>
            </a:r>
            <a:r>
              <a:rPr kumimoji="1" lang="en-US" altLang="zh-CN" sz="1662" dirty="0" err="1"/>
              <a:t>ArnetMiner</a:t>
            </a:r>
            <a:r>
              <a:rPr kumimoji="1" lang="en-US" altLang="zh-CN" sz="1662" dirty="0"/>
              <a:t> who were connected with LinkedIn profiles and </a:t>
            </a:r>
            <a:r>
              <a:rPr kumimoji="1" lang="en-US" altLang="zh-CN" sz="1662" dirty="0" err="1"/>
              <a:t>VideoLectures</a:t>
            </a:r>
            <a:r>
              <a:rPr kumimoji="1" lang="en-US" altLang="zh-CN" sz="1662" dirty="0"/>
              <a:t> profiles as the ground truth.</a:t>
            </a:r>
          </a:p>
        </p:txBody>
      </p:sp>
      <p:sp>
        <p:nvSpPr>
          <p:cNvPr id="6" name="副标题 4"/>
          <p:cNvSpPr txBox="1">
            <a:spLocks/>
          </p:cNvSpPr>
          <p:nvPr/>
        </p:nvSpPr>
        <p:spPr bwMode="auto">
          <a:xfrm>
            <a:off x="0" y="6484464"/>
            <a:ext cx="9144000" cy="373536"/>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err="1">
                <a:latin typeface="+mn-lt"/>
                <a:ea typeface="+mn-ea"/>
              </a:rPr>
              <a:t>Data&amp;codes</a:t>
            </a:r>
            <a:r>
              <a:rPr lang="en-US" altLang="zh-CN" sz="1292" kern="0" dirty="0">
                <a:latin typeface="+mn-lt"/>
                <a:ea typeface="+mn-ea"/>
              </a:rPr>
              <a:t>: </a:t>
            </a:r>
            <a:r>
              <a:rPr lang="en-US" altLang="zh-CN" sz="1292" kern="0" dirty="0">
                <a:latin typeface="+mn-lt"/>
                <a:ea typeface="+mn-ea"/>
                <a:hlinkClick r:id="rId2"/>
              </a:rPr>
              <a:t>https://aminer.org/cosnet</a:t>
            </a:r>
            <a:r>
              <a:rPr lang="en-US" altLang="zh-CN" sz="1292" kern="0" dirty="0">
                <a:latin typeface="+mn-lt"/>
                <a:ea typeface="+mn-ea"/>
              </a:rPr>
              <a:t> </a:t>
            </a:r>
            <a:endParaRPr lang="zh-CN" altLang="en-US" sz="1292" kern="0" dirty="0">
              <a:latin typeface="+mn-lt"/>
              <a:ea typeface="+mn-ea"/>
            </a:endParaRPr>
          </a:p>
        </p:txBody>
      </p:sp>
    </p:spTree>
    <p:extLst>
      <p:ext uri="{BB962C8B-B14F-4D97-AF65-F5344CB8AC3E}">
        <p14:creationId xmlns:p14="http://schemas.microsoft.com/office/powerpoint/2010/main" val="1179816252"/>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Connecting </a:t>
            </a:r>
            <a:r>
              <a:rPr kumimoji="1" lang="en-US" altLang="zh-CN" dirty="0" err="1" smtClean="0"/>
              <a:t>AMiner</a:t>
            </a:r>
            <a:r>
              <a:rPr kumimoji="1" lang="en-US" altLang="zh-CN" dirty="0" smtClean="0"/>
              <a:t> with …</a:t>
            </a:r>
            <a:endParaRPr kumimoji="1" lang="zh-CN" altLang="en-US" dirty="0"/>
          </a:p>
        </p:txBody>
      </p:sp>
      <p:sp>
        <p:nvSpPr>
          <p:cNvPr id="3" name="内容占位符 2"/>
          <p:cNvSpPr>
            <a:spLocks noGrp="1"/>
          </p:cNvSpPr>
          <p:nvPr>
            <p:ph idx="1"/>
          </p:nvPr>
        </p:nvSpPr>
        <p:spPr>
          <a:xfrm>
            <a:off x="323852" y="1301994"/>
            <a:ext cx="8436219" cy="4550020"/>
          </a:xfrm>
        </p:spPr>
        <p:txBody>
          <a:bodyPr/>
          <a:lstStyle/>
          <a:p>
            <a:r>
              <a:rPr kumimoji="1" lang="en-US" altLang="zh-CN" sz="2800" dirty="0" smtClean="0"/>
              <a:t>LinkedIn and </a:t>
            </a:r>
            <a:r>
              <a:rPr kumimoji="1" lang="en-US" altLang="zh-CN" sz="2800" dirty="0" err="1" smtClean="0"/>
              <a:t>VideoLectures</a:t>
            </a:r>
            <a:endParaRPr kumimoji="1" lang="en-US" altLang="zh-CN" sz="2800" dirty="0" smtClean="0"/>
          </a:p>
        </p:txBody>
      </p:sp>
      <p:pic>
        <p:nvPicPr>
          <p:cNvPr id="4" name="图片 3"/>
          <p:cNvPicPr>
            <a:picLocks noChangeAspect="1"/>
          </p:cNvPicPr>
          <p:nvPr/>
        </p:nvPicPr>
        <p:blipFill>
          <a:blip r:embed="rId2"/>
          <a:stretch>
            <a:fillRect/>
          </a:stretch>
        </p:blipFill>
        <p:spPr>
          <a:xfrm>
            <a:off x="2112650" y="1999919"/>
            <a:ext cx="4721884" cy="3035497"/>
          </a:xfrm>
          <a:prstGeom prst="rect">
            <a:avLst/>
          </a:prstGeom>
        </p:spPr>
      </p:pic>
      <p:sp>
        <p:nvSpPr>
          <p:cNvPr id="5" name="内容占位符 2"/>
          <p:cNvSpPr txBox="1">
            <a:spLocks/>
          </p:cNvSpPr>
          <p:nvPr/>
        </p:nvSpPr>
        <p:spPr bwMode="auto">
          <a:xfrm>
            <a:off x="783271" y="5157192"/>
            <a:ext cx="3954901" cy="930565"/>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477" dirty="0">
                <a:solidFill>
                  <a:srgbClr val="000090"/>
                </a:solidFill>
              </a:rPr>
              <a:t>Name-match:</a:t>
            </a:r>
            <a:r>
              <a:rPr kumimoji="1" lang="en-US" altLang="zh-CN" sz="1477" dirty="0"/>
              <a:t> match name only; </a:t>
            </a:r>
          </a:p>
          <a:p>
            <a:pPr marL="0" indent="0">
              <a:buNone/>
            </a:pPr>
            <a:r>
              <a:rPr kumimoji="1" lang="en-US" altLang="zh-CN" sz="1477" dirty="0">
                <a:solidFill>
                  <a:srgbClr val="000090"/>
                </a:solidFill>
              </a:rPr>
              <a:t>SVM: </a:t>
            </a:r>
            <a:r>
              <a:rPr kumimoji="1" lang="en-US" altLang="zh-CN" sz="1477" dirty="0"/>
              <a:t>use classifier to identify the same user;</a:t>
            </a:r>
          </a:p>
          <a:p>
            <a:pPr marL="0" indent="0">
              <a:buNone/>
            </a:pPr>
            <a:r>
              <a:rPr kumimoji="1" lang="en-US" altLang="zh-CN" sz="1477" dirty="0">
                <a:solidFill>
                  <a:srgbClr val="000090"/>
                </a:solidFill>
              </a:rPr>
              <a:t>MNA:</a:t>
            </a:r>
            <a:r>
              <a:rPr kumimoji="1" lang="en-US" altLang="zh-CN" sz="1477" dirty="0"/>
              <a:t> an optimization method; </a:t>
            </a:r>
          </a:p>
        </p:txBody>
      </p:sp>
      <p:sp>
        <p:nvSpPr>
          <p:cNvPr id="6" name="内容占位符 2"/>
          <p:cNvSpPr txBox="1">
            <a:spLocks/>
          </p:cNvSpPr>
          <p:nvPr/>
        </p:nvSpPr>
        <p:spPr bwMode="auto">
          <a:xfrm>
            <a:off x="4738172" y="5157192"/>
            <a:ext cx="3954901" cy="930565"/>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477" dirty="0" err="1">
                <a:solidFill>
                  <a:srgbClr val="000090"/>
                </a:solidFill>
              </a:rPr>
              <a:t>SiGMa</a:t>
            </a:r>
            <a:r>
              <a:rPr kumimoji="1" lang="en-US" altLang="zh-CN" sz="1477" dirty="0">
                <a:solidFill>
                  <a:srgbClr val="000090"/>
                </a:solidFill>
              </a:rPr>
              <a:t>:</a:t>
            </a:r>
            <a:r>
              <a:rPr kumimoji="1" lang="en-US" altLang="zh-CN" sz="1477" dirty="0"/>
              <a:t> local propagation; </a:t>
            </a:r>
          </a:p>
          <a:p>
            <a:pPr marL="0" indent="0">
              <a:buNone/>
            </a:pPr>
            <a:r>
              <a:rPr kumimoji="1" lang="en-US" altLang="zh-CN" sz="1477" dirty="0">
                <a:solidFill>
                  <a:srgbClr val="000090"/>
                </a:solidFill>
              </a:rPr>
              <a:t>COSNET: </a:t>
            </a:r>
            <a:r>
              <a:rPr kumimoji="1" lang="en-US" altLang="zh-CN" sz="1477" dirty="0"/>
              <a:t>our method;</a:t>
            </a:r>
          </a:p>
          <a:p>
            <a:pPr marL="0" indent="0">
              <a:buNone/>
            </a:pPr>
            <a:r>
              <a:rPr kumimoji="1" lang="en-US" altLang="zh-CN" sz="1477" dirty="0">
                <a:solidFill>
                  <a:srgbClr val="000090"/>
                </a:solidFill>
              </a:rPr>
              <a:t>COSNET-</a:t>
            </a:r>
            <a:r>
              <a:rPr kumimoji="1" lang="en-US" altLang="zh-CN" sz="1477" dirty="0"/>
              <a:t>: w/o global consistency.</a:t>
            </a:r>
          </a:p>
        </p:txBody>
      </p:sp>
      <p:sp>
        <p:nvSpPr>
          <p:cNvPr id="7" name="副标题 4"/>
          <p:cNvSpPr txBox="1">
            <a:spLocks/>
          </p:cNvSpPr>
          <p:nvPr/>
        </p:nvSpPr>
        <p:spPr bwMode="auto">
          <a:xfrm>
            <a:off x="0" y="6484464"/>
            <a:ext cx="9144000" cy="373536"/>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err="1">
                <a:latin typeface="+mn-lt"/>
                <a:ea typeface="+mn-ea"/>
              </a:rPr>
              <a:t>Data&amp;codes</a:t>
            </a:r>
            <a:r>
              <a:rPr lang="en-US" altLang="zh-CN" sz="1292" kern="0" dirty="0">
                <a:latin typeface="+mn-lt"/>
                <a:ea typeface="+mn-ea"/>
              </a:rPr>
              <a:t>: </a:t>
            </a:r>
            <a:r>
              <a:rPr lang="en-US" altLang="zh-CN" sz="1292" kern="0" dirty="0">
                <a:latin typeface="+mn-lt"/>
                <a:ea typeface="+mn-ea"/>
                <a:hlinkClick r:id="rId3"/>
              </a:rPr>
              <a:t>https://aminer.org/cosnet</a:t>
            </a:r>
            <a:r>
              <a:rPr lang="en-US" altLang="zh-CN" sz="1292" kern="0" dirty="0">
                <a:latin typeface="+mn-lt"/>
                <a:ea typeface="+mn-ea"/>
              </a:rPr>
              <a:t> </a:t>
            </a:r>
            <a:endParaRPr lang="zh-CN" altLang="en-US" sz="1292" kern="0" dirty="0">
              <a:latin typeface="+mn-lt"/>
              <a:ea typeface="+mn-ea"/>
            </a:endParaRPr>
          </a:p>
        </p:txBody>
      </p:sp>
    </p:spTree>
    <p:extLst>
      <p:ext uri="{BB962C8B-B14F-4D97-AF65-F5344CB8AC3E}">
        <p14:creationId xmlns:p14="http://schemas.microsoft.com/office/powerpoint/2010/main" val="145523461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Connecting Social Media Sites</a:t>
            </a:r>
            <a:endParaRPr kumimoji="1" lang="zh-CN" altLang="en-US" dirty="0"/>
          </a:p>
        </p:txBody>
      </p:sp>
      <p:sp>
        <p:nvSpPr>
          <p:cNvPr id="5" name="内容占位符 4"/>
          <p:cNvSpPr>
            <a:spLocks noGrp="1"/>
          </p:cNvSpPr>
          <p:nvPr>
            <p:ph idx="1"/>
          </p:nvPr>
        </p:nvSpPr>
        <p:spPr>
          <a:xfrm>
            <a:off x="323852" y="1301994"/>
            <a:ext cx="8436219" cy="4550020"/>
          </a:xfrm>
        </p:spPr>
        <p:txBody>
          <a:bodyPr/>
          <a:lstStyle/>
          <a:p>
            <a:r>
              <a:rPr kumimoji="1" lang="en-US" altLang="zh-CN" sz="2800" dirty="0" smtClean="0"/>
              <a:t>Twitter,</a:t>
            </a:r>
            <a:r>
              <a:rPr kumimoji="1" lang="zh-CN" altLang="en-US" sz="2800" dirty="0" smtClean="0"/>
              <a:t> </a:t>
            </a:r>
            <a:r>
              <a:rPr kumimoji="1" lang="en-US" altLang="zh-CN" sz="2800" dirty="0" err="1" smtClean="0"/>
              <a:t>LiveJournal</a:t>
            </a:r>
            <a:r>
              <a:rPr kumimoji="1" lang="en-US" altLang="zh-CN" sz="2800" dirty="0" smtClean="0"/>
              <a:t>,</a:t>
            </a:r>
            <a:r>
              <a:rPr kumimoji="1" lang="zh-CN" altLang="en-US" sz="2800" dirty="0" smtClean="0"/>
              <a:t> </a:t>
            </a:r>
            <a:r>
              <a:rPr kumimoji="1" lang="en-US" altLang="zh-CN" sz="2800" dirty="0" err="1" smtClean="0"/>
              <a:t>Last.fm</a:t>
            </a:r>
            <a:r>
              <a:rPr kumimoji="1" lang="en-US" altLang="zh-CN" sz="2800" dirty="0" smtClean="0"/>
              <a:t>,</a:t>
            </a:r>
            <a:r>
              <a:rPr kumimoji="1" lang="zh-CN" altLang="en-US" sz="2800" dirty="0" smtClean="0"/>
              <a:t> </a:t>
            </a:r>
            <a:r>
              <a:rPr kumimoji="1" lang="en-US" altLang="zh-CN" sz="2800" dirty="0" smtClean="0"/>
              <a:t>Flickr,</a:t>
            </a:r>
            <a:r>
              <a:rPr kumimoji="1" lang="zh-CN" altLang="en-US" sz="2800" dirty="0" smtClean="0"/>
              <a:t> </a:t>
            </a:r>
            <a:r>
              <a:rPr kumimoji="1" lang="en-US" altLang="zh-CN" sz="2800" dirty="0" err="1" smtClean="0"/>
              <a:t>MySpace</a:t>
            </a:r>
            <a:endParaRPr kumimoji="1" lang="en-US" altLang="zh-CN" sz="2800" dirty="0" smtClean="0"/>
          </a:p>
        </p:txBody>
      </p:sp>
      <p:pic>
        <p:nvPicPr>
          <p:cNvPr id="7" name="图片 6" descr="sns_resul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602" y="1767277"/>
            <a:ext cx="5716327" cy="3429797"/>
          </a:xfrm>
          <a:prstGeom prst="rect">
            <a:avLst/>
          </a:prstGeom>
        </p:spPr>
      </p:pic>
      <p:sp>
        <p:nvSpPr>
          <p:cNvPr id="10" name="副标题 4"/>
          <p:cNvSpPr txBox="1">
            <a:spLocks/>
          </p:cNvSpPr>
          <p:nvPr/>
        </p:nvSpPr>
        <p:spPr bwMode="auto">
          <a:xfrm>
            <a:off x="0" y="6484464"/>
            <a:ext cx="9144000" cy="373536"/>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err="1">
                <a:latin typeface="+mn-lt"/>
                <a:ea typeface="+mn-ea"/>
              </a:rPr>
              <a:t>Data&amp;codes</a:t>
            </a:r>
            <a:r>
              <a:rPr lang="en-US" altLang="zh-CN" sz="1292" kern="0" dirty="0">
                <a:latin typeface="+mn-lt"/>
                <a:ea typeface="+mn-ea"/>
              </a:rPr>
              <a:t>: </a:t>
            </a:r>
            <a:r>
              <a:rPr lang="en-US" altLang="zh-CN" sz="1292" kern="0" dirty="0">
                <a:latin typeface="+mn-lt"/>
                <a:ea typeface="+mn-ea"/>
                <a:hlinkClick r:id="rId4"/>
              </a:rPr>
              <a:t>https://aminer.org/cosnet</a:t>
            </a:r>
            <a:r>
              <a:rPr lang="en-US" altLang="zh-CN" sz="1292" kern="0" dirty="0">
                <a:latin typeface="+mn-lt"/>
                <a:ea typeface="+mn-ea"/>
              </a:rPr>
              <a:t> </a:t>
            </a:r>
            <a:endParaRPr lang="zh-CN" altLang="en-US" sz="1292" kern="0" dirty="0">
              <a:latin typeface="+mn-lt"/>
              <a:ea typeface="+mn-ea"/>
            </a:endParaRPr>
          </a:p>
        </p:txBody>
      </p:sp>
      <p:sp>
        <p:nvSpPr>
          <p:cNvPr id="11" name="内容占位符 2"/>
          <p:cNvSpPr txBox="1">
            <a:spLocks/>
          </p:cNvSpPr>
          <p:nvPr/>
        </p:nvSpPr>
        <p:spPr bwMode="auto">
          <a:xfrm>
            <a:off x="783271" y="5157192"/>
            <a:ext cx="3954901" cy="930565"/>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477" dirty="0">
                <a:solidFill>
                  <a:srgbClr val="000090"/>
                </a:solidFill>
              </a:rPr>
              <a:t>Name-match:</a:t>
            </a:r>
            <a:r>
              <a:rPr kumimoji="1" lang="en-US" altLang="zh-CN" sz="1477" dirty="0"/>
              <a:t> match name only; </a:t>
            </a:r>
          </a:p>
          <a:p>
            <a:pPr marL="0" indent="0">
              <a:buNone/>
            </a:pPr>
            <a:r>
              <a:rPr kumimoji="1" lang="en-US" altLang="zh-CN" sz="1477" dirty="0">
                <a:solidFill>
                  <a:srgbClr val="000090"/>
                </a:solidFill>
              </a:rPr>
              <a:t>SVM: </a:t>
            </a:r>
            <a:r>
              <a:rPr kumimoji="1" lang="en-US" altLang="zh-CN" sz="1477" dirty="0"/>
              <a:t>use classifier to identify the same user;</a:t>
            </a:r>
          </a:p>
          <a:p>
            <a:pPr marL="0" indent="0">
              <a:buNone/>
            </a:pPr>
            <a:r>
              <a:rPr kumimoji="1" lang="en-US" altLang="zh-CN" sz="1477" dirty="0">
                <a:solidFill>
                  <a:srgbClr val="000090"/>
                </a:solidFill>
              </a:rPr>
              <a:t>MNA:</a:t>
            </a:r>
            <a:r>
              <a:rPr kumimoji="1" lang="en-US" altLang="zh-CN" sz="1477" dirty="0"/>
              <a:t> an optimization method; </a:t>
            </a:r>
          </a:p>
        </p:txBody>
      </p:sp>
      <p:sp>
        <p:nvSpPr>
          <p:cNvPr id="12" name="内容占位符 2"/>
          <p:cNvSpPr txBox="1">
            <a:spLocks/>
          </p:cNvSpPr>
          <p:nvPr/>
        </p:nvSpPr>
        <p:spPr bwMode="auto">
          <a:xfrm>
            <a:off x="4738172" y="5157192"/>
            <a:ext cx="3954901" cy="930565"/>
          </a:xfrm>
          <a:prstGeom prst="rect">
            <a:avLst/>
          </a:prstGeom>
          <a:noFill/>
          <a:ln w="9525">
            <a:solidFill>
              <a:schemeClr val="bg1">
                <a:lumMod val="65000"/>
              </a:schemeClr>
            </a:solid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en-US" altLang="zh-CN" sz="1477" dirty="0" err="1">
                <a:solidFill>
                  <a:srgbClr val="000090"/>
                </a:solidFill>
              </a:rPr>
              <a:t>SiGMa</a:t>
            </a:r>
            <a:r>
              <a:rPr kumimoji="1" lang="en-US" altLang="zh-CN" sz="1477" dirty="0">
                <a:solidFill>
                  <a:srgbClr val="000090"/>
                </a:solidFill>
              </a:rPr>
              <a:t>:</a:t>
            </a:r>
            <a:r>
              <a:rPr kumimoji="1" lang="en-US" altLang="zh-CN" sz="1477" dirty="0"/>
              <a:t> local propagation; </a:t>
            </a:r>
          </a:p>
          <a:p>
            <a:pPr marL="0" indent="0">
              <a:buNone/>
            </a:pPr>
            <a:r>
              <a:rPr kumimoji="1" lang="en-US" altLang="zh-CN" sz="1477" dirty="0">
                <a:solidFill>
                  <a:srgbClr val="000090"/>
                </a:solidFill>
              </a:rPr>
              <a:t>COSNET: </a:t>
            </a:r>
            <a:r>
              <a:rPr kumimoji="1" lang="en-US" altLang="zh-CN" sz="1477" dirty="0"/>
              <a:t>our method;</a:t>
            </a:r>
          </a:p>
          <a:p>
            <a:pPr marL="0" indent="0">
              <a:buNone/>
            </a:pPr>
            <a:r>
              <a:rPr kumimoji="1" lang="en-US" altLang="zh-CN" sz="1477" dirty="0">
                <a:solidFill>
                  <a:srgbClr val="000090"/>
                </a:solidFill>
              </a:rPr>
              <a:t>COSNET-</a:t>
            </a:r>
            <a:r>
              <a:rPr kumimoji="1" lang="en-US" altLang="zh-CN" sz="1477" dirty="0"/>
              <a:t>: w/o global consistency.</a:t>
            </a:r>
          </a:p>
        </p:txBody>
      </p:sp>
    </p:spTree>
    <p:extLst>
      <p:ext uri="{BB962C8B-B14F-4D97-AF65-F5344CB8AC3E}">
        <p14:creationId xmlns:p14="http://schemas.microsoft.com/office/powerpoint/2010/main" val="43688500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2285999"/>
            <a:ext cx="8150470" cy="2209801"/>
          </a:xfrm>
        </p:spPr>
        <p:txBody>
          <a:bodyPr/>
          <a:lstStyle/>
          <a:p>
            <a:r>
              <a:rPr lang="en-US" dirty="0" smtClean="0"/>
              <a:t>How about research for </a:t>
            </a:r>
            <a:r>
              <a:rPr lang="en-US" i="1" dirty="0" smtClean="0">
                <a:solidFill>
                  <a:srgbClr val="FF0000"/>
                </a:solidFill>
              </a:rPr>
              <a:t>Social Network</a:t>
            </a:r>
            <a:r>
              <a:rPr lang="en-US" dirty="0" smtClean="0"/>
              <a:t>?</a:t>
            </a:r>
          </a:p>
        </p:txBody>
      </p:sp>
      <p:sp>
        <p:nvSpPr>
          <p:cNvPr id="4" name="Oval 3"/>
          <p:cNvSpPr/>
          <p:nvPr/>
        </p:nvSpPr>
        <p:spPr>
          <a:xfrm>
            <a:off x="609600" y="4050268"/>
            <a:ext cx="4724400" cy="1371600"/>
          </a:xfrm>
          <a:prstGeom prst="ellipse">
            <a:avLst/>
          </a:prstGeom>
          <a:solidFill>
            <a:srgbClr val="00B0F0">
              <a:alpha val="54902"/>
            </a:srgb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Times New Roman" charset="0"/>
                <a:ea typeface="Times New Roman" charset="0"/>
                <a:cs typeface="Times New Roman" charset="0"/>
              </a:rPr>
              <a:t>Computational </a:t>
            </a:r>
            <a:r>
              <a:rPr lang="en-US" sz="2000" b="1" dirty="0" smtClean="0">
                <a:solidFill>
                  <a:schemeClr val="tx1"/>
                </a:solidFill>
                <a:latin typeface="Times New Roman" charset="0"/>
                <a:ea typeface="Times New Roman" charset="0"/>
                <a:cs typeface="Times New Roman" charset="0"/>
              </a:rPr>
              <a:t>Models</a:t>
            </a:r>
          </a:p>
          <a:p>
            <a:r>
              <a:rPr lang="en-US" sz="2000" b="1" dirty="0" smtClean="0">
                <a:solidFill>
                  <a:schemeClr val="tx1"/>
                </a:solidFill>
                <a:latin typeface="Times New Roman" charset="0"/>
                <a:ea typeface="Times New Roman" charset="0"/>
                <a:cs typeface="Times New Roman" charset="0"/>
              </a:rPr>
              <a:t>Big </a:t>
            </a:r>
            <a:r>
              <a:rPr lang="en-US" sz="2000" b="1" dirty="0">
                <a:solidFill>
                  <a:schemeClr val="tx1"/>
                </a:solidFill>
                <a:latin typeface="Times New Roman" charset="0"/>
                <a:ea typeface="Times New Roman" charset="0"/>
                <a:cs typeface="Times New Roman" charset="0"/>
              </a:rPr>
              <a:t>Data Algorithms</a:t>
            </a:r>
          </a:p>
        </p:txBody>
      </p:sp>
      <p:sp>
        <p:nvSpPr>
          <p:cNvPr id="5" name="Oval 4"/>
          <p:cNvSpPr/>
          <p:nvPr/>
        </p:nvSpPr>
        <p:spPr>
          <a:xfrm>
            <a:off x="4038600" y="4038600"/>
            <a:ext cx="4724400" cy="1371600"/>
          </a:xfrm>
          <a:prstGeom prst="ellipse">
            <a:avLst/>
          </a:prstGeom>
          <a:solidFill>
            <a:srgbClr val="00B0F0">
              <a:alpha val="54902"/>
            </a:srgbClr>
          </a:solidFill>
          <a:ln>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smtClean="0">
                <a:solidFill>
                  <a:schemeClr val="tx1"/>
                </a:solidFill>
                <a:latin typeface="Times New Roman" charset="0"/>
                <a:ea typeface="Times New Roman" charset="0"/>
                <a:cs typeface="Times New Roman" charset="0"/>
              </a:rPr>
              <a:t>Sociology, Physics, </a:t>
            </a:r>
            <a:r>
              <a:rPr lang="zh-CN" altLang="en-US" sz="2000" b="1" dirty="0" smtClean="0">
                <a:solidFill>
                  <a:schemeClr val="tx1"/>
                </a:solidFill>
                <a:latin typeface="Times New Roman" charset="0"/>
                <a:ea typeface="Times New Roman" charset="0"/>
                <a:cs typeface="Times New Roman" charset="0"/>
              </a:rPr>
              <a:t> </a:t>
            </a:r>
            <a:r>
              <a:rPr lang="en-US" altLang="zh-CN" sz="2000" b="1" dirty="0" smtClean="0">
                <a:solidFill>
                  <a:schemeClr val="tx1"/>
                </a:solidFill>
                <a:latin typeface="Times New Roman" charset="0"/>
                <a:ea typeface="Times New Roman" charset="0"/>
                <a:cs typeface="Times New Roman" charset="0"/>
              </a:rPr>
              <a:t>Psychology,</a:t>
            </a:r>
            <a:r>
              <a:rPr lang="zh-CN" altLang="en-US" sz="2000" b="1" dirty="0" smtClean="0">
                <a:solidFill>
                  <a:schemeClr val="tx1"/>
                </a:solidFill>
                <a:latin typeface="Times New Roman" charset="0"/>
                <a:ea typeface="Times New Roman" charset="0"/>
                <a:cs typeface="Times New Roman" charset="0"/>
              </a:rPr>
              <a:t> </a:t>
            </a:r>
            <a:r>
              <a:rPr lang="en-US" altLang="zh-CN" sz="2000" b="1" dirty="0" smtClean="0">
                <a:solidFill>
                  <a:schemeClr val="tx1"/>
                </a:solidFill>
                <a:latin typeface="Times New Roman" charset="0"/>
                <a:ea typeface="Times New Roman" charset="0"/>
                <a:cs typeface="Times New Roman" charset="0"/>
              </a:rPr>
              <a:t>Business,</a:t>
            </a:r>
            <a:r>
              <a:rPr lang="zh-CN" altLang="en-US" sz="2000" b="1" dirty="0" smtClean="0">
                <a:solidFill>
                  <a:schemeClr val="tx1"/>
                </a:solidFill>
                <a:latin typeface="Times New Roman" charset="0"/>
                <a:ea typeface="Times New Roman" charset="0"/>
                <a:cs typeface="Times New Roman" charset="0"/>
              </a:rPr>
              <a:t> </a:t>
            </a:r>
            <a:r>
              <a:rPr lang="en-US" altLang="zh-CN" sz="2000" b="1" dirty="0" smtClean="0">
                <a:solidFill>
                  <a:schemeClr val="tx1"/>
                </a:solidFill>
                <a:latin typeface="Times New Roman" charset="0"/>
                <a:ea typeface="Times New Roman" charset="0"/>
                <a:cs typeface="Times New Roman" charset="0"/>
              </a:rPr>
              <a:t>Management,</a:t>
            </a:r>
            <a:r>
              <a:rPr lang="zh-CN" altLang="en-US" sz="2000" b="1" dirty="0" smtClean="0">
                <a:solidFill>
                  <a:schemeClr val="tx1"/>
                </a:solidFill>
                <a:latin typeface="Times New Roman" charset="0"/>
                <a:ea typeface="Times New Roman" charset="0"/>
                <a:cs typeface="Times New Roman" charset="0"/>
              </a:rPr>
              <a:t> </a:t>
            </a:r>
            <a:r>
              <a:rPr lang="en-US" altLang="zh-CN" sz="2000" b="1" dirty="0" smtClean="0">
                <a:solidFill>
                  <a:schemeClr val="tx1"/>
                </a:solidFill>
                <a:latin typeface="Times New Roman" charset="0"/>
                <a:ea typeface="Times New Roman" charset="0"/>
                <a:cs typeface="Times New Roman" charset="0"/>
              </a:rPr>
              <a:t>et</a:t>
            </a:r>
            <a:r>
              <a:rPr lang="zh-CN" altLang="en-US" sz="2000" b="1" dirty="0" smtClean="0">
                <a:solidFill>
                  <a:schemeClr val="tx1"/>
                </a:solidFill>
                <a:latin typeface="Times New Roman" charset="0"/>
                <a:ea typeface="Times New Roman" charset="0"/>
                <a:cs typeface="Times New Roman" charset="0"/>
              </a:rPr>
              <a:t> </a:t>
            </a:r>
            <a:r>
              <a:rPr lang="en-US" altLang="zh-CN" sz="2000" b="1" dirty="0" smtClean="0">
                <a:solidFill>
                  <a:schemeClr val="tx1"/>
                </a:solidFill>
                <a:latin typeface="Times New Roman" charset="0"/>
                <a:ea typeface="Times New Roman" charset="0"/>
                <a:cs typeface="Times New Roman" charset="0"/>
              </a:rPr>
              <a:t>al.</a:t>
            </a:r>
            <a:endParaRPr lang="en-US" sz="2000" b="1" dirty="0">
              <a:solidFill>
                <a:schemeClr val="tx1"/>
              </a:solidFill>
              <a:latin typeface="Times New Roman" charset="0"/>
              <a:ea typeface="Times New Roman" charset="0"/>
              <a:cs typeface="Times New Roman" charset="0"/>
            </a:endParaRPr>
          </a:p>
        </p:txBody>
      </p:sp>
      <p:sp>
        <p:nvSpPr>
          <p:cNvPr id="6" name="TextBox 5"/>
          <p:cNvSpPr txBox="1"/>
          <p:nvPr/>
        </p:nvSpPr>
        <p:spPr>
          <a:xfrm rot="20268653">
            <a:off x="3733172" y="4500157"/>
            <a:ext cx="2057400" cy="400110"/>
          </a:xfrm>
          <a:prstGeom prst="rect">
            <a:avLst/>
          </a:prstGeom>
          <a:solidFill>
            <a:schemeClr val="accent3">
              <a:lumMod val="95000"/>
            </a:schemeClr>
          </a:solidFill>
          <a:ln w="22225" cmpd="thickThin">
            <a:solidFill>
              <a:srgbClr val="C00000"/>
            </a:solidFill>
          </a:ln>
        </p:spPr>
        <p:txBody>
          <a:bodyPr wrap="square" rtlCol="0">
            <a:spAutoFit/>
          </a:bodyPr>
          <a:lstStyle/>
          <a:p>
            <a:r>
              <a:rPr lang="en-US" altLang="zh-CN" sz="2000" b="1" dirty="0" smtClean="0">
                <a:solidFill>
                  <a:srgbClr val="C00000"/>
                </a:solidFill>
                <a:latin typeface="Times New Roman" charset="0"/>
                <a:ea typeface="Times New Roman" charset="0"/>
                <a:cs typeface="Times New Roman" charset="0"/>
              </a:rPr>
              <a:t>Interdisciplinary</a:t>
            </a:r>
            <a:r>
              <a:rPr lang="zh-CN" altLang="en-US" sz="2000" b="1" dirty="0" smtClean="0">
                <a:solidFill>
                  <a:srgbClr val="C00000"/>
                </a:solidFill>
                <a:latin typeface="Times New Roman" charset="0"/>
                <a:ea typeface="Times New Roman" charset="0"/>
                <a:cs typeface="Times New Roman" charset="0"/>
              </a:rPr>
              <a:t> </a:t>
            </a:r>
            <a:endParaRPr lang="en-US" sz="2000" b="1"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790304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a:t>
            </a:r>
            <a:r>
              <a:rPr kumimoji="1" lang="en-US" altLang="zh-CN" dirty="0" smtClean="0"/>
              <a:t>ffects of Global</a:t>
            </a:r>
            <a:r>
              <a:rPr kumimoji="1" lang="zh-CN" altLang="en-US" dirty="0" smtClean="0"/>
              <a:t> </a:t>
            </a:r>
            <a:r>
              <a:rPr kumimoji="1" lang="en-US" altLang="zh-CN" dirty="0" smtClean="0"/>
              <a:t>Consistency</a:t>
            </a:r>
            <a:endParaRPr kumimoji="1" lang="zh-CN" altLang="en-US" dirty="0"/>
          </a:p>
        </p:txBody>
      </p:sp>
      <p:pic>
        <p:nvPicPr>
          <p:cNvPr id="12" name="内容占位符 11"/>
          <p:cNvPicPr>
            <a:picLocks noGrp="1" noChangeAspect="1"/>
          </p:cNvPicPr>
          <p:nvPr>
            <p:ph idx="1"/>
          </p:nvPr>
        </p:nvPicPr>
        <p:blipFill>
          <a:blip r:embed="rId3"/>
          <a:srcRect t="2745" b="2745"/>
          <a:stretch>
            <a:fillRect/>
          </a:stretch>
        </p:blipFill>
        <p:spPr>
          <a:xfrm>
            <a:off x="4237067" y="2199325"/>
            <a:ext cx="4918700" cy="2652869"/>
          </a:xfrm>
        </p:spPr>
      </p:pic>
      <p:sp>
        <p:nvSpPr>
          <p:cNvPr id="8" name="文本框 7"/>
          <p:cNvSpPr txBox="1"/>
          <p:nvPr/>
        </p:nvSpPr>
        <p:spPr>
          <a:xfrm>
            <a:off x="1049147" y="5120204"/>
            <a:ext cx="3190508" cy="369332"/>
          </a:xfrm>
          <a:prstGeom prst="rect">
            <a:avLst/>
          </a:prstGeom>
          <a:noFill/>
        </p:spPr>
        <p:txBody>
          <a:bodyPr wrap="square" rtlCol="0">
            <a:spAutoFit/>
          </a:bodyPr>
          <a:lstStyle/>
          <a:p>
            <a:r>
              <a:rPr kumimoji="1" lang="en-US" altLang="zh-CN" dirty="0" smtClean="0"/>
              <a:t>Academia</a:t>
            </a:r>
            <a:r>
              <a:rPr kumimoji="1" lang="zh-CN" altLang="en-US" dirty="0" smtClean="0"/>
              <a:t> </a:t>
            </a:r>
            <a:r>
              <a:rPr kumimoji="1" lang="en-US" altLang="zh-CN" dirty="0" smtClean="0"/>
              <a:t>Collection</a:t>
            </a:r>
            <a:endParaRPr kumimoji="1" lang="zh-CN" altLang="en-US" dirty="0"/>
          </a:p>
        </p:txBody>
      </p:sp>
      <p:sp>
        <p:nvSpPr>
          <p:cNvPr id="11" name="文本框 10"/>
          <p:cNvSpPr txBox="1"/>
          <p:nvPr/>
        </p:nvSpPr>
        <p:spPr>
          <a:xfrm>
            <a:off x="5701972" y="5123958"/>
            <a:ext cx="3190508" cy="369332"/>
          </a:xfrm>
          <a:prstGeom prst="rect">
            <a:avLst/>
          </a:prstGeom>
          <a:noFill/>
        </p:spPr>
        <p:txBody>
          <a:bodyPr wrap="square" rtlCol="0">
            <a:spAutoFit/>
          </a:bodyPr>
          <a:lstStyle/>
          <a:p>
            <a:r>
              <a:rPr kumimoji="1" lang="en-US" altLang="zh-CN" dirty="0" smtClean="0"/>
              <a:t>SNS</a:t>
            </a:r>
            <a:r>
              <a:rPr kumimoji="1" lang="zh-CN" altLang="en-US" dirty="0" smtClean="0"/>
              <a:t> </a:t>
            </a:r>
            <a:r>
              <a:rPr kumimoji="1" lang="en-US" altLang="zh-CN" dirty="0" smtClean="0"/>
              <a:t>Collection</a:t>
            </a:r>
            <a:endParaRPr kumimoji="1" lang="zh-CN" altLang="en-US" dirty="0"/>
          </a:p>
        </p:txBody>
      </p:sp>
      <p:pic>
        <p:nvPicPr>
          <p:cNvPr id="13" name="图片 12"/>
          <p:cNvPicPr>
            <a:picLocks noChangeAspect="1"/>
          </p:cNvPicPr>
          <p:nvPr/>
        </p:nvPicPr>
        <p:blipFill>
          <a:blip r:embed="rId4"/>
          <a:stretch>
            <a:fillRect/>
          </a:stretch>
        </p:blipFill>
        <p:spPr>
          <a:xfrm>
            <a:off x="-213763" y="2095868"/>
            <a:ext cx="4951935" cy="2852315"/>
          </a:xfrm>
          <a:prstGeom prst="rect">
            <a:avLst/>
          </a:prstGeom>
        </p:spPr>
      </p:pic>
      <p:sp>
        <p:nvSpPr>
          <p:cNvPr id="3" name="矩形 2"/>
          <p:cNvSpPr/>
          <p:nvPr/>
        </p:nvSpPr>
        <p:spPr>
          <a:xfrm>
            <a:off x="218286" y="1597352"/>
            <a:ext cx="3771322" cy="369332"/>
          </a:xfrm>
          <a:prstGeom prst="rect">
            <a:avLst/>
          </a:prstGeom>
        </p:spPr>
        <p:txBody>
          <a:bodyPr wrap="none">
            <a:spAutoFit/>
          </a:bodyPr>
          <a:lstStyle/>
          <a:p>
            <a:r>
              <a:rPr kumimoji="1" lang="en-US" altLang="zh-CN" dirty="0">
                <a:solidFill>
                  <a:srgbClr val="000090"/>
                </a:solidFill>
              </a:rPr>
              <a:t>COSNET-</a:t>
            </a:r>
            <a:r>
              <a:rPr kumimoji="1" lang="en-US" altLang="zh-CN" dirty="0"/>
              <a:t>: w/o global consistency.</a:t>
            </a:r>
            <a:endParaRPr lang="zh-CN" altLang="en-US" dirty="0"/>
          </a:p>
        </p:txBody>
      </p:sp>
    </p:spTree>
    <p:extLst>
      <p:ext uri="{BB962C8B-B14F-4D97-AF65-F5344CB8AC3E}">
        <p14:creationId xmlns:p14="http://schemas.microsoft.com/office/powerpoint/2010/main" val="134267010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2"/>
          <p:cNvSpPr/>
          <p:nvPr/>
        </p:nvSpPr>
        <p:spPr>
          <a:xfrm>
            <a:off x="0" y="6435969"/>
            <a:ext cx="9144000" cy="42203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en-US" altLang="zh-CN" dirty="0" smtClean="0"/>
              <a:t>Roadmap</a:t>
            </a:r>
            <a:endParaRPr kumimoji="1" lang="zh-CN" altLang="en-US" dirty="0"/>
          </a:p>
        </p:txBody>
      </p:sp>
      <p:pic>
        <p:nvPicPr>
          <p:cNvPr id="4" name="图片 5" descr="Misc-Buddy-Blue-icon.png"/>
          <p:cNvPicPr>
            <a:picLocks noChangeAspect="1"/>
          </p:cNvPicPr>
          <p:nvPr/>
        </p:nvPicPr>
        <p:blipFill>
          <a:blip r:embed="rId2" cstate="print"/>
          <a:stretch>
            <a:fillRect/>
          </a:stretch>
        </p:blipFill>
        <p:spPr>
          <a:xfrm>
            <a:off x="2331998" y="2699502"/>
            <a:ext cx="458637" cy="496857"/>
          </a:xfrm>
          <a:prstGeom prst="rect">
            <a:avLst/>
          </a:prstGeom>
        </p:spPr>
      </p:pic>
      <p:sp>
        <p:nvSpPr>
          <p:cNvPr id="5" name="右箭头 16"/>
          <p:cNvSpPr/>
          <p:nvPr/>
        </p:nvSpPr>
        <p:spPr>
          <a:xfrm>
            <a:off x="327585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16"/>
          <p:cNvSpPr/>
          <p:nvPr/>
        </p:nvSpPr>
        <p:spPr>
          <a:xfrm>
            <a:off x="5735206" y="2726055"/>
            <a:ext cx="664689" cy="332526"/>
          </a:xfrm>
          <a:prstGeom prst="rightArrow">
            <a:avLst/>
          </a:prstGeom>
          <a:solidFill>
            <a:srgbClr val="FFCC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6366661" y="1866981"/>
            <a:ext cx="1980938" cy="1667262"/>
            <a:chOff x="6825208" y="1796818"/>
            <a:chExt cx="2556284" cy="2250251"/>
          </a:xfrm>
        </p:grpSpPr>
        <p:pic>
          <p:nvPicPr>
            <p:cNvPr id="14" name="图片 13" descr="Misc-Buddy-Blue-icon.png"/>
            <p:cNvPicPr>
              <a:picLocks noChangeAspect="1"/>
            </p:cNvPicPr>
            <p:nvPr/>
          </p:nvPicPr>
          <p:blipFill>
            <a:blip r:embed="rId2" cstate="print"/>
            <a:stretch>
              <a:fillRect/>
            </a:stretch>
          </p:blipFill>
          <p:spPr>
            <a:xfrm>
              <a:off x="7689304" y="2564904"/>
              <a:ext cx="654632" cy="709185"/>
            </a:xfrm>
            <a:prstGeom prst="rect">
              <a:avLst/>
            </a:prstGeom>
          </p:spPr>
        </p:pic>
        <p:pic>
          <p:nvPicPr>
            <p:cNvPr id="15" name="图片 14" descr="Misc-Buddy-Blue-icon.png"/>
            <p:cNvPicPr>
              <a:picLocks noChangeAspect="1"/>
            </p:cNvPicPr>
            <p:nvPr/>
          </p:nvPicPr>
          <p:blipFill>
            <a:blip r:embed="rId2" cstate="print"/>
            <a:stretch>
              <a:fillRect/>
            </a:stretch>
          </p:blipFill>
          <p:spPr>
            <a:xfrm>
              <a:off x="7077236" y="1796818"/>
              <a:ext cx="504056" cy="546061"/>
            </a:xfrm>
            <a:prstGeom prst="rect">
              <a:avLst/>
            </a:prstGeom>
          </p:spPr>
        </p:pic>
        <p:pic>
          <p:nvPicPr>
            <p:cNvPr id="16" name="图片 15" descr="Misc-Buddy-Blue-icon.png"/>
            <p:cNvPicPr>
              <a:picLocks noChangeAspect="1"/>
            </p:cNvPicPr>
            <p:nvPr/>
          </p:nvPicPr>
          <p:blipFill>
            <a:blip r:embed="rId2" cstate="print"/>
            <a:stretch>
              <a:fillRect/>
            </a:stretch>
          </p:blipFill>
          <p:spPr>
            <a:xfrm>
              <a:off x="8877436" y="2054847"/>
              <a:ext cx="504056" cy="546061"/>
            </a:xfrm>
            <a:prstGeom prst="rect">
              <a:avLst/>
            </a:prstGeom>
          </p:spPr>
        </p:pic>
        <p:pic>
          <p:nvPicPr>
            <p:cNvPr id="17" name="图片 16" descr="Misc-Buddy-Blue-icon.png"/>
            <p:cNvPicPr>
              <a:picLocks noChangeAspect="1"/>
            </p:cNvPicPr>
            <p:nvPr/>
          </p:nvPicPr>
          <p:blipFill>
            <a:blip r:embed="rId2" cstate="print"/>
            <a:stretch>
              <a:fillRect/>
            </a:stretch>
          </p:blipFill>
          <p:spPr>
            <a:xfrm>
              <a:off x="8841432" y="3062959"/>
              <a:ext cx="504056" cy="546061"/>
            </a:xfrm>
            <a:prstGeom prst="rect">
              <a:avLst/>
            </a:prstGeom>
          </p:spPr>
        </p:pic>
        <p:pic>
          <p:nvPicPr>
            <p:cNvPr id="18" name="图片 17" descr="Misc-Buddy-Blue-icon.png"/>
            <p:cNvPicPr>
              <a:picLocks noChangeAspect="1"/>
            </p:cNvPicPr>
            <p:nvPr/>
          </p:nvPicPr>
          <p:blipFill>
            <a:blip r:embed="rId2" cstate="print"/>
            <a:stretch>
              <a:fillRect/>
            </a:stretch>
          </p:blipFill>
          <p:spPr>
            <a:xfrm>
              <a:off x="7761312" y="3501008"/>
              <a:ext cx="504056" cy="546061"/>
            </a:xfrm>
            <a:prstGeom prst="rect">
              <a:avLst/>
            </a:prstGeom>
          </p:spPr>
        </p:pic>
        <p:pic>
          <p:nvPicPr>
            <p:cNvPr id="19" name="图片 18" descr="Misc-Buddy-Blue-icon.png"/>
            <p:cNvPicPr>
              <a:picLocks noChangeAspect="1"/>
            </p:cNvPicPr>
            <p:nvPr/>
          </p:nvPicPr>
          <p:blipFill>
            <a:blip r:embed="rId2" cstate="print"/>
            <a:stretch>
              <a:fillRect/>
            </a:stretch>
          </p:blipFill>
          <p:spPr>
            <a:xfrm>
              <a:off x="6825208" y="3320988"/>
              <a:ext cx="504056" cy="546061"/>
            </a:xfrm>
            <a:prstGeom prst="rect">
              <a:avLst/>
            </a:prstGeom>
          </p:spPr>
        </p:pic>
        <p:cxnSp>
          <p:nvCxnSpPr>
            <p:cNvPr id="20" name="直接连接符 7"/>
            <p:cNvCxnSpPr/>
            <p:nvPr/>
          </p:nvCxnSpPr>
          <p:spPr>
            <a:xfrm>
              <a:off x="7473280" y="2342879"/>
              <a:ext cx="324036" cy="504056"/>
            </a:xfrm>
            <a:prstGeom prst="line">
              <a:avLst/>
            </a:prstGeom>
            <a:noFill/>
            <a:ln w="19050" cap="flat" cmpd="sng" algn="ctr">
              <a:solidFill>
                <a:schemeClr val="tx1"/>
              </a:solidFill>
              <a:prstDash val="solid"/>
            </a:ln>
            <a:effectLst/>
          </p:spPr>
        </p:cxnSp>
        <p:cxnSp>
          <p:nvCxnSpPr>
            <p:cNvPr id="23" name="直接连接符 7"/>
            <p:cNvCxnSpPr/>
            <p:nvPr/>
          </p:nvCxnSpPr>
          <p:spPr>
            <a:xfrm flipV="1">
              <a:off x="8301372" y="2594908"/>
              <a:ext cx="468052" cy="222024"/>
            </a:xfrm>
            <a:prstGeom prst="line">
              <a:avLst/>
            </a:prstGeom>
            <a:noFill/>
            <a:ln w="19050" cap="flat" cmpd="sng" algn="ctr">
              <a:solidFill>
                <a:schemeClr val="tx1"/>
              </a:solidFill>
              <a:prstDash val="solid"/>
            </a:ln>
            <a:effectLst/>
          </p:spPr>
        </p:cxnSp>
        <p:cxnSp>
          <p:nvCxnSpPr>
            <p:cNvPr id="27" name="直接连接符 7"/>
            <p:cNvCxnSpPr>
              <a:endCxn id="16" idx="1"/>
            </p:cNvCxnSpPr>
            <p:nvPr/>
          </p:nvCxnSpPr>
          <p:spPr>
            <a:xfrm>
              <a:off x="7653300" y="2162859"/>
              <a:ext cx="1224136" cy="165019"/>
            </a:xfrm>
            <a:prstGeom prst="line">
              <a:avLst/>
            </a:prstGeom>
            <a:noFill/>
            <a:ln w="19050" cap="flat" cmpd="sng" algn="ctr">
              <a:solidFill>
                <a:schemeClr val="tx1"/>
              </a:solidFill>
              <a:prstDash val="solid"/>
            </a:ln>
            <a:effectLst/>
          </p:spPr>
        </p:cxnSp>
        <p:cxnSp>
          <p:nvCxnSpPr>
            <p:cNvPr id="31" name="直接连接符 7"/>
            <p:cNvCxnSpPr>
              <a:endCxn id="17" idx="1"/>
            </p:cNvCxnSpPr>
            <p:nvPr/>
          </p:nvCxnSpPr>
          <p:spPr>
            <a:xfrm>
              <a:off x="8301372" y="3206975"/>
              <a:ext cx="540060" cy="129015"/>
            </a:xfrm>
            <a:prstGeom prst="line">
              <a:avLst/>
            </a:prstGeom>
            <a:noFill/>
            <a:ln w="19050" cap="flat" cmpd="sng" algn="ctr">
              <a:solidFill>
                <a:schemeClr val="tx1"/>
              </a:solidFill>
              <a:prstDash val="solid"/>
            </a:ln>
            <a:effectLst/>
          </p:spPr>
        </p:cxnSp>
        <p:cxnSp>
          <p:nvCxnSpPr>
            <p:cNvPr id="34" name="直接连接符 7"/>
            <p:cNvCxnSpPr>
              <a:stCxn id="18" idx="3"/>
            </p:cNvCxnSpPr>
            <p:nvPr/>
          </p:nvCxnSpPr>
          <p:spPr>
            <a:xfrm flipV="1">
              <a:off x="8265368" y="3501008"/>
              <a:ext cx="540060" cy="273031"/>
            </a:xfrm>
            <a:prstGeom prst="line">
              <a:avLst/>
            </a:prstGeom>
            <a:noFill/>
            <a:ln w="19050" cap="flat" cmpd="sng" algn="ctr">
              <a:solidFill>
                <a:schemeClr val="tx1"/>
              </a:solidFill>
              <a:prstDash val="solid"/>
            </a:ln>
            <a:effectLst/>
          </p:spPr>
        </p:cxnSp>
        <p:cxnSp>
          <p:nvCxnSpPr>
            <p:cNvPr id="37" name="直接连接符 7"/>
            <p:cNvCxnSpPr>
              <a:stCxn id="18" idx="0"/>
              <a:endCxn id="14" idx="2"/>
            </p:cNvCxnSpPr>
            <p:nvPr/>
          </p:nvCxnSpPr>
          <p:spPr>
            <a:xfrm flipV="1">
              <a:off x="8013340" y="3274089"/>
              <a:ext cx="3280" cy="226919"/>
            </a:xfrm>
            <a:prstGeom prst="line">
              <a:avLst/>
            </a:prstGeom>
            <a:noFill/>
            <a:ln w="19050" cap="flat" cmpd="sng" algn="ctr">
              <a:solidFill>
                <a:schemeClr val="tx1"/>
              </a:solidFill>
              <a:prstDash val="solid"/>
            </a:ln>
            <a:effectLst/>
          </p:spPr>
        </p:cxnSp>
        <p:cxnSp>
          <p:nvCxnSpPr>
            <p:cNvPr id="39" name="直接连接符 7"/>
            <p:cNvCxnSpPr/>
            <p:nvPr/>
          </p:nvCxnSpPr>
          <p:spPr>
            <a:xfrm flipV="1">
              <a:off x="7257256" y="3248980"/>
              <a:ext cx="468052" cy="252026"/>
            </a:xfrm>
            <a:prstGeom prst="line">
              <a:avLst/>
            </a:prstGeom>
            <a:noFill/>
            <a:ln w="19050" cap="flat" cmpd="sng" algn="ctr">
              <a:solidFill>
                <a:schemeClr val="tx1"/>
              </a:solidFill>
              <a:prstDash val="solid"/>
            </a:ln>
            <a:effectLst/>
          </p:spPr>
        </p:cxnSp>
      </p:grpSp>
      <p:sp>
        <p:nvSpPr>
          <p:cNvPr id="44" name="矩形 43"/>
          <p:cNvSpPr/>
          <p:nvPr/>
        </p:nvSpPr>
        <p:spPr>
          <a:xfrm>
            <a:off x="1772468"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User</a:t>
            </a:r>
            <a:endParaRPr kumimoji="1" lang="zh-CN" altLang="en-US" sz="2215" dirty="0">
              <a:solidFill>
                <a:srgbClr val="C00000"/>
              </a:solidFill>
            </a:endParaRPr>
          </a:p>
        </p:txBody>
      </p:sp>
      <p:sp>
        <p:nvSpPr>
          <p:cNvPr id="45" name="矩形 44"/>
          <p:cNvSpPr/>
          <p:nvPr/>
        </p:nvSpPr>
        <p:spPr>
          <a:xfrm>
            <a:off x="4040249" y="1401698"/>
            <a:ext cx="1577696"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a:solidFill>
                  <a:srgbClr val="C00000"/>
                </a:solidFill>
              </a:rPr>
              <a:t>Tie</a:t>
            </a:r>
            <a:endParaRPr kumimoji="1" lang="zh-CN" altLang="en-US" sz="2215" dirty="0">
              <a:solidFill>
                <a:srgbClr val="C00000"/>
              </a:solidFill>
            </a:endParaRPr>
          </a:p>
        </p:txBody>
      </p:sp>
      <p:sp>
        <p:nvSpPr>
          <p:cNvPr id="46" name="矩形 45"/>
          <p:cNvSpPr/>
          <p:nvPr/>
        </p:nvSpPr>
        <p:spPr>
          <a:xfrm>
            <a:off x="6233723" y="1401698"/>
            <a:ext cx="2259943"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215" dirty="0" smtClean="0">
                <a:solidFill>
                  <a:srgbClr val="C00000"/>
                </a:solidFill>
              </a:rPr>
              <a:t>Structure</a:t>
            </a:r>
            <a:endParaRPr kumimoji="1" lang="zh-CN" altLang="en-US" sz="2215" dirty="0">
              <a:solidFill>
                <a:srgbClr val="C00000"/>
              </a:solidFill>
            </a:endParaRPr>
          </a:p>
        </p:txBody>
      </p:sp>
      <p:grpSp>
        <p:nvGrpSpPr>
          <p:cNvPr id="12" name="Group 11"/>
          <p:cNvGrpSpPr/>
          <p:nvPr/>
        </p:nvGrpSpPr>
        <p:grpSpPr>
          <a:xfrm>
            <a:off x="4106342" y="2498435"/>
            <a:ext cx="1529538" cy="761505"/>
            <a:chOff x="3287643" y="2558903"/>
            <a:chExt cx="2061401" cy="1044116"/>
          </a:xfrm>
        </p:grpSpPr>
        <p:pic>
          <p:nvPicPr>
            <p:cNvPr id="6" name="图片 5" descr="Misc-Buddy-Blue-icon.png"/>
            <p:cNvPicPr>
              <a:picLocks noChangeAspect="1"/>
            </p:cNvPicPr>
            <p:nvPr/>
          </p:nvPicPr>
          <p:blipFill>
            <a:blip r:embed="rId2" cstate="print"/>
            <a:stretch>
              <a:fillRect/>
            </a:stretch>
          </p:blipFill>
          <p:spPr>
            <a:xfrm>
              <a:off x="3287643" y="2666915"/>
              <a:ext cx="654632" cy="709185"/>
            </a:xfrm>
            <a:prstGeom prst="rect">
              <a:avLst/>
            </a:prstGeom>
          </p:spPr>
        </p:pic>
        <p:pic>
          <p:nvPicPr>
            <p:cNvPr id="7" name="图片 6" descr="Misc-Buddy-Blue-icon.png"/>
            <p:cNvPicPr>
              <a:picLocks noChangeAspect="1"/>
            </p:cNvPicPr>
            <p:nvPr/>
          </p:nvPicPr>
          <p:blipFill>
            <a:blip r:embed="rId2" cstate="print"/>
            <a:stretch>
              <a:fillRect/>
            </a:stretch>
          </p:blipFill>
          <p:spPr>
            <a:xfrm>
              <a:off x="4694412" y="2666915"/>
              <a:ext cx="654632" cy="709185"/>
            </a:xfrm>
            <a:prstGeom prst="rect">
              <a:avLst/>
            </a:prstGeom>
          </p:spPr>
        </p:pic>
        <p:cxnSp>
          <p:nvCxnSpPr>
            <p:cNvPr id="9" name="直接连接符 35"/>
            <p:cNvCxnSpPr/>
            <p:nvPr/>
          </p:nvCxnSpPr>
          <p:spPr>
            <a:xfrm flipH="1">
              <a:off x="3938328" y="3098963"/>
              <a:ext cx="844062" cy="0"/>
            </a:xfrm>
            <a:prstGeom prst="line">
              <a:avLst/>
            </a:prstGeom>
            <a:ln w="28575" cmpd="sng">
              <a:solidFill>
                <a:schemeClr val="tx1"/>
              </a:solidFill>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2" name="矩形 41"/>
            <p:cNvSpPr/>
            <p:nvPr/>
          </p:nvSpPr>
          <p:spPr>
            <a:xfrm>
              <a:off x="3650296" y="2558903"/>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chemeClr val="tx1"/>
                  </a:solidFill>
                </a:rPr>
                <a:t>tie</a:t>
              </a:r>
              <a:endParaRPr kumimoji="1" lang="zh-CN" altLang="en-US" sz="1477" dirty="0">
                <a:solidFill>
                  <a:schemeClr val="tx1"/>
                </a:solidFill>
              </a:endParaRPr>
            </a:p>
          </p:txBody>
        </p:sp>
        <p:cxnSp>
          <p:nvCxnSpPr>
            <p:cNvPr id="8" name="曲线连接符 7"/>
            <p:cNvCxnSpPr>
              <a:stCxn id="6" idx="2"/>
              <a:endCxn id="7" idx="2"/>
            </p:cNvCxnSpPr>
            <p:nvPr/>
          </p:nvCxnSpPr>
          <p:spPr>
            <a:xfrm rot="16200000" flipH="1">
              <a:off x="4318343" y="2672715"/>
              <a:ext cx="12700" cy="1406769"/>
            </a:xfrm>
            <a:prstGeom prst="curvedConnector3">
              <a:avLst>
                <a:gd name="adj1" fmla="val 2493110"/>
              </a:avLst>
            </a:prstGeom>
            <a:ln w="38100" cmpd="sng">
              <a:solidFill>
                <a:schemeClr val="bg1">
                  <a:lumMod val="50000"/>
                </a:schemeClr>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3650296" y="3242979"/>
              <a:ext cx="1332148" cy="3600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77" dirty="0">
                  <a:solidFill>
                    <a:srgbClr val="0000FF"/>
                  </a:solidFill>
                </a:rPr>
                <a:t>Influence</a:t>
              </a:r>
              <a:endParaRPr kumimoji="1" lang="zh-CN" altLang="en-US" sz="1477" dirty="0">
                <a:solidFill>
                  <a:srgbClr val="0000FF"/>
                </a:solidFill>
              </a:endParaRPr>
            </a:p>
          </p:txBody>
        </p:sp>
      </p:grpSp>
      <p:sp>
        <p:nvSpPr>
          <p:cNvPr id="36" name="矩形 35"/>
          <p:cNvSpPr/>
          <p:nvPr/>
        </p:nvSpPr>
        <p:spPr>
          <a:xfrm>
            <a:off x="1713837" y="3667520"/>
            <a:ext cx="1694958" cy="882069"/>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User </a:t>
            </a:r>
            <a:r>
              <a:rPr kumimoji="1" lang="en-US" altLang="zh-CN" sz="1662" dirty="0" smtClean="0">
                <a:solidFill>
                  <a:schemeClr val="tx1"/>
                </a:solidFill>
              </a:rPr>
              <a:t>Modeling</a:t>
            </a:r>
            <a:endParaRPr kumimoji="1" lang="en-US" altLang="zh-CN" sz="1662" dirty="0">
              <a:solidFill>
                <a:schemeClr val="tx1"/>
              </a:solidFill>
            </a:endParaRPr>
          </a:p>
          <a:p>
            <a:r>
              <a:rPr kumimoji="1" lang="en-US" altLang="zh-CN" sz="1662" dirty="0">
                <a:solidFill>
                  <a:schemeClr val="tx1"/>
                </a:solidFill>
              </a:rPr>
              <a:t>- Demographics</a:t>
            </a:r>
          </a:p>
          <a:p>
            <a:r>
              <a:rPr kumimoji="1" lang="en-US" altLang="zh-CN" sz="1662" dirty="0">
                <a:solidFill>
                  <a:schemeClr val="tx1"/>
                </a:solidFill>
              </a:rPr>
              <a:t>- Social Role</a:t>
            </a:r>
          </a:p>
        </p:txBody>
      </p:sp>
      <p:cxnSp>
        <p:nvCxnSpPr>
          <p:cNvPr id="47" name="Straight Connector 13"/>
          <p:cNvCxnSpPr/>
          <p:nvPr/>
        </p:nvCxnSpPr>
        <p:spPr>
          <a:xfrm>
            <a:off x="617099" y="4791613"/>
            <a:ext cx="8075974" cy="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940545" y="3667346"/>
            <a:ext cx="1861130" cy="882244"/>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Social Tie/Link</a:t>
            </a:r>
          </a:p>
          <a:p>
            <a:r>
              <a:rPr kumimoji="1" lang="en-US" altLang="zh-CN" sz="1662" dirty="0">
                <a:solidFill>
                  <a:schemeClr val="tx1"/>
                </a:solidFill>
              </a:rPr>
              <a:t>- </a:t>
            </a:r>
            <a:r>
              <a:rPr kumimoji="1" lang="en-US" altLang="zh-CN" sz="1662" dirty="0" err="1">
                <a:solidFill>
                  <a:schemeClr val="tx1"/>
                </a:solidFill>
              </a:rPr>
              <a:t>Homophily</a:t>
            </a:r>
            <a:endParaRPr kumimoji="1" lang="en-US" altLang="zh-CN" sz="1662" dirty="0">
              <a:solidFill>
                <a:schemeClr val="tx1"/>
              </a:solidFill>
            </a:endParaRPr>
          </a:p>
          <a:p>
            <a:r>
              <a:rPr kumimoji="1" lang="en-US" altLang="zh-CN" sz="1662" dirty="0">
                <a:solidFill>
                  <a:schemeClr val="tx1"/>
                </a:solidFill>
              </a:rPr>
              <a:t>- Social Influence</a:t>
            </a:r>
          </a:p>
        </p:txBody>
      </p:sp>
      <p:sp>
        <p:nvSpPr>
          <p:cNvPr id="38" name="矩形 37"/>
          <p:cNvSpPr/>
          <p:nvPr/>
        </p:nvSpPr>
        <p:spPr>
          <a:xfrm>
            <a:off x="6376713" y="3661642"/>
            <a:ext cx="1960833" cy="887947"/>
          </a:xfrm>
          <a:prstGeom prst="rect">
            <a:avLst/>
          </a:prstGeom>
          <a:ln>
            <a:solidFill>
              <a:schemeClr val="tx1"/>
            </a:solidFill>
          </a:ln>
        </p:spPr>
        <p:style>
          <a:lnRef idx="1">
            <a:schemeClr val="accent1"/>
          </a:lnRef>
          <a:fillRef idx="1001">
            <a:schemeClr val="lt1"/>
          </a:fillRef>
          <a:effectRef idx="2">
            <a:schemeClr val="accent1"/>
          </a:effectRef>
          <a:fontRef idx="minor">
            <a:schemeClr val="lt1"/>
          </a:fontRef>
        </p:style>
        <p:txBody>
          <a:bodyPr rtlCol="0" anchor="t"/>
          <a:lstStyle/>
          <a:p>
            <a:r>
              <a:rPr kumimoji="1" lang="en-US" altLang="zh-CN" sz="1662" dirty="0">
                <a:solidFill>
                  <a:schemeClr val="tx1"/>
                </a:solidFill>
              </a:rPr>
              <a:t>- Triad Formation</a:t>
            </a:r>
          </a:p>
          <a:p>
            <a:r>
              <a:rPr kumimoji="1" lang="en-US" altLang="zh-CN" sz="1662" dirty="0">
                <a:solidFill>
                  <a:schemeClr val="tx1"/>
                </a:solidFill>
              </a:rPr>
              <a:t>- Community</a:t>
            </a:r>
          </a:p>
          <a:p>
            <a:r>
              <a:rPr kumimoji="1" lang="en-US" altLang="zh-CN" sz="1662" dirty="0">
                <a:solidFill>
                  <a:srgbClr val="000000"/>
                </a:solidFill>
              </a:rPr>
              <a:t>- Group Behavior</a:t>
            </a:r>
          </a:p>
        </p:txBody>
      </p:sp>
      <p:sp>
        <p:nvSpPr>
          <p:cNvPr id="40" name="Oval 39"/>
          <p:cNvSpPr/>
          <p:nvPr/>
        </p:nvSpPr>
        <p:spPr>
          <a:xfrm>
            <a:off x="3009981" y="5737658"/>
            <a:ext cx="3265445" cy="782148"/>
          </a:xfrm>
          <a:prstGeom prst="ellips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BIG Network</a:t>
            </a:r>
            <a:endParaRPr lang="en-US" sz="2400" dirty="0">
              <a:solidFill>
                <a:srgbClr val="000090"/>
              </a:solidFill>
            </a:endParaRPr>
          </a:p>
        </p:txBody>
      </p:sp>
      <p:sp>
        <p:nvSpPr>
          <p:cNvPr id="41" name="Rectangle 40"/>
          <p:cNvSpPr/>
          <p:nvPr/>
        </p:nvSpPr>
        <p:spPr>
          <a:xfrm>
            <a:off x="1940422" y="4991020"/>
            <a:ext cx="2392881"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dirty="0">
                <a:solidFill>
                  <a:srgbClr val="800000"/>
                </a:solidFill>
              </a:rPr>
              <a:t>Social Theories</a:t>
            </a:r>
          </a:p>
        </p:txBody>
      </p:sp>
      <p:sp>
        <p:nvSpPr>
          <p:cNvPr id="53" name="Rectangle 52"/>
          <p:cNvSpPr/>
          <p:nvPr/>
        </p:nvSpPr>
        <p:spPr>
          <a:xfrm>
            <a:off x="4904344" y="4991020"/>
            <a:ext cx="2492585" cy="541506"/>
          </a:xfrm>
          <a:prstGeom prst="rect">
            <a:avLst/>
          </a:prstGeom>
          <a:solidFill>
            <a:srgbClr val="FFCC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46">
                <a:solidFill>
                  <a:srgbClr val="800000"/>
                </a:solidFill>
              </a:rPr>
              <a:t>Graph Theories</a:t>
            </a:r>
            <a:endParaRPr lang="en-US" sz="1846" dirty="0">
              <a:solidFill>
                <a:srgbClr val="800000"/>
              </a:solidFill>
            </a:endParaRPr>
          </a:p>
        </p:txBody>
      </p:sp>
      <p:sp>
        <p:nvSpPr>
          <p:cNvPr id="54" name="Right Arrow 53"/>
          <p:cNvSpPr/>
          <p:nvPr/>
        </p:nvSpPr>
        <p:spPr>
          <a:xfrm rot="16200000">
            <a:off x="4479441" y="4269880"/>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rot="16200000">
            <a:off x="4479441" y="5034273"/>
            <a:ext cx="281354" cy="1125415"/>
          </a:xfrm>
          <a:prstGeom prst="rightArrow">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3"/>
          <p:cNvCxnSpPr/>
          <p:nvPr/>
        </p:nvCxnSpPr>
        <p:spPr>
          <a:xfrm flipH="1" flipV="1">
            <a:off x="1433606" y="1169377"/>
            <a:ext cx="7740" cy="3962320"/>
          </a:xfrm>
          <a:prstGeom prst="line">
            <a:avLst/>
          </a:prstGeom>
          <a:ln w="28575" cmpd="sng">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矩形 43"/>
          <p:cNvSpPr/>
          <p:nvPr/>
        </p:nvSpPr>
        <p:spPr>
          <a:xfrm>
            <a:off x="218287" y="3993986"/>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err="1">
                <a:solidFill>
                  <a:srgbClr val="C00000"/>
                </a:solidFill>
              </a:rPr>
              <a:t>Big&amp;Big</a:t>
            </a:r>
            <a:endParaRPr kumimoji="1" lang="zh-CN" altLang="en-US" sz="2031" dirty="0">
              <a:solidFill>
                <a:srgbClr val="C00000"/>
              </a:solidFill>
            </a:endParaRPr>
          </a:p>
        </p:txBody>
      </p:sp>
      <p:sp>
        <p:nvSpPr>
          <p:cNvPr id="60" name="矩形 43"/>
          <p:cNvSpPr/>
          <p:nvPr/>
        </p:nvSpPr>
        <p:spPr>
          <a:xfrm>
            <a:off x="218286" y="2764311"/>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Dynamic</a:t>
            </a:r>
            <a:endParaRPr kumimoji="1" lang="zh-CN" altLang="en-US" sz="2031" dirty="0">
              <a:solidFill>
                <a:srgbClr val="C00000"/>
              </a:solidFill>
            </a:endParaRPr>
          </a:p>
        </p:txBody>
      </p:sp>
      <p:sp>
        <p:nvSpPr>
          <p:cNvPr id="61" name="矩形 43"/>
          <p:cNvSpPr/>
          <p:nvPr/>
        </p:nvSpPr>
        <p:spPr>
          <a:xfrm>
            <a:off x="218286" y="1601105"/>
            <a:ext cx="1215319" cy="4057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031" dirty="0">
                <a:solidFill>
                  <a:srgbClr val="C00000"/>
                </a:solidFill>
              </a:rPr>
              <a:t>Heterogeneous</a:t>
            </a:r>
            <a:endParaRPr kumimoji="1" lang="zh-CN" altLang="en-US" sz="2031" dirty="0">
              <a:solidFill>
                <a:srgbClr val="C00000"/>
              </a:solidFill>
            </a:endParaRPr>
          </a:p>
        </p:txBody>
      </p:sp>
      <p:sp>
        <p:nvSpPr>
          <p:cNvPr id="62" name="矩形 43"/>
          <p:cNvSpPr/>
          <p:nvPr/>
        </p:nvSpPr>
        <p:spPr>
          <a:xfrm>
            <a:off x="868621" y="843681"/>
            <a:ext cx="629770" cy="332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data</a:t>
            </a:r>
            <a:endParaRPr kumimoji="1" lang="zh-CN" altLang="en-US" sz="1662" dirty="0">
              <a:solidFill>
                <a:schemeClr val="bg1">
                  <a:lumMod val="50000"/>
                </a:schemeClr>
              </a:solidFill>
            </a:endParaRPr>
          </a:p>
        </p:txBody>
      </p:sp>
      <p:sp>
        <p:nvSpPr>
          <p:cNvPr id="63" name="矩形 43"/>
          <p:cNvSpPr/>
          <p:nvPr/>
        </p:nvSpPr>
        <p:spPr>
          <a:xfrm>
            <a:off x="8161323" y="4791613"/>
            <a:ext cx="732098" cy="3400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62">
                <a:solidFill>
                  <a:schemeClr val="bg1">
                    <a:lumMod val="50000"/>
                  </a:schemeClr>
                </a:solidFill>
              </a:rPr>
              <a:t>social</a:t>
            </a:r>
            <a:endParaRPr kumimoji="1" lang="zh-CN" altLang="en-US" sz="1662" dirty="0">
              <a:solidFill>
                <a:schemeClr val="bg1">
                  <a:lumMod val="50000"/>
                </a:schemeClr>
              </a:solidFill>
            </a:endParaRPr>
          </a:p>
        </p:txBody>
      </p:sp>
      <p:sp>
        <p:nvSpPr>
          <p:cNvPr id="50" name="Rectangle 49"/>
          <p:cNvSpPr/>
          <p:nvPr/>
        </p:nvSpPr>
        <p:spPr>
          <a:xfrm>
            <a:off x="3162888"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mtClean="0">
                <a:solidFill>
                  <a:srgbClr val="0000CC"/>
                </a:solidFill>
              </a:rPr>
              <a:t>Micro</a:t>
            </a:r>
            <a:endParaRPr lang="en-US" dirty="0">
              <a:solidFill>
                <a:srgbClr val="0000CC"/>
              </a:solidFill>
            </a:endParaRPr>
          </a:p>
        </p:txBody>
      </p:sp>
      <p:sp>
        <p:nvSpPr>
          <p:cNvPr id="51" name="Rectangle 50"/>
          <p:cNvSpPr/>
          <p:nvPr/>
        </p:nvSpPr>
        <p:spPr>
          <a:xfrm>
            <a:off x="5547353" y="2055070"/>
            <a:ext cx="914400" cy="2813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0000CC"/>
                </a:solidFill>
              </a:rPr>
              <a:t>Macro</a:t>
            </a:r>
            <a:endParaRPr lang="en-US" dirty="0">
              <a:solidFill>
                <a:srgbClr val="0000CC"/>
              </a:solidFill>
            </a:endParaRPr>
          </a:p>
        </p:txBody>
      </p:sp>
      <p:sp>
        <p:nvSpPr>
          <p:cNvPr id="59" name="椭圆 40"/>
          <p:cNvSpPr/>
          <p:nvPr/>
        </p:nvSpPr>
        <p:spPr>
          <a:xfrm>
            <a:off x="3926024" y="1866981"/>
            <a:ext cx="1832530" cy="3106284"/>
          </a:xfrm>
          <a:prstGeom prst="ellipse">
            <a:avLst/>
          </a:prstGeom>
          <a:solidFill>
            <a:schemeClr val="accent1">
              <a:alpha val="28000"/>
            </a:schemeClr>
          </a:solidFill>
          <a:ln w="28575" cmpd="sng">
            <a:solidFill>
              <a:schemeClr val="accent1">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5114734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94"/>
          <p:cNvSpPr/>
          <p:nvPr/>
        </p:nvSpPr>
        <p:spPr>
          <a:xfrm>
            <a:off x="1271954" y="2594956"/>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Info. Space</a:t>
            </a:r>
            <a:endParaRPr lang="zh-CN" altLang="en-US" sz="2215" dirty="0">
              <a:solidFill>
                <a:schemeClr val="tx1"/>
              </a:solidFill>
              <a:ea typeface="黑体" pitchFamily="49" charset="-122"/>
            </a:endParaRPr>
          </a:p>
        </p:txBody>
      </p:sp>
      <p:cxnSp>
        <p:nvCxnSpPr>
          <p:cNvPr id="18" name="Straight Connector 135"/>
          <p:cNvCxnSpPr>
            <a:stCxn id="37" idx="3"/>
            <a:endCxn id="38" idx="1"/>
          </p:cNvCxnSpPr>
          <p:nvPr/>
        </p:nvCxnSpPr>
        <p:spPr>
          <a:xfrm>
            <a:off x="3452453" y="2523558"/>
            <a:ext cx="257872" cy="53318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37"/>
          <p:cNvCxnSpPr>
            <a:stCxn id="35" idx="0"/>
            <a:endCxn id="37" idx="2"/>
          </p:cNvCxnSpPr>
          <p:nvPr/>
        </p:nvCxnSpPr>
        <p:spPr>
          <a:xfrm flipV="1">
            <a:off x="2919921" y="2663481"/>
            <a:ext cx="380108" cy="16411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41"/>
          <p:cNvCxnSpPr>
            <a:stCxn id="38" idx="3"/>
            <a:endCxn id="39" idx="1"/>
          </p:cNvCxnSpPr>
          <p:nvPr/>
        </p:nvCxnSpPr>
        <p:spPr>
          <a:xfrm>
            <a:off x="4015159" y="3056742"/>
            <a:ext cx="609564"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142"/>
          <p:cNvCxnSpPr>
            <a:stCxn id="38" idx="0"/>
            <a:endCxn id="40" idx="2"/>
          </p:cNvCxnSpPr>
          <p:nvPr/>
        </p:nvCxnSpPr>
        <p:spPr>
          <a:xfrm flipV="1">
            <a:off x="3862737" y="2563619"/>
            <a:ext cx="351692" cy="33187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3" cstate="print"/>
          <a:srcRect/>
          <a:stretch>
            <a:fillRect/>
          </a:stretch>
        </p:blipFill>
        <p:spPr bwMode="auto">
          <a:xfrm>
            <a:off x="2657879" y="4497317"/>
            <a:ext cx="442876" cy="408808"/>
          </a:xfrm>
          <a:prstGeom prst="rect">
            <a:avLst/>
          </a:prstGeom>
          <a:noFill/>
          <a:ln w="9525">
            <a:noFill/>
            <a:miter lim="800000"/>
            <a:headEnd/>
            <a:tailEnd/>
          </a:ln>
        </p:spPr>
      </p:pic>
      <p:cxnSp>
        <p:nvCxnSpPr>
          <p:cNvPr id="23" name="Straight Arrow Connector 148"/>
          <p:cNvCxnSpPr>
            <a:stCxn id="22" idx="0"/>
            <a:endCxn id="35" idx="2"/>
          </p:cNvCxnSpPr>
          <p:nvPr/>
        </p:nvCxnSpPr>
        <p:spPr>
          <a:xfrm flipV="1">
            <a:off x="2879317" y="3128763"/>
            <a:ext cx="40604" cy="1368537"/>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3" cstate="print"/>
          <a:srcRect/>
          <a:stretch>
            <a:fillRect/>
          </a:stretch>
        </p:blipFill>
        <p:spPr bwMode="auto">
          <a:xfrm>
            <a:off x="3522785" y="4215964"/>
            <a:ext cx="442876" cy="408808"/>
          </a:xfrm>
          <a:prstGeom prst="rect">
            <a:avLst/>
          </a:prstGeom>
          <a:noFill/>
          <a:ln w="9525">
            <a:noFill/>
            <a:miter lim="800000"/>
            <a:headEnd/>
            <a:tailEnd/>
          </a:ln>
        </p:spPr>
      </p:pic>
      <p:cxnSp>
        <p:nvCxnSpPr>
          <p:cNvPr id="25" name="Straight Arrow Connector 152"/>
          <p:cNvCxnSpPr>
            <a:stCxn id="24" idx="0"/>
            <a:endCxn id="35" idx="2"/>
          </p:cNvCxnSpPr>
          <p:nvPr/>
        </p:nvCxnSpPr>
        <p:spPr>
          <a:xfrm flipH="1" flipV="1">
            <a:off x="2919921" y="3128764"/>
            <a:ext cx="824302" cy="1087183"/>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53"/>
          <p:cNvCxnSpPr>
            <a:stCxn id="24" idx="0"/>
            <a:endCxn id="38" idx="2"/>
          </p:cNvCxnSpPr>
          <p:nvPr/>
        </p:nvCxnSpPr>
        <p:spPr>
          <a:xfrm flipV="1">
            <a:off x="3744223" y="3196665"/>
            <a:ext cx="118514" cy="101928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3" cstate="print"/>
          <a:srcRect/>
          <a:stretch>
            <a:fillRect/>
          </a:stretch>
        </p:blipFill>
        <p:spPr bwMode="auto">
          <a:xfrm>
            <a:off x="4697694" y="4429414"/>
            <a:ext cx="442876" cy="408808"/>
          </a:xfrm>
          <a:prstGeom prst="rect">
            <a:avLst/>
          </a:prstGeom>
          <a:noFill/>
          <a:ln w="9525">
            <a:noFill/>
            <a:miter lim="800000"/>
            <a:headEnd/>
            <a:tailEnd/>
          </a:ln>
        </p:spPr>
      </p:pic>
      <p:cxnSp>
        <p:nvCxnSpPr>
          <p:cNvPr id="28" name="Straight Arrow Connector 155"/>
          <p:cNvCxnSpPr>
            <a:stCxn id="27" idx="0"/>
            <a:endCxn id="39" idx="2"/>
          </p:cNvCxnSpPr>
          <p:nvPr/>
        </p:nvCxnSpPr>
        <p:spPr>
          <a:xfrm flipH="1" flipV="1">
            <a:off x="4777142" y="3196665"/>
            <a:ext cx="141995" cy="1232732"/>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3" cstate="print"/>
          <a:srcRect/>
          <a:stretch>
            <a:fillRect/>
          </a:stretch>
        </p:blipFill>
        <p:spPr bwMode="auto">
          <a:xfrm>
            <a:off x="3853632" y="4708333"/>
            <a:ext cx="442876" cy="408808"/>
          </a:xfrm>
          <a:prstGeom prst="rect">
            <a:avLst/>
          </a:prstGeom>
          <a:noFill/>
          <a:ln w="9525">
            <a:noFill/>
            <a:miter lim="800000"/>
            <a:headEnd/>
            <a:tailEnd/>
          </a:ln>
        </p:spPr>
      </p:pic>
      <p:cxnSp>
        <p:nvCxnSpPr>
          <p:cNvPr id="30" name="Straight Connector 170"/>
          <p:cNvCxnSpPr>
            <a:stCxn id="24" idx="3"/>
            <a:endCxn id="27" idx="1"/>
          </p:cNvCxnSpPr>
          <p:nvPr/>
        </p:nvCxnSpPr>
        <p:spPr>
          <a:xfrm>
            <a:off x="3965667" y="4420351"/>
            <a:ext cx="732033" cy="21345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171"/>
          <p:cNvCxnSpPr>
            <a:stCxn id="22" idx="3"/>
            <a:endCxn id="29" idx="1"/>
          </p:cNvCxnSpPr>
          <p:nvPr/>
        </p:nvCxnSpPr>
        <p:spPr>
          <a:xfrm>
            <a:off x="3100754" y="4701705"/>
            <a:ext cx="752878" cy="211015"/>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174"/>
          <p:cNvCxnSpPr>
            <a:stCxn id="22" idx="3"/>
            <a:endCxn id="24" idx="1"/>
          </p:cNvCxnSpPr>
          <p:nvPr/>
        </p:nvCxnSpPr>
        <p:spPr>
          <a:xfrm flipV="1">
            <a:off x="3100754" y="4420351"/>
            <a:ext cx="422031" cy="281354"/>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177"/>
          <p:cNvCxnSpPr>
            <a:stCxn id="29" idx="3"/>
            <a:endCxn id="27" idx="1"/>
          </p:cNvCxnSpPr>
          <p:nvPr/>
        </p:nvCxnSpPr>
        <p:spPr>
          <a:xfrm flipV="1">
            <a:off x="4296508" y="4633801"/>
            <a:ext cx="401186" cy="278919"/>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186"/>
          <p:cNvCxnSpPr>
            <a:stCxn id="29" idx="0"/>
            <a:endCxn id="39" idx="2"/>
          </p:cNvCxnSpPr>
          <p:nvPr/>
        </p:nvCxnSpPr>
        <p:spPr>
          <a:xfrm flipV="1">
            <a:off x="4075071" y="3196665"/>
            <a:ext cx="702066" cy="1511651"/>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流程图: 文档 34"/>
          <p:cNvSpPr/>
          <p:nvPr/>
        </p:nvSpPr>
        <p:spPr>
          <a:xfrm>
            <a:off x="2767507" y="2827614"/>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194"/>
          <p:cNvSpPr/>
          <p:nvPr/>
        </p:nvSpPr>
        <p:spPr>
          <a:xfrm>
            <a:off x="1271954" y="4323148"/>
            <a:ext cx="1063503" cy="365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15" dirty="0">
                <a:solidFill>
                  <a:schemeClr val="tx1"/>
                </a:solidFill>
                <a:ea typeface="黑体" pitchFamily="49" charset="-122"/>
              </a:rPr>
              <a:t>Social Space</a:t>
            </a:r>
            <a:endParaRPr lang="zh-CN" altLang="en-US" sz="2215" dirty="0">
              <a:solidFill>
                <a:schemeClr val="tx1"/>
              </a:solidFill>
              <a:ea typeface="黑体" pitchFamily="49" charset="-122"/>
            </a:endParaRPr>
          </a:p>
        </p:txBody>
      </p:sp>
      <p:sp>
        <p:nvSpPr>
          <p:cNvPr id="37" name="流程图: 文档 36"/>
          <p:cNvSpPr/>
          <p:nvPr/>
        </p:nvSpPr>
        <p:spPr>
          <a:xfrm>
            <a:off x="3147611" y="2362331"/>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文档 37"/>
          <p:cNvSpPr/>
          <p:nvPr/>
        </p:nvSpPr>
        <p:spPr>
          <a:xfrm>
            <a:off x="3710323" y="2895515"/>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流程图: 文档 38"/>
          <p:cNvSpPr/>
          <p:nvPr/>
        </p:nvSpPr>
        <p:spPr>
          <a:xfrm>
            <a:off x="4624723" y="2895515"/>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文档 39"/>
          <p:cNvSpPr/>
          <p:nvPr/>
        </p:nvSpPr>
        <p:spPr>
          <a:xfrm>
            <a:off x="4062011" y="2262469"/>
            <a:ext cx="304836" cy="3224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335457" y="4132385"/>
            <a:ext cx="3086466" cy="11254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335457" y="2233247"/>
            <a:ext cx="3086466" cy="112541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Straight Connector 142"/>
          <p:cNvCxnSpPr>
            <a:stCxn id="39" idx="0"/>
            <a:endCxn id="40" idx="2"/>
          </p:cNvCxnSpPr>
          <p:nvPr/>
        </p:nvCxnSpPr>
        <p:spPr>
          <a:xfrm flipH="1" flipV="1">
            <a:off x="4214429" y="2563619"/>
            <a:ext cx="562708" cy="33187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701036" y="2993770"/>
            <a:ext cx="262098" cy="255945"/>
          </a:xfrm>
          <a:prstGeom prst="rect">
            <a:avLst/>
          </a:prstGeom>
          <a:solidFill>
            <a:srgbClr val="FFCCCC"/>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180"/>
          <p:cNvSpPr/>
          <p:nvPr/>
        </p:nvSpPr>
        <p:spPr>
          <a:xfrm>
            <a:off x="2986228" y="4293106"/>
            <a:ext cx="1943331" cy="73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b="1" dirty="0">
                <a:solidFill>
                  <a:srgbClr val="FF0000"/>
                </a:solidFill>
                <a:ea typeface="黑体" pitchFamily="49" charset="-122"/>
              </a:rPr>
              <a:t>Interaction</a:t>
            </a:r>
            <a:endParaRPr lang="zh-CN" altLang="en-US" sz="1846" b="1" dirty="0">
              <a:solidFill>
                <a:srgbClr val="FF0000"/>
              </a:solidFill>
              <a:ea typeface="黑体" pitchFamily="49" charset="-122"/>
            </a:endParaRPr>
          </a:p>
        </p:txBody>
      </p:sp>
      <p:sp>
        <p:nvSpPr>
          <p:cNvPr id="53" name="TextBox 52"/>
          <p:cNvSpPr txBox="1"/>
          <p:nvPr/>
        </p:nvSpPr>
        <p:spPr>
          <a:xfrm>
            <a:off x="779585" y="1482438"/>
            <a:ext cx="5697415" cy="490134"/>
          </a:xfrm>
          <a:prstGeom prst="rect">
            <a:avLst/>
          </a:prstGeom>
          <a:noFill/>
        </p:spPr>
        <p:txBody>
          <a:bodyPr wrap="square" rtlCol="0">
            <a:spAutoFit/>
          </a:bodyPr>
          <a:lstStyle/>
          <a:p>
            <a:pPr algn="ctr">
              <a:spcBef>
                <a:spcPct val="50000"/>
              </a:spcBef>
            </a:pPr>
            <a:r>
              <a:rPr lang="en-US" altLang="zh-CN" sz="2585" dirty="0"/>
              <a:t>Info. Space vs. Social Space</a:t>
            </a:r>
          </a:p>
        </p:txBody>
      </p:sp>
      <p:sp>
        <p:nvSpPr>
          <p:cNvPr id="2" name="Title 1"/>
          <p:cNvSpPr>
            <a:spLocks noGrp="1"/>
          </p:cNvSpPr>
          <p:nvPr>
            <p:ph type="title"/>
          </p:nvPr>
        </p:nvSpPr>
        <p:spPr/>
        <p:txBody>
          <a:bodyPr/>
          <a:lstStyle/>
          <a:p>
            <a:r>
              <a:rPr lang="en-US" dirty="0" smtClean="0"/>
              <a:t>This </a:t>
            </a:r>
            <a:r>
              <a:rPr lang="en-US" dirty="0" smtClean="0"/>
              <a:t>part…</a:t>
            </a:r>
            <a:endParaRPr lang="en-US" dirty="0"/>
          </a:p>
        </p:txBody>
      </p:sp>
      <p:sp>
        <p:nvSpPr>
          <p:cNvPr id="3" name="Cloud Callout 2"/>
          <p:cNvSpPr/>
          <p:nvPr/>
        </p:nvSpPr>
        <p:spPr>
          <a:xfrm>
            <a:off x="5502191" y="1936844"/>
            <a:ext cx="3413209" cy="1312871"/>
          </a:xfrm>
          <a:prstGeom prst="cloudCallout">
            <a:avLst>
              <a:gd name="adj1" fmla="val -62549"/>
              <a:gd name="adj2" fmla="val 122042"/>
            </a:avLst>
          </a:prstGeom>
          <a:solidFill>
            <a:srgbClr val="D9D9D9">
              <a:alpha val="52157"/>
            </a:srgbClr>
          </a:solidFill>
          <a:ln>
            <a:solidFill>
              <a:srgbClr val="89A4A7">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9C9C9C"/>
                </a:solidFill>
              </a:rPr>
              <a:t>Problem 1: </a:t>
            </a:r>
            <a:r>
              <a:rPr lang="en-US" dirty="0" smtClean="0">
                <a:solidFill>
                  <a:srgbClr val="9C9C9C"/>
                </a:solidFill>
              </a:rPr>
              <a:t>Who is who</a:t>
            </a:r>
            <a:r>
              <a:rPr lang="en-US" dirty="0">
                <a:solidFill>
                  <a:srgbClr val="9C9C9C"/>
                </a:solidFill>
              </a:rPr>
              <a:t>? (heterogeneity)</a:t>
            </a:r>
          </a:p>
        </p:txBody>
      </p:sp>
      <p:sp>
        <p:nvSpPr>
          <p:cNvPr id="46" name="Cloud Callout 45"/>
          <p:cNvSpPr/>
          <p:nvPr/>
        </p:nvSpPr>
        <p:spPr>
          <a:xfrm>
            <a:off x="5481835" y="3733800"/>
            <a:ext cx="3413209" cy="1312871"/>
          </a:xfrm>
          <a:prstGeom prst="cloudCallout">
            <a:avLst>
              <a:gd name="adj1" fmla="val -60608"/>
              <a:gd name="adj2" fmla="val 1302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rgbClr val="FF0000"/>
                </a:solidFill>
              </a:rPr>
              <a:t>Problem </a:t>
            </a:r>
            <a:r>
              <a:rPr lang="en-US" b="1" dirty="0" smtClean="0">
                <a:solidFill>
                  <a:srgbClr val="FF0000"/>
                </a:solidFill>
              </a:rPr>
              <a:t>2:</a:t>
            </a:r>
            <a:r>
              <a:rPr lang="en-US" dirty="0" smtClean="0">
                <a:solidFill>
                  <a:srgbClr val="0000CC"/>
                </a:solidFill>
              </a:rPr>
              <a:t>How people interact with each other?</a:t>
            </a:r>
            <a:endParaRPr lang="en-US" dirty="0">
              <a:solidFill>
                <a:srgbClr val="0000CC"/>
              </a:solidFill>
            </a:endParaRPr>
          </a:p>
        </p:txBody>
      </p:sp>
      <p:sp>
        <p:nvSpPr>
          <p:cNvPr id="47" name="副标题 4"/>
          <p:cNvSpPr txBox="1">
            <a:spLocks/>
          </p:cNvSpPr>
          <p:nvPr/>
        </p:nvSpPr>
        <p:spPr bwMode="auto">
          <a:xfrm>
            <a:off x="0" y="5638801"/>
            <a:ext cx="9144000" cy="1219200"/>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a:spcBef>
                <a:spcPct val="20000"/>
              </a:spcBef>
            </a:pPr>
            <a:r>
              <a:rPr lang="en-US" altLang="zh-CN" sz="1200" kern="0" dirty="0" smtClean="0"/>
              <a:t>[1] </a:t>
            </a:r>
            <a:r>
              <a:rPr lang="en-US" altLang="zh-CN" sz="1200" kern="0" dirty="0" err="1"/>
              <a:t>Jie</a:t>
            </a:r>
            <a:r>
              <a:rPr lang="en-US" altLang="zh-CN" sz="1200" kern="0" dirty="0"/>
              <a:t> Tang, </a:t>
            </a:r>
            <a:r>
              <a:rPr lang="en-US" altLang="zh-CN" sz="1200" kern="0" dirty="0" err="1"/>
              <a:t>Tiancheng</a:t>
            </a:r>
            <a:r>
              <a:rPr lang="en-US" altLang="zh-CN" sz="1200" kern="0" dirty="0"/>
              <a:t> Lou, Jon Kleinberg, and Sen Wu. Transfer Learning to Infer Social Ties across Heterogeneous Networks. </a:t>
            </a:r>
            <a:r>
              <a:rPr lang="en-US" altLang="zh-CN" sz="1200" b="1" kern="0" dirty="0"/>
              <a:t>ACM </a:t>
            </a:r>
            <a:r>
              <a:rPr lang="en-US" altLang="zh-CN" sz="1200" b="1" kern="0" dirty="0" smtClean="0"/>
              <a:t>TOIS</a:t>
            </a:r>
            <a:r>
              <a:rPr lang="en-US" altLang="zh-CN" sz="1200" kern="0" dirty="0" smtClean="0"/>
              <a:t>, </a:t>
            </a:r>
            <a:r>
              <a:rPr lang="en-US" altLang="zh-CN" sz="1200" kern="0" dirty="0"/>
              <a:t>2016, Volume 34, Issue 2, Article No. 7. </a:t>
            </a:r>
            <a:endParaRPr lang="zh-CN" altLang="en-US" sz="1200" kern="0" dirty="0"/>
          </a:p>
          <a:p>
            <a:pPr>
              <a:spcBef>
                <a:spcPct val="20000"/>
              </a:spcBef>
            </a:pPr>
            <a:r>
              <a:rPr lang="en-US" altLang="zh-CN" sz="1200" kern="0" dirty="0"/>
              <a:t>[2] </a:t>
            </a:r>
            <a:r>
              <a:rPr lang="en-US" altLang="zh-CN" sz="1200" kern="0" dirty="0" err="1"/>
              <a:t>Tiancheng</a:t>
            </a:r>
            <a:r>
              <a:rPr lang="en-US" altLang="zh-CN" sz="1200" kern="0" dirty="0"/>
              <a:t> Lou, </a:t>
            </a:r>
            <a:r>
              <a:rPr lang="en-US" altLang="zh-CN" sz="1200" kern="0" dirty="0" err="1"/>
              <a:t>Jie</a:t>
            </a:r>
            <a:r>
              <a:rPr lang="en-US" altLang="zh-CN" sz="1200" kern="0" dirty="0"/>
              <a:t> Tang, John </a:t>
            </a:r>
            <a:r>
              <a:rPr lang="en-US" altLang="zh-CN" sz="1200" kern="0" dirty="0" err="1"/>
              <a:t>Hopcroft</a:t>
            </a:r>
            <a:r>
              <a:rPr lang="en-US" altLang="zh-CN" sz="1200" kern="0" dirty="0"/>
              <a:t>, </a:t>
            </a:r>
            <a:r>
              <a:rPr lang="en-US" altLang="zh-CN" sz="1200" kern="0" dirty="0" err="1"/>
              <a:t>Zhanpeng</a:t>
            </a:r>
            <a:r>
              <a:rPr lang="en-US" altLang="zh-CN" sz="1200" kern="0" dirty="0"/>
              <a:t> Fang, </a:t>
            </a:r>
            <a:r>
              <a:rPr lang="en-US" altLang="zh-CN" sz="1200" kern="0" dirty="0" err="1"/>
              <a:t>Xiaowen</a:t>
            </a:r>
            <a:r>
              <a:rPr lang="en-US" altLang="zh-CN" sz="1200" kern="0" dirty="0"/>
              <a:t> Ding. Learning to Predict Reciprocity and Triadic Closure in Social Networks. </a:t>
            </a:r>
            <a:r>
              <a:rPr lang="en-US" altLang="zh-CN" sz="1200" b="1" kern="0" dirty="0"/>
              <a:t>ACM </a:t>
            </a:r>
            <a:r>
              <a:rPr lang="en-US" altLang="zh-CN" sz="1200" b="1" kern="0" dirty="0" smtClean="0"/>
              <a:t>TKDD</a:t>
            </a:r>
            <a:r>
              <a:rPr lang="en-US" altLang="zh-CN" sz="1200" kern="0" dirty="0" smtClean="0"/>
              <a:t>, </a:t>
            </a:r>
            <a:r>
              <a:rPr lang="en-US" altLang="zh-CN" sz="1200" kern="0" dirty="0"/>
              <a:t>2013, Volume 7, Issue 2, Article No. 5.</a:t>
            </a:r>
          </a:p>
          <a:p>
            <a:pPr lvl="0">
              <a:spcBef>
                <a:spcPct val="20000"/>
              </a:spcBef>
            </a:pPr>
            <a:r>
              <a:rPr lang="en-US" altLang="zh-CN" sz="1200" kern="0" dirty="0" smtClean="0">
                <a:latin typeface="+mn-lt"/>
                <a:ea typeface="+mn-ea"/>
              </a:rPr>
              <a:t>[</a:t>
            </a:r>
            <a:r>
              <a:rPr lang="en-US" altLang="zh-CN" sz="1200" kern="0" dirty="0">
                <a:latin typeface="+mn-lt"/>
                <a:ea typeface="+mn-ea"/>
              </a:rPr>
              <a:t>3</a:t>
            </a:r>
            <a:r>
              <a:rPr lang="en-US" altLang="zh-CN" sz="1200" kern="0" dirty="0" smtClean="0">
                <a:latin typeface="+mn-lt"/>
                <a:ea typeface="+mn-ea"/>
              </a:rPr>
              <a:t>] </a:t>
            </a:r>
            <a:r>
              <a:rPr lang="en-US" altLang="zh-CN" sz="1200" kern="0" dirty="0" err="1">
                <a:latin typeface="+mn-lt"/>
                <a:ea typeface="+mn-ea"/>
              </a:rPr>
              <a:t>Wenbin</a:t>
            </a:r>
            <a:r>
              <a:rPr lang="en-US" altLang="zh-CN" sz="1200" kern="0" dirty="0">
                <a:latin typeface="+mn-lt"/>
                <a:ea typeface="+mn-ea"/>
              </a:rPr>
              <a:t> Tang, </a:t>
            </a:r>
            <a:r>
              <a:rPr lang="en-US" altLang="zh-CN" sz="1200" kern="0" dirty="0" err="1">
                <a:latin typeface="+mn-lt"/>
                <a:ea typeface="+mn-ea"/>
              </a:rPr>
              <a:t>Honglei</a:t>
            </a:r>
            <a:r>
              <a:rPr lang="en-US" altLang="zh-CN" sz="1200" kern="0" dirty="0">
                <a:latin typeface="+mn-lt"/>
                <a:ea typeface="+mn-ea"/>
              </a:rPr>
              <a:t> Zhuang, and </a:t>
            </a:r>
            <a:r>
              <a:rPr lang="en-US" altLang="zh-CN" sz="1200" kern="0" dirty="0" err="1">
                <a:latin typeface="+mn-lt"/>
                <a:ea typeface="+mn-ea"/>
              </a:rPr>
              <a:t>Jie</a:t>
            </a:r>
            <a:r>
              <a:rPr lang="en-US" altLang="zh-CN" sz="1200" kern="0" dirty="0">
                <a:latin typeface="+mn-lt"/>
                <a:ea typeface="+mn-ea"/>
              </a:rPr>
              <a:t> Tang. Learning to Infer Social Ties in Large Networks. </a:t>
            </a:r>
            <a:r>
              <a:rPr lang="en-US" altLang="zh-CN" sz="1200" b="1" kern="0" dirty="0" smtClean="0">
                <a:latin typeface="+mn-lt"/>
                <a:ea typeface="+mn-ea"/>
              </a:rPr>
              <a:t>PKDD'11</a:t>
            </a:r>
            <a:r>
              <a:rPr lang="en-US" altLang="zh-CN" sz="1200" kern="0" dirty="0" smtClean="0">
                <a:latin typeface="+mn-lt"/>
                <a:ea typeface="+mn-ea"/>
              </a:rPr>
              <a:t>, </a:t>
            </a:r>
            <a:r>
              <a:rPr lang="en-US" altLang="zh-CN" sz="1200" kern="0" dirty="0">
                <a:latin typeface="+mn-lt"/>
                <a:ea typeface="+mn-ea"/>
              </a:rPr>
              <a:t>pages 381-397. (</a:t>
            </a:r>
            <a:r>
              <a:rPr lang="en-US" altLang="zh-CN" sz="1200" b="1" kern="0" dirty="0">
                <a:solidFill>
                  <a:srgbClr val="FF0000"/>
                </a:solidFill>
                <a:latin typeface="+mn-lt"/>
                <a:ea typeface="+mn-ea"/>
              </a:rPr>
              <a:t>Best Student Paper Runner-up</a:t>
            </a:r>
            <a:r>
              <a:rPr lang="en-US" altLang="zh-CN" sz="1200" kern="0" dirty="0" smtClean="0">
                <a:latin typeface="+mn-lt"/>
                <a:ea typeface="+mn-ea"/>
              </a:rPr>
              <a:t>)</a:t>
            </a:r>
          </a:p>
        </p:txBody>
      </p:sp>
    </p:spTree>
    <p:extLst>
      <p:ext uri="{BB962C8B-B14F-4D97-AF65-F5344CB8AC3E}">
        <p14:creationId xmlns:p14="http://schemas.microsoft.com/office/powerpoint/2010/main" val="18491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childTnLst>
                          </p:cTn>
                        </p:par>
                        <p:par>
                          <p:cTn id="26" fill="hold">
                            <p:stCondLst>
                              <p:cond delay="1000"/>
                            </p:stCondLst>
                            <p:childTnLst>
                              <p:par>
                                <p:cTn id="27" presetID="0" presetClass="path" presetSubtype="0" accel="50000" decel="50000" fill="hold" grpId="1" nodeType="afterEffect">
                                  <p:stCondLst>
                                    <p:cond delay="0"/>
                                  </p:stCondLst>
                                  <p:childTnLst>
                                    <p:animMotion origin="layout" path="M -0.00173 -0.00092 C -0.00364 0.00972 -0.00503 0.01806 -0.00607 0.0301 C -0.00712 0.05718 -0.00625 0.08635 -0.00868 0.1132 C -0.00937 0.13102 -0.00816 0.1507 -0.01059 0.16806 C -0.01111 0.17709 -0.01111 0.17986 -0.01302 0.18704 C -0.01441 0.2051 -0.01666 0.22176 -0.01666 0.24051 C -0.01475 0.24445 -0.01302 0.24931 -0.01059 0.25232 C -0.0092 0.25371 -0.00868 0.24699 -0.00729 0.24514 C -0.00469 0.24051 -0.00069 0.23773 0.00261 0.23426 C 0.0099 0.22732 0.01771 0.22824 0.02622 0.22593 C 0.03507 0.22199 0.04375 0.22014 0.05243 0.21597 C 0.06111 0.21158 0.06893 0.20162 0.07743 0.19746 C 0.08195 0.1919 0.08768 0.18565 0.09306 0.18357 C 0.09584 0.17986 0.09913 0.17894 0.10156 0.17431 C 0.10261 0.17176 0.10486 0.16898 0.10434 0.16713 C 0.10434 0.1669 0.09653 0.16898 0.09601 0.16898 C 0.08889 0.17199 0.08177 0.17431 0.07431 0.17732 C 0.07049 0.18264 0.06615 0.18542 0.06181 0.1882 C 0.05747 0.19097 0.05365 0.19746 0.04931 0.20093 C 0.0415 0.20741 0.03316 0.20903 0.025 0.21273 C 0.0191 0.21597 0.01302 0.22014 0.00747 0.225 C 0.00573 0.22639 0.00382 0.22824 0.00191 0.22963 C 0.00139 0.2301 0.00018 0.23218 0.00018 0.23241 C 0.01111 0.23797 0.02309 0.23843 0.03438 0.24144 C 0.04045 0.24537 0.04653 0.24792 0.05243 0.2507 C 0.05504 0.25278 0.05712 0.25463 0.0599 0.25602 C 0.06754 0.25764 0.07535 0.25834 0.08299 0.26042 C 0.09341 0.26667 0.10608 0.26412 0.11597 0.27338 C 0.12136 0.26991 0.11841 0.27084 0.12483 0.26991 C 0.13056 0.26621 0.13629 0.26621 0.14219 0.26412 C 0.1507 0.26042 0.1592 0.2544 0.16771 0.25324 C 0.17222 0.25278 0.17709 0.25278 0.1816 0.25232 C 0.18368 0.25209 0.18594 0.25093 0.18837 0.2507 C 0.19271 0.24931 0.19722 0.24861 0.20156 0.24861 C 0.18733 0.2338 0.17049 0.23172 0.15591 0.21783 C 0.15139 0.21343 0.15747 0.21597 0.14913 0.21019 C 0.14653 0.20903 0.14184 0.20741 0.13906 0.20463 C 0.13577 0.20139 0.13247 0.19676 0.12917 0.19398 C 0.12587 0.19144 0.12518 0.19236 0.12222 0.18912 C 0.11545 0.18264 0.12118 0.18588 0.11667 0.18357 C 0.11424 0.17709 0.11025 0.17199 0.10677 0.16806 C 0.10538 0.1669 0.10278 0.16459 0.10278 0.16482 C 0.10747 0.18658 0.11059 0.2088 0.11354 0.23218 C 0.11545 0.2463 0.11927 0.26088 0.11927 0.27639 " pathEditMode="relative" rAng="0" ptsTypes="AAAAAAAAAAAAAAAAAAAAAAAAAAAAAAAAAAAAAAAAAAAA">
                                      <p:cBhvr>
                                        <p:cTn id="28" dur="5000" fill="hold"/>
                                        <p:tgtEl>
                                          <p:spTgt spid="44"/>
                                        </p:tgtEl>
                                        <p:attrNameLst>
                                          <p:attrName>ppt_x</p:attrName>
                                          <p:attrName>ppt_y</p:attrName>
                                        </p:attrNameLst>
                                      </p:cBhvr>
                                      <p:rCtr x="9410" y="1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descr="Misc-Buddy-Blue-icon.png"/>
          <p:cNvPicPr>
            <a:picLocks noChangeAspect="1"/>
          </p:cNvPicPr>
          <p:nvPr/>
        </p:nvPicPr>
        <p:blipFill>
          <a:blip r:embed="rId2" cstate="print"/>
          <a:stretch>
            <a:fillRect/>
          </a:stretch>
        </p:blipFill>
        <p:spPr>
          <a:xfrm>
            <a:off x="2678921" y="1719295"/>
            <a:ext cx="654632" cy="654632"/>
          </a:xfrm>
          <a:prstGeom prst="rect">
            <a:avLst/>
          </a:prstGeom>
        </p:spPr>
      </p:pic>
      <p:pic>
        <p:nvPicPr>
          <p:cNvPr id="5" name="图片 6" descr="Misc-Buddy-Blue-icon.png"/>
          <p:cNvPicPr>
            <a:picLocks noChangeAspect="1"/>
          </p:cNvPicPr>
          <p:nvPr/>
        </p:nvPicPr>
        <p:blipFill>
          <a:blip r:embed="rId2" cstate="print"/>
          <a:stretch>
            <a:fillRect/>
          </a:stretch>
        </p:blipFill>
        <p:spPr>
          <a:xfrm>
            <a:off x="4085690" y="1719295"/>
            <a:ext cx="654632" cy="654632"/>
          </a:xfrm>
          <a:prstGeom prst="rect">
            <a:avLst/>
          </a:prstGeom>
        </p:spPr>
      </p:pic>
      <p:cxnSp>
        <p:nvCxnSpPr>
          <p:cNvPr id="6" name="直接连接符 7"/>
          <p:cNvCxnSpPr>
            <a:stCxn id="4" idx="3"/>
            <a:endCxn id="5" idx="1"/>
          </p:cNvCxnSpPr>
          <p:nvPr/>
        </p:nvCxnSpPr>
        <p:spPr>
          <a:xfrm>
            <a:off x="3333561" y="2046604"/>
            <a:ext cx="752137" cy="0"/>
          </a:xfrm>
          <a:prstGeom prst="line">
            <a:avLst/>
          </a:prstGeom>
          <a:noFill/>
          <a:ln w="57150" cap="flat" cmpd="sng" algn="ctr">
            <a:solidFill>
              <a:schemeClr val="tx1"/>
            </a:solidFill>
            <a:prstDash val="solid"/>
          </a:ln>
          <a:effectLst/>
        </p:spPr>
      </p:cxnSp>
      <p:pic>
        <p:nvPicPr>
          <p:cNvPr id="7" name="图片 10" descr="Misc-Buddy-Blue-icon.png"/>
          <p:cNvPicPr>
            <a:picLocks noChangeAspect="1"/>
          </p:cNvPicPr>
          <p:nvPr/>
        </p:nvPicPr>
        <p:blipFill>
          <a:blip r:embed="rId2" cstate="print"/>
          <a:stretch>
            <a:fillRect/>
          </a:stretch>
        </p:blipFill>
        <p:spPr>
          <a:xfrm>
            <a:off x="6195844" y="1361551"/>
            <a:ext cx="654632" cy="654632"/>
          </a:xfrm>
          <a:prstGeom prst="rect">
            <a:avLst/>
          </a:prstGeom>
        </p:spPr>
      </p:pic>
      <p:pic>
        <p:nvPicPr>
          <p:cNvPr id="8" name="图片 11" descr="Misc-Buddy-Blue-icon.png"/>
          <p:cNvPicPr>
            <a:picLocks noChangeAspect="1"/>
          </p:cNvPicPr>
          <p:nvPr/>
        </p:nvPicPr>
        <p:blipFill>
          <a:blip r:embed="rId2" cstate="print"/>
          <a:stretch>
            <a:fillRect/>
          </a:stretch>
        </p:blipFill>
        <p:spPr>
          <a:xfrm>
            <a:off x="7602614" y="1361551"/>
            <a:ext cx="654632" cy="654632"/>
          </a:xfrm>
          <a:prstGeom prst="rect">
            <a:avLst/>
          </a:prstGeom>
        </p:spPr>
      </p:pic>
      <p:cxnSp>
        <p:nvCxnSpPr>
          <p:cNvPr id="9" name="直接连接符 12"/>
          <p:cNvCxnSpPr>
            <a:stCxn id="7" idx="3"/>
            <a:endCxn id="8" idx="1"/>
          </p:cNvCxnSpPr>
          <p:nvPr/>
        </p:nvCxnSpPr>
        <p:spPr>
          <a:xfrm>
            <a:off x="6850484" y="1688852"/>
            <a:ext cx="752137" cy="0"/>
          </a:xfrm>
          <a:prstGeom prst="line">
            <a:avLst/>
          </a:prstGeom>
          <a:noFill/>
          <a:ln w="57150" cap="flat" cmpd="sng" algn="ctr">
            <a:solidFill>
              <a:srgbClr val="FF0000"/>
            </a:solidFill>
            <a:prstDash val="solid"/>
          </a:ln>
          <a:effectLst/>
        </p:spPr>
      </p:cxnSp>
      <p:pic>
        <p:nvPicPr>
          <p:cNvPr id="10" name="图片 13" descr="Misc-Buddy-Blue-icon.png"/>
          <p:cNvPicPr>
            <a:picLocks noChangeAspect="1"/>
          </p:cNvPicPr>
          <p:nvPr/>
        </p:nvPicPr>
        <p:blipFill>
          <a:blip r:embed="rId2" cstate="print"/>
          <a:stretch>
            <a:fillRect/>
          </a:stretch>
        </p:blipFill>
        <p:spPr>
          <a:xfrm>
            <a:off x="6189785" y="2028305"/>
            <a:ext cx="654632" cy="654632"/>
          </a:xfrm>
          <a:prstGeom prst="rect">
            <a:avLst/>
          </a:prstGeom>
        </p:spPr>
      </p:pic>
      <p:pic>
        <p:nvPicPr>
          <p:cNvPr id="11" name="图片 14" descr="Misc-Buddy-Blue-icon.png"/>
          <p:cNvPicPr>
            <a:picLocks noChangeAspect="1"/>
          </p:cNvPicPr>
          <p:nvPr/>
        </p:nvPicPr>
        <p:blipFill>
          <a:blip r:embed="rId2" cstate="print"/>
          <a:stretch>
            <a:fillRect/>
          </a:stretch>
        </p:blipFill>
        <p:spPr>
          <a:xfrm>
            <a:off x="7596554" y="2028305"/>
            <a:ext cx="654632" cy="654632"/>
          </a:xfrm>
          <a:prstGeom prst="rect">
            <a:avLst/>
          </a:prstGeom>
        </p:spPr>
      </p:pic>
      <p:cxnSp>
        <p:nvCxnSpPr>
          <p:cNvPr id="12" name="直接连接符 15"/>
          <p:cNvCxnSpPr/>
          <p:nvPr/>
        </p:nvCxnSpPr>
        <p:spPr>
          <a:xfrm>
            <a:off x="6844425" y="2285268"/>
            <a:ext cx="752137" cy="0"/>
          </a:xfrm>
          <a:prstGeom prst="line">
            <a:avLst/>
          </a:prstGeom>
          <a:noFill/>
          <a:ln w="57150" cap="flat" cmpd="sng" algn="ctr">
            <a:solidFill>
              <a:srgbClr val="0000CC"/>
            </a:solidFill>
            <a:prstDash val="solid"/>
          </a:ln>
          <a:effectLst/>
        </p:spPr>
      </p:cxnSp>
      <p:sp>
        <p:nvSpPr>
          <p:cNvPr id="13" name="右箭头 16"/>
          <p:cNvSpPr/>
          <p:nvPr/>
        </p:nvSpPr>
        <p:spPr>
          <a:xfrm>
            <a:off x="4994032" y="1924243"/>
            <a:ext cx="924449" cy="36576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7"/>
          <p:cNvSpPr/>
          <p:nvPr/>
        </p:nvSpPr>
        <p:spPr>
          <a:xfrm>
            <a:off x="3344666" y="1361536"/>
            <a:ext cx="59428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62" b="1">
                <a:solidFill>
                  <a:srgbClr val="C00000"/>
                </a:solidFill>
              </a:rPr>
              <a:t>?</a:t>
            </a:r>
            <a:endParaRPr lang="zh-CN" altLang="en-US" sz="4062" b="1">
              <a:solidFill>
                <a:srgbClr val="C00000"/>
              </a:solidFill>
            </a:endParaRPr>
          </a:p>
        </p:txBody>
      </p:sp>
      <p:sp>
        <p:nvSpPr>
          <p:cNvPr id="15" name="矩形 18"/>
          <p:cNvSpPr/>
          <p:nvPr/>
        </p:nvSpPr>
        <p:spPr>
          <a:xfrm>
            <a:off x="6400802" y="1150520"/>
            <a:ext cx="1650800" cy="4876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FF0000"/>
                </a:solidFill>
              </a:rPr>
              <a:t>Family</a:t>
            </a:r>
            <a:endParaRPr lang="zh-CN" altLang="en-US" b="1">
              <a:solidFill>
                <a:srgbClr val="FF0000"/>
              </a:solidFill>
            </a:endParaRPr>
          </a:p>
        </p:txBody>
      </p:sp>
      <p:sp>
        <p:nvSpPr>
          <p:cNvPr id="16" name="矩形 19"/>
          <p:cNvSpPr/>
          <p:nvPr/>
        </p:nvSpPr>
        <p:spPr>
          <a:xfrm>
            <a:off x="6400802" y="1881554"/>
            <a:ext cx="1650800" cy="4876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0000CC"/>
                </a:solidFill>
              </a:rPr>
              <a:t>Friend</a:t>
            </a:r>
            <a:endParaRPr lang="zh-CN" altLang="en-US" b="1">
              <a:solidFill>
                <a:srgbClr val="0000CC"/>
              </a:solidFill>
            </a:endParaRPr>
          </a:p>
        </p:txBody>
      </p:sp>
      <p:sp>
        <p:nvSpPr>
          <p:cNvPr id="17" name="矩形 20"/>
          <p:cNvSpPr/>
          <p:nvPr/>
        </p:nvSpPr>
        <p:spPr>
          <a:xfrm>
            <a:off x="2250831" y="1248508"/>
            <a:ext cx="6471138" cy="1477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副标题 4"/>
          <p:cNvSpPr txBox="1">
            <a:spLocks/>
          </p:cNvSpPr>
          <p:nvPr/>
        </p:nvSpPr>
        <p:spPr bwMode="auto">
          <a:xfrm>
            <a:off x="0" y="6172200"/>
            <a:ext cx="9144000" cy="422031"/>
          </a:xfrm>
          <a:prstGeom prst="rect">
            <a:avLst/>
          </a:prstGeom>
          <a:solidFill>
            <a:schemeClr val="bg1"/>
          </a:solidFill>
          <a:ln w="9525">
            <a:solidFill>
              <a:schemeClr val="bg1"/>
            </a:solidFill>
            <a:miter lim="800000"/>
            <a:headEnd/>
            <a:tailEnd/>
          </a:ln>
        </p:spPr>
        <p:txBody>
          <a:bodyPr vert="horz" wrap="square" lIns="84406" tIns="42203" rIns="84406" bIns="42203" numCol="1" anchor="ctr"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None/>
            </a:pPr>
            <a:r>
              <a:rPr lang="en-US" altLang="zh-CN" sz="1846" b="1" dirty="0"/>
              <a:t>KDD 2010, PKDD 2011 (</a:t>
            </a:r>
            <a:r>
              <a:rPr lang="en-US" altLang="zh-CN" sz="1846" b="1" i="1" dirty="0">
                <a:solidFill>
                  <a:srgbClr val="0000CC"/>
                </a:solidFill>
              </a:rPr>
              <a:t>Best Paper </a:t>
            </a:r>
            <a:r>
              <a:rPr lang="en-US" altLang="zh-CN" sz="1846" b="1" i="1" dirty="0" err="1">
                <a:solidFill>
                  <a:srgbClr val="0000CC"/>
                </a:solidFill>
              </a:rPr>
              <a:t>Runnerup</a:t>
            </a:r>
            <a:r>
              <a:rPr lang="en-US" altLang="zh-CN" sz="1846" b="1" dirty="0"/>
              <a:t>), WSDM 2012, ACM TKDD</a:t>
            </a:r>
            <a:endParaRPr lang="zh-CN" altLang="en-US" sz="1846" b="1" dirty="0"/>
          </a:p>
        </p:txBody>
      </p:sp>
      <p:cxnSp>
        <p:nvCxnSpPr>
          <p:cNvPr id="19" name="直接连接符 7"/>
          <p:cNvCxnSpPr/>
          <p:nvPr/>
        </p:nvCxnSpPr>
        <p:spPr>
          <a:xfrm>
            <a:off x="3333561" y="3551360"/>
            <a:ext cx="752137" cy="0"/>
          </a:xfrm>
          <a:prstGeom prst="line">
            <a:avLst/>
          </a:prstGeom>
          <a:noFill/>
          <a:ln w="57150" cap="flat" cmpd="sng" algn="ctr">
            <a:solidFill>
              <a:schemeClr val="tx1"/>
            </a:solidFill>
            <a:prstDash val="solid"/>
            <a:headEnd type="none" w="med" len="med"/>
            <a:tailEnd type="arrow" w="med" len="med"/>
          </a:ln>
          <a:effectLst/>
        </p:spPr>
      </p:cxnSp>
      <p:sp>
        <p:nvSpPr>
          <p:cNvPr id="20" name="矩形 20"/>
          <p:cNvSpPr/>
          <p:nvPr/>
        </p:nvSpPr>
        <p:spPr>
          <a:xfrm>
            <a:off x="2250831" y="2795954"/>
            <a:ext cx="6471138" cy="1406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7" descr="iphone2-ryan.jpg"/>
          <p:cNvPicPr>
            <a:picLocks noChangeAspect="1"/>
          </p:cNvPicPr>
          <p:nvPr/>
        </p:nvPicPr>
        <p:blipFill>
          <a:blip r:embed="rId3" cstate="print"/>
          <a:srcRect/>
          <a:stretch>
            <a:fillRect/>
          </a:stretch>
        </p:blipFill>
        <p:spPr bwMode="auto">
          <a:xfrm>
            <a:off x="2602523" y="3110091"/>
            <a:ext cx="544648" cy="670613"/>
          </a:xfrm>
          <a:prstGeom prst="rect">
            <a:avLst/>
          </a:prstGeom>
          <a:noFill/>
          <a:ln w="9525">
            <a:noFill/>
            <a:miter lim="800000"/>
            <a:headEnd/>
            <a:tailEnd/>
          </a:ln>
        </p:spPr>
      </p:pic>
      <p:pic>
        <p:nvPicPr>
          <p:cNvPr id="22" name="Picture 2" descr="C:\Users\ThinkPad\Desktop\srawpdk72vrzndqdtpmk_reasonably_small.png"/>
          <p:cNvPicPr>
            <a:picLocks noChangeAspect="1" noChangeArrowheads="1"/>
          </p:cNvPicPr>
          <p:nvPr/>
        </p:nvPicPr>
        <p:blipFill>
          <a:blip r:embed="rId4" cstate="print"/>
          <a:srcRect/>
          <a:stretch>
            <a:fillRect/>
          </a:stretch>
        </p:blipFill>
        <p:spPr bwMode="auto">
          <a:xfrm>
            <a:off x="4079631" y="2936631"/>
            <a:ext cx="914400" cy="914400"/>
          </a:xfrm>
          <a:prstGeom prst="rect">
            <a:avLst/>
          </a:prstGeom>
          <a:noFill/>
        </p:spPr>
      </p:pic>
      <p:sp>
        <p:nvSpPr>
          <p:cNvPr id="23" name="圆角矩形 28"/>
          <p:cNvSpPr/>
          <p:nvPr/>
        </p:nvSpPr>
        <p:spPr>
          <a:xfrm>
            <a:off x="4079631" y="3855587"/>
            <a:ext cx="112997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Lady Gaga</a:t>
            </a:r>
            <a:endParaRPr lang="zh-CN" altLang="en-US" sz="1292">
              <a:solidFill>
                <a:schemeClr val="tx1"/>
              </a:solidFill>
            </a:endParaRPr>
          </a:p>
        </p:txBody>
      </p:sp>
      <p:sp>
        <p:nvSpPr>
          <p:cNvPr id="24" name="圆角矩形 29"/>
          <p:cNvSpPr/>
          <p:nvPr/>
        </p:nvSpPr>
        <p:spPr>
          <a:xfrm>
            <a:off x="2419968" y="3855587"/>
            <a:ext cx="885940"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You</a:t>
            </a:r>
            <a:endParaRPr lang="zh-CN" altLang="en-US" sz="1292">
              <a:solidFill>
                <a:schemeClr val="tx1"/>
              </a:solidFill>
            </a:endParaRPr>
          </a:p>
        </p:txBody>
      </p:sp>
      <p:sp>
        <p:nvSpPr>
          <p:cNvPr id="25" name="右箭头 16"/>
          <p:cNvSpPr/>
          <p:nvPr/>
        </p:nvSpPr>
        <p:spPr>
          <a:xfrm>
            <a:off x="4994032" y="3429000"/>
            <a:ext cx="924449" cy="36576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30"/>
          <p:cNvCxnSpPr/>
          <p:nvPr/>
        </p:nvCxnSpPr>
        <p:spPr>
          <a:xfrm>
            <a:off x="6780146" y="3621699"/>
            <a:ext cx="752137" cy="0"/>
          </a:xfrm>
          <a:prstGeom prst="line">
            <a:avLst/>
          </a:prstGeom>
          <a:noFill/>
          <a:ln w="57150" cap="flat" cmpd="sng" algn="ctr">
            <a:solidFill>
              <a:schemeClr val="tx1"/>
            </a:solidFill>
            <a:prstDash val="solid"/>
            <a:headEnd type="none" w="med" len="med"/>
            <a:tailEnd type="arrow" w="med" len="med"/>
          </a:ln>
          <a:effectLst/>
        </p:spPr>
      </p:cxnSp>
      <p:pic>
        <p:nvPicPr>
          <p:cNvPr id="27" name="图片 7" descr="iphone2-ryan.jpg"/>
          <p:cNvPicPr>
            <a:picLocks noChangeAspect="1"/>
          </p:cNvPicPr>
          <p:nvPr/>
        </p:nvPicPr>
        <p:blipFill>
          <a:blip r:embed="rId3" cstate="print"/>
          <a:srcRect/>
          <a:stretch>
            <a:fillRect/>
          </a:stretch>
        </p:blipFill>
        <p:spPr bwMode="auto">
          <a:xfrm>
            <a:off x="6049114" y="3110091"/>
            <a:ext cx="544648" cy="670613"/>
          </a:xfrm>
          <a:prstGeom prst="rect">
            <a:avLst/>
          </a:prstGeom>
          <a:noFill/>
          <a:ln w="9525">
            <a:noFill/>
            <a:miter lim="800000"/>
            <a:headEnd/>
            <a:tailEnd/>
          </a:ln>
        </p:spPr>
      </p:pic>
      <p:pic>
        <p:nvPicPr>
          <p:cNvPr id="28" name="Picture 2" descr="C:\Users\ThinkPad\Desktop\srawpdk72vrzndqdtpmk_reasonably_small.png"/>
          <p:cNvPicPr>
            <a:picLocks noChangeAspect="1" noChangeArrowheads="1"/>
          </p:cNvPicPr>
          <p:nvPr/>
        </p:nvPicPr>
        <p:blipFill>
          <a:blip r:embed="rId4" cstate="print"/>
          <a:srcRect/>
          <a:stretch>
            <a:fillRect/>
          </a:stretch>
        </p:blipFill>
        <p:spPr bwMode="auto">
          <a:xfrm>
            <a:off x="7526215" y="2936631"/>
            <a:ext cx="914400" cy="914400"/>
          </a:xfrm>
          <a:prstGeom prst="rect">
            <a:avLst/>
          </a:prstGeom>
          <a:noFill/>
        </p:spPr>
      </p:pic>
      <p:sp>
        <p:nvSpPr>
          <p:cNvPr id="29" name="圆角矩形 33"/>
          <p:cNvSpPr/>
          <p:nvPr/>
        </p:nvSpPr>
        <p:spPr>
          <a:xfrm>
            <a:off x="7526215" y="3855587"/>
            <a:ext cx="112997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Lady Gaga</a:t>
            </a:r>
            <a:endParaRPr lang="zh-CN" altLang="en-US" sz="1292">
              <a:solidFill>
                <a:schemeClr val="tx1"/>
              </a:solidFill>
            </a:endParaRPr>
          </a:p>
        </p:txBody>
      </p:sp>
      <p:sp>
        <p:nvSpPr>
          <p:cNvPr id="30" name="圆角矩形 34"/>
          <p:cNvSpPr/>
          <p:nvPr/>
        </p:nvSpPr>
        <p:spPr>
          <a:xfrm>
            <a:off x="5866552" y="3855587"/>
            <a:ext cx="885940"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b="1">
                <a:solidFill>
                  <a:schemeClr val="tx1"/>
                </a:solidFill>
              </a:rPr>
              <a:t>You</a:t>
            </a:r>
            <a:endParaRPr lang="zh-CN" altLang="en-US" sz="1292">
              <a:solidFill>
                <a:schemeClr val="tx1"/>
              </a:solidFill>
            </a:endParaRPr>
          </a:p>
        </p:txBody>
      </p:sp>
      <p:cxnSp>
        <p:nvCxnSpPr>
          <p:cNvPr id="31" name="直接连接符 35"/>
          <p:cNvCxnSpPr/>
          <p:nvPr/>
        </p:nvCxnSpPr>
        <p:spPr>
          <a:xfrm flipH="1">
            <a:off x="6682155" y="3358662"/>
            <a:ext cx="844062" cy="0"/>
          </a:xfrm>
          <a:prstGeom prst="line">
            <a:avLst/>
          </a:prstGeom>
          <a:ln w="57150">
            <a:solidFill>
              <a:srgbClr val="C00000"/>
            </a:solidFill>
            <a:prstDash val="sys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2" name="圆角矩形 36"/>
          <p:cNvSpPr/>
          <p:nvPr/>
        </p:nvSpPr>
        <p:spPr>
          <a:xfrm>
            <a:off x="6885430" y="2959848"/>
            <a:ext cx="46528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85" b="1">
                <a:solidFill>
                  <a:srgbClr val="C00000"/>
                </a:solidFill>
              </a:rPr>
              <a:t>?</a:t>
            </a:r>
            <a:endParaRPr lang="zh-CN" altLang="en-US" sz="1292">
              <a:solidFill>
                <a:srgbClr val="C00000"/>
              </a:solidFill>
            </a:endParaRPr>
          </a:p>
        </p:txBody>
      </p:sp>
      <p:sp>
        <p:nvSpPr>
          <p:cNvPr id="33" name="矩形 20"/>
          <p:cNvSpPr/>
          <p:nvPr/>
        </p:nvSpPr>
        <p:spPr>
          <a:xfrm>
            <a:off x="2250831" y="4273062"/>
            <a:ext cx="6471138" cy="1958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7" descr="iphone2-ryan.jpg"/>
          <p:cNvPicPr>
            <a:picLocks noChangeAspect="1"/>
          </p:cNvPicPr>
          <p:nvPr/>
        </p:nvPicPr>
        <p:blipFill>
          <a:blip r:embed="rId3" cstate="print"/>
          <a:srcRect/>
          <a:stretch>
            <a:fillRect/>
          </a:stretch>
        </p:blipFill>
        <p:spPr bwMode="auto">
          <a:xfrm>
            <a:off x="3376246" y="4352055"/>
            <a:ext cx="544648" cy="670613"/>
          </a:xfrm>
          <a:prstGeom prst="rect">
            <a:avLst/>
          </a:prstGeom>
          <a:noFill/>
          <a:ln w="9525">
            <a:noFill/>
            <a:miter lim="800000"/>
            <a:headEnd/>
            <a:tailEnd/>
          </a:ln>
        </p:spPr>
      </p:pic>
      <p:pic>
        <p:nvPicPr>
          <p:cNvPr id="35" name="Picture 2" descr="C:\Users\ThinkPad\Desktop\srawpdk72vrzndqdtpmk_reasonably_small.png"/>
          <p:cNvPicPr>
            <a:picLocks noChangeAspect="1" noChangeArrowheads="1"/>
          </p:cNvPicPr>
          <p:nvPr/>
        </p:nvPicPr>
        <p:blipFill>
          <a:blip r:embed="rId4" cstate="print"/>
          <a:srcRect/>
          <a:stretch>
            <a:fillRect/>
          </a:stretch>
        </p:blipFill>
        <p:spPr bwMode="auto">
          <a:xfrm>
            <a:off x="2321169" y="5176754"/>
            <a:ext cx="914400" cy="844062"/>
          </a:xfrm>
          <a:prstGeom prst="rect">
            <a:avLst/>
          </a:prstGeom>
          <a:noFill/>
        </p:spPr>
      </p:pic>
      <p:sp>
        <p:nvSpPr>
          <p:cNvPr id="36" name="圆角矩形 28"/>
          <p:cNvSpPr/>
          <p:nvPr/>
        </p:nvSpPr>
        <p:spPr>
          <a:xfrm>
            <a:off x="2250831" y="5893563"/>
            <a:ext cx="112997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8" b="1" dirty="0">
                <a:solidFill>
                  <a:schemeClr val="tx1"/>
                </a:solidFill>
              </a:rPr>
              <a:t>Lady Gaga</a:t>
            </a:r>
            <a:endParaRPr lang="zh-CN" altLang="en-US" sz="1108" dirty="0">
              <a:solidFill>
                <a:schemeClr val="tx1"/>
              </a:solidFill>
            </a:endParaRPr>
          </a:p>
        </p:txBody>
      </p:sp>
      <p:sp>
        <p:nvSpPr>
          <p:cNvPr id="37" name="圆角矩形 29"/>
          <p:cNvSpPr/>
          <p:nvPr/>
        </p:nvSpPr>
        <p:spPr>
          <a:xfrm>
            <a:off x="3235569" y="4985086"/>
            <a:ext cx="885940"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8" b="1" dirty="0">
                <a:solidFill>
                  <a:schemeClr val="tx1"/>
                </a:solidFill>
              </a:rPr>
              <a:t>You</a:t>
            </a:r>
            <a:endParaRPr lang="zh-CN" altLang="en-US" sz="1108" dirty="0">
              <a:solidFill>
                <a:schemeClr val="tx1"/>
              </a:solidFill>
            </a:endParaRPr>
          </a:p>
        </p:txBody>
      </p:sp>
      <p:pic>
        <p:nvPicPr>
          <p:cNvPr id="38" name="图片 7" descr="iphone2-ryan.jpg"/>
          <p:cNvPicPr>
            <a:picLocks noChangeAspect="1"/>
          </p:cNvPicPr>
          <p:nvPr/>
        </p:nvPicPr>
        <p:blipFill>
          <a:blip r:embed="rId3" cstate="print"/>
          <a:srcRect/>
          <a:stretch>
            <a:fillRect/>
          </a:stretch>
        </p:blipFill>
        <p:spPr bwMode="auto">
          <a:xfrm>
            <a:off x="6893170" y="4314489"/>
            <a:ext cx="544648" cy="670613"/>
          </a:xfrm>
          <a:prstGeom prst="rect">
            <a:avLst/>
          </a:prstGeom>
          <a:noFill/>
          <a:ln w="9525">
            <a:noFill/>
            <a:miter lim="800000"/>
            <a:headEnd/>
            <a:tailEnd/>
          </a:ln>
        </p:spPr>
      </p:pic>
      <p:pic>
        <p:nvPicPr>
          <p:cNvPr id="39" name="Picture 2" descr="C:\Users\ThinkPad\Desktop\srawpdk72vrzndqdtpmk_reasonably_small.png"/>
          <p:cNvPicPr>
            <a:picLocks noChangeAspect="1" noChangeArrowheads="1"/>
          </p:cNvPicPr>
          <p:nvPr/>
        </p:nvPicPr>
        <p:blipFill>
          <a:blip r:embed="rId4" cstate="print"/>
          <a:srcRect/>
          <a:stretch>
            <a:fillRect/>
          </a:stretch>
        </p:blipFill>
        <p:spPr bwMode="auto">
          <a:xfrm>
            <a:off x="5838092" y="5143982"/>
            <a:ext cx="914400" cy="914400"/>
          </a:xfrm>
          <a:prstGeom prst="rect">
            <a:avLst/>
          </a:prstGeom>
          <a:noFill/>
        </p:spPr>
      </p:pic>
      <p:sp>
        <p:nvSpPr>
          <p:cNvPr id="40" name="圆角矩形 33"/>
          <p:cNvSpPr/>
          <p:nvPr/>
        </p:nvSpPr>
        <p:spPr>
          <a:xfrm>
            <a:off x="5767754" y="5910194"/>
            <a:ext cx="112997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8" b="1" dirty="0">
                <a:solidFill>
                  <a:schemeClr val="tx1"/>
                </a:solidFill>
              </a:rPr>
              <a:t>Lady Gaga</a:t>
            </a:r>
            <a:endParaRPr lang="zh-CN" altLang="en-US" sz="1108" dirty="0">
              <a:solidFill>
                <a:schemeClr val="tx1"/>
              </a:solidFill>
            </a:endParaRPr>
          </a:p>
        </p:txBody>
      </p:sp>
      <p:sp>
        <p:nvSpPr>
          <p:cNvPr id="41" name="圆角矩形 34"/>
          <p:cNvSpPr/>
          <p:nvPr/>
        </p:nvSpPr>
        <p:spPr>
          <a:xfrm>
            <a:off x="6710614" y="4989642"/>
            <a:ext cx="885940" cy="3471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8" b="1" dirty="0">
                <a:solidFill>
                  <a:schemeClr val="tx1"/>
                </a:solidFill>
              </a:rPr>
              <a:t>You</a:t>
            </a:r>
            <a:endParaRPr lang="zh-CN" altLang="en-US" sz="1108" dirty="0">
              <a:solidFill>
                <a:schemeClr val="tx1"/>
              </a:solidFill>
            </a:endParaRPr>
          </a:p>
        </p:txBody>
      </p:sp>
      <p:cxnSp>
        <p:nvCxnSpPr>
          <p:cNvPr id="42" name="直接连接符 35"/>
          <p:cNvCxnSpPr/>
          <p:nvPr/>
        </p:nvCxnSpPr>
        <p:spPr>
          <a:xfrm flipH="1">
            <a:off x="6752492" y="5706690"/>
            <a:ext cx="844062" cy="0"/>
          </a:xfrm>
          <a:prstGeom prst="line">
            <a:avLst/>
          </a:prstGeom>
          <a:ln w="57150">
            <a:solidFill>
              <a:srgbClr val="FF0000"/>
            </a:solidFill>
            <a:prstDash val="sysDash"/>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43" name="圆角矩形 36"/>
          <p:cNvSpPr/>
          <p:nvPr/>
        </p:nvSpPr>
        <p:spPr>
          <a:xfrm>
            <a:off x="6955769" y="5307876"/>
            <a:ext cx="465282" cy="3323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85" b="1" dirty="0">
                <a:solidFill>
                  <a:srgbClr val="FF0000"/>
                </a:solidFill>
              </a:rPr>
              <a:t>?</a:t>
            </a:r>
            <a:endParaRPr lang="zh-CN" altLang="en-US" sz="1292" dirty="0">
              <a:solidFill>
                <a:srgbClr val="FF0000"/>
              </a:solidFill>
            </a:endParaRPr>
          </a:p>
        </p:txBody>
      </p:sp>
      <p:pic>
        <p:nvPicPr>
          <p:cNvPr id="44" name="Picture 45" descr="dou"/>
          <p:cNvPicPr>
            <a:picLocks noChangeAspect="1" noChangeArrowheads="1"/>
          </p:cNvPicPr>
          <p:nvPr/>
        </p:nvPicPr>
        <p:blipFill>
          <a:blip r:embed="rId5" cstate="print"/>
          <a:srcRect/>
          <a:stretch>
            <a:fillRect/>
          </a:stretch>
        </p:blipFill>
        <p:spPr bwMode="auto">
          <a:xfrm>
            <a:off x="4290655" y="5317431"/>
            <a:ext cx="494567" cy="633046"/>
          </a:xfrm>
          <a:prstGeom prst="rect">
            <a:avLst/>
          </a:prstGeom>
          <a:noFill/>
          <a:ln w="9525">
            <a:noFill/>
            <a:miter lim="800000"/>
            <a:headEnd/>
            <a:tailEnd/>
          </a:ln>
        </p:spPr>
      </p:pic>
      <p:cxnSp>
        <p:nvCxnSpPr>
          <p:cNvPr id="45" name="直接连接符 7"/>
          <p:cNvCxnSpPr/>
          <p:nvPr/>
        </p:nvCxnSpPr>
        <p:spPr>
          <a:xfrm flipV="1">
            <a:off x="2883885" y="4906119"/>
            <a:ext cx="492367" cy="360235"/>
          </a:xfrm>
          <a:prstGeom prst="line">
            <a:avLst/>
          </a:prstGeom>
          <a:noFill/>
          <a:ln w="57150" cap="flat" cmpd="sng" algn="ctr">
            <a:solidFill>
              <a:srgbClr val="0000FF"/>
            </a:solidFill>
            <a:prstDash val="solid"/>
            <a:headEnd type="none" w="med" len="med"/>
            <a:tailEnd type="arrow" w="med" len="med"/>
          </a:ln>
          <a:effectLst/>
        </p:spPr>
      </p:cxnSp>
      <p:cxnSp>
        <p:nvCxnSpPr>
          <p:cNvPr id="46" name="直接连接符 7"/>
          <p:cNvCxnSpPr/>
          <p:nvPr/>
        </p:nvCxnSpPr>
        <p:spPr>
          <a:xfrm>
            <a:off x="3938960" y="4906119"/>
            <a:ext cx="492369" cy="378551"/>
          </a:xfrm>
          <a:prstGeom prst="line">
            <a:avLst/>
          </a:prstGeom>
          <a:noFill/>
          <a:ln w="57150" cap="flat" cmpd="sng" algn="ctr">
            <a:solidFill>
              <a:schemeClr val="tx1"/>
            </a:solidFill>
            <a:prstDash val="solid"/>
            <a:headEnd type="none" w="med" len="med"/>
            <a:tailEnd type="arrow" w="med" len="med"/>
          </a:ln>
          <a:effectLst/>
        </p:spPr>
      </p:cxnSp>
      <p:pic>
        <p:nvPicPr>
          <p:cNvPr id="47" name="Picture 45" descr="dou"/>
          <p:cNvPicPr>
            <a:picLocks noChangeAspect="1" noChangeArrowheads="1"/>
          </p:cNvPicPr>
          <p:nvPr/>
        </p:nvPicPr>
        <p:blipFill>
          <a:blip r:embed="rId5" cstate="print"/>
          <a:srcRect/>
          <a:stretch>
            <a:fillRect/>
          </a:stretch>
        </p:blipFill>
        <p:spPr bwMode="auto">
          <a:xfrm>
            <a:off x="7666901" y="5354997"/>
            <a:ext cx="494567" cy="633046"/>
          </a:xfrm>
          <a:prstGeom prst="rect">
            <a:avLst/>
          </a:prstGeom>
          <a:noFill/>
          <a:ln w="9525">
            <a:noFill/>
            <a:miter lim="800000"/>
            <a:headEnd/>
            <a:tailEnd/>
          </a:ln>
        </p:spPr>
      </p:pic>
      <p:cxnSp>
        <p:nvCxnSpPr>
          <p:cNvPr id="48" name="直接连接符 7"/>
          <p:cNvCxnSpPr/>
          <p:nvPr/>
        </p:nvCxnSpPr>
        <p:spPr>
          <a:xfrm flipV="1">
            <a:off x="6330465" y="4765442"/>
            <a:ext cx="492367" cy="430574"/>
          </a:xfrm>
          <a:prstGeom prst="line">
            <a:avLst/>
          </a:prstGeom>
          <a:noFill/>
          <a:ln w="57150" cap="flat" cmpd="sng" algn="ctr">
            <a:solidFill>
              <a:schemeClr val="tx1"/>
            </a:solidFill>
            <a:prstDash val="solid"/>
            <a:headEnd type="arrow" w="med" len="med"/>
            <a:tailEnd type="none" w="med" len="med"/>
          </a:ln>
          <a:effectLst/>
        </p:spPr>
      </p:cxnSp>
      <p:cxnSp>
        <p:nvCxnSpPr>
          <p:cNvPr id="49" name="直接连接符 7"/>
          <p:cNvCxnSpPr/>
          <p:nvPr/>
        </p:nvCxnSpPr>
        <p:spPr>
          <a:xfrm>
            <a:off x="7385539" y="4906119"/>
            <a:ext cx="492371" cy="448890"/>
          </a:xfrm>
          <a:prstGeom prst="line">
            <a:avLst/>
          </a:prstGeom>
          <a:noFill/>
          <a:ln w="57150" cap="flat" cmpd="sng" algn="ctr">
            <a:solidFill>
              <a:schemeClr val="tx1"/>
            </a:solidFill>
            <a:prstDash val="solid"/>
            <a:headEnd type="none" w="med" len="med"/>
            <a:tailEnd type="arrow" w="med" len="med"/>
          </a:ln>
          <a:effectLst/>
        </p:spPr>
      </p:cxnSp>
      <p:sp>
        <p:nvSpPr>
          <p:cNvPr id="50" name="Text Box 49"/>
          <p:cNvSpPr txBox="1">
            <a:spLocks noChangeArrowheads="1"/>
          </p:cNvSpPr>
          <p:nvPr/>
        </p:nvSpPr>
        <p:spPr bwMode="auto">
          <a:xfrm>
            <a:off x="4232402" y="5905816"/>
            <a:ext cx="705642" cy="262829"/>
          </a:xfrm>
          <a:prstGeom prst="rect">
            <a:avLst/>
          </a:prstGeom>
          <a:noFill/>
          <a:ln w="9525">
            <a:noFill/>
            <a:miter lim="800000"/>
            <a:headEnd/>
            <a:tailEnd/>
          </a:ln>
        </p:spPr>
        <p:txBody>
          <a:bodyPr wrap="none">
            <a:spAutoFit/>
          </a:bodyPr>
          <a:lstStyle/>
          <a:p>
            <a:r>
              <a:rPr lang="en-US" altLang="zh-CN" sz="1108" b="1" dirty="0" err="1"/>
              <a:t>Shiteng</a:t>
            </a:r>
            <a:endParaRPr lang="en-US" altLang="zh-CN" sz="1108" b="1" dirty="0"/>
          </a:p>
        </p:txBody>
      </p:sp>
      <p:sp>
        <p:nvSpPr>
          <p:cNvPr id="51" name="Text Box 49"/>
          <p:cNvSpPr txBox="1">
            <a:spLocks noChangeArrowheads="1"/>
          </p:cNvSpPr>
          <p:nvPr/>
        </p:nvSpPr>
        <p:spPr bwMode="auto">
          <a:xfrm>
            <a:off x="7596554" y="5950492"/>
            <a:ext cx="705642" cy="262829"/>
          </a:xfrm>
          <a:prstGeom prst="rect">
            <a:avLst/>
          </a:prstGeom>
          <a:noFill/>
          <a:ln w="9525">
            <a:noFill/>
            <a:miter lim="800000"/>
            <a:headEnd/>
            <a:tailEnd/>
          </a:ln>
        </p:spPr>
        <p:txBody>
          <a:bodyPr wrap="none">
            <a:spAutoFit/>
          </a:bodyPr>
          <a:lstStyle/>
          <a:p>
            <a:r>
              <a:rPr lang="en-US" altLang="zh-CN" sz="1108" b="1" dirty="0" err="1"/>
              <a:t>Shiteng</a:t>
            </a:r>
            <a:endParaRPr lang="en-US" altLang="zh-CN" sz="1108" b="1" dirty="0"/>
          </a:p>
        </p:txBody>
      </p:sp>
      <p:cxnSp>
        <p:nvCxnSpPr>
          <p:cNvPr id="52" name="直接连接符 7"/>
          <p:cNvCxnSpPr>
            <a:stCxn id="34" idx="1"/>
          </p:cNvCxnSpPr>
          <p:nvPr/>
        </p:nvCxnSpPr>
        <p:spPr>
          <a:xfrm flipH="1">
            <a:off x="2743200" y="4687350"/>
            <a:ext cx="633046" cy="526970"/>
          </a:xfrm>
          <a:prstGeom prst="line">
            <a:avLst/>
          </a:prstGeom>
          <a:noFill/>
          <a:ln w="57150" cap="flat" cmpd="sng" algn="ctr">
            <a:solidFill>
              <a:srgbClr val="000000"/>
            </a:solidFill>
            <a:prstDash val="solid"/>
            <a:headEnd type="none" w="med" len="med"/>
            <a:tailEnd type="arrow" w="med" len="med"/>
          </a:ln>
          <a:effectLst/>
        </p:spPr>
      </p:cxnSp>
      <p:cxnSp>
        <p:nvCxnSpPr>
          <p:cNvPr id="53" name="直接连接符 7"/>
          <p:cNvCxnSpPr/>
          <p:nvPr/>
        </p:nvCxnSpPr>
        <p:spPr>
          <a:xfrm flipV="1">
            <a:off x="6471141" y="4906119"/>
            <a:ext cx="492367" cy="360235"/>
          </a:xfrm>
          <a:prstGeom prst="line">
            <a:avLst/>
          </a:prstGeom>
          <a:noFill/>
          <a:ln w="57150" cap="flat" cmpd="sng" algn="ctr">
            <a:solidFill>
              <a:srgbClr val="0000FF"/>
            </a:solidFill>
            <a:prstDash val="solid"/>
            <a:headEnd type="none" w="med" len="med"/>
            <a:tailEnd type="arrow" w="med" len="med"/>
          </a:ln>
          <a:effectLst/>
        </p:spPr>
      </p:cxnSp>
      <p:sp>
        <p:nvSpPr>
          <p:cNvPr id="54" name="右箭头 16"/>
          <p:cNvSpPr/>
          <p:nvPr/>
        </p:nvSpPr>
        <p:spPr>
          <a:xfrm>
            <a:off x="4994032" y="5354997"/>
            <a:ext cx="924449" cy="36576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54"/>
          <p:cNvSpPr/>
          <p:nvPr/>
        </p:nvSpPr>
        <p:spPr>
          <a:xfrm>
            <a:off x="70338" y="1670538"/>
            <a:ext cx="2110154" cy="5627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846" dirty="0">
                <a:solidFill>
                  <a:schemeClr val="tx1"/>
                </a:solidFill>
              </a:rPr>
              <a:t>Inferring social ties</a:t>
            </a:r>
            <a:endParaRPr lang="en-US" sz="1846" dirty="0">
              <a:solidFill>
                <a:schemeClr val="tx1"/>
              </a:solidFill>
            </a:endParaRPr>
          </a:p>
        </p:txBody>
      </p:sp>
      <p:sp>
        <p:nvSpPr>
          <p:cNvPr id="56" name="Rectangle 55"/>
          <p:cNvSpPr/>
          <p:nvPr/>
        </p:nvSpPr>
        <p:spPr>
          <a:xfrm>
            <a:off x="70338" y="3217984"/>
            <a:ext cx="2110154" cy="5627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846" dirty="0">
                <a:solidFill>
                  <a:schemeClr val="tx1"/>
                </a:solidFill>
              </a:rPr>
              <a:t>Reciprocity</a:t>
            </a:r>
            <a:endParaRPr lang="en-US" sz="1846" dirty="0">
              <a:solidFill>
                <a:schemeClr val="tx1"/>
              </a:solidFill>
            </a:endParaRPr>
          </a:p>
        </p:txBody>
      </p:sp>
      <p:sp>
        <p:nvSpPr>
          <p:cNvPr id="57" name="Rectangle 56"/>
          <p:cNvSpPr/>
          <p:nvPr/>
        </p:nvSpPr>
        <p:spPr>
          <a:xfrm>
            <a:off x="70338" y="4825061"/>
            <a:ext cx="2110154" cy="56270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846" dirty="0">
                <a:solidFill>
                  <a:schemeClr val="tx1"/>
                </a:solidFill>
              </a:rPr>
              <a:t>Triadic Closure</a:t>
            </a:r>
            <a:endParaRPr lang="en-US" sz="1846" dirty="0">
              <a:solidFill>
                <a:schemeClr val="tx1"/>
              </a:solidFill>
            </a:endParaRPr>
          </a:p>
        </p:txBody>
      </p:sp>
      <p:sp>
        <p:nvSpPr>
          <p:cNvPr id="62" name="标题 1"/>
          <p:cNvSpPr>
            <a:spLocks noGrp="1"/>
          </p:cNvSpPr>
          <p:nvPr>
            <p:ph type="title"/>
          </p:nvPr>
        </p:nvSpPr>
        <p:spPr>
          <a:xfrm>
            <a:off x="228603" y="474785"/>
            <a:ext cx="8642838" cy="731226"/>
          </a:xfrm>
        </p:spPr>
        <p:txBody>
          <a:bodyPr/>
          <a:lstStyle/>
          <a:p>
            <a:r>
              <a:rPr kumimoji="1" lang="en-US" altLang="zh-CN" dirty="0" smtClean="0"/>
              <a:t>Social Tie Analysis</a:t>
            </a:r>
            <a:endParaRPr kumimoji="1" lang="zh-CN" altLang="en-US" dirty="0"/>
          </a:p>
        </p:txBody>
      </p:sp>
    </p:spTree>
    <p:extLst>
      <p:ext uri="{BB962C8B-B14F-4D97-AF65-F5344CB8AC3E}">
        <p14:creationId xmlns:p14="http://schemas.microsoft.com/office/powerpoint/2010/main" val="54045295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0" y="6031523"/>
            <a:ext cx="9144000" cy="562708"/>
          </a:xfrm>
          <a:solidFill>
            <a:schemeClr val="bg1"/>
          </a:solidFill>
          <a:ln>
            <a:solidFill>
              <a:schemeClr val="bg1"/>
            </a:solidFill>
          </a:ln>
        </p:spPr>
        <p:txBody>
          <a:bodyPr anchor="ctr"/>
          <a:lstStyle/>
          <a:p>
            <a:r>
              <a:rPr lang="en-US" altLang="zh-CN" sz="1846" b="1"/>
              <a:t>KDD 2010, PKDD </a:t>
            </a:r>
            <a:r>
              <a:rPr lang="en-US" altLang="zh-CN" sz="1846" b="1" dirty="0"/>
              <a:t>2011 (</a:t>
            </a:r>
            <a:r>
              <a:rPr lang="en-US" altLang="zh-CN" sz="1846" b="1" i="1" dirty="0">
                <a:solidFill>
                  <a:srgbClr val="0000CC"/>
                </a:solidFill>
              </a:rPr>
              <a:t>Best Paper </a:t>
            </a:r>
            <a:r>
              <a:rPr lang="en-US" altLang="zh-CN" sz="1846" b="1" i="1" dirty="0" err="1">
                <a:solidFill>
                  <a:srgbClr val="0000CC"/>
                </a:solidFill>
              </a:rPr>
              <a:t>Runnerup</a:t>
            </a:r>
            <a:r>
              <a:rPr lang="en-US" altLang="zh-CN" sz="1846" b="1"/>
              <a:t>), WSDM 2012, DMKD</a:t>
            </a:r>
            <a:endParaRPr lang="zh-CN" altLang="en-US" sz="1846" b="1" dirty="0"/>
          </a:p>
        </p:txBody>
      </p:sp>
      <p:sp>
        <p:nvSpPr>
          <p:cNvPr id="4" name="标题 3"/>
          <p:cNvSpPr>
            <a:spLocks noGrp="1"/>
          </p:cNvSpPr>
          <p:nvPr>
            <p:ph type="ctrTitle"/>
          </p:nvPr>
        </p:nvSpPr>
        <p:spPr/>
        <p:txBody>
          <a:bodyPr/>
          <a:lstStyle/>
          <a:p>
            <a:r>
              <a:rPr lang="en-US" altLang="zh-CN" sz="3323" dirty="0"/>
              <a:t>Inferring </a:t>
            </a:r>
            <a:r>
              <a:rPr lang="en-US" altLang="zh-CN" sz="3323"/>
              <a:t>Social Ties</a:t>
            </a:r>
            <a:endParaRPr lang="zh-CN" altLang="en-US" sz="3323" dirty="0"/>
          </a:p>
        </p:txBody>
      </p:sp>
      <p:pic>
        <p:nvPicPr>
          <p:cNvPr id="6" name="图片 5" descr="Misc-Buddy-Blue-icon.png"/>
          <p:cNvPicPr>
            <a:picLocks noChangeAspect="1"/>
          </p:cNvPicPr>
          <p:nvPr/>
        </p:nvPicPr>
        <p:blipFill>
          <a:blip r:embed="rId2" cstate="print"/>
          <a:stretch>
            <a:fillRect/>
          </a:stretch>
        </p:blipFill>
        <p:spPr>
          <a:xfrm>
            <a:off x="1454364" y="4349483"/>
            <a:ext cx="709185" cy="654632"/>
          </a:xfrm>
          <a:prstGeom prst="rect">
            <a:avLst/>
          </a:prstGeom>
        </p:spPr>
      </p:pic>
      <p:pic>
        <p:nvPicPr>
          <p:cNvPr id="7" name="图片 6" descr="Misc-Buddy-Blue-icon.png"/>
          <p:cNvPicPr>
            <a:picLocks noChangeAspect="1"/>
          </p:cNvPicPr>
          <p:nvPr/>
        </p:nvPicPr>
        <p:blipFill>
          <a:blip r:embed="rId2" cstate="print"/>
          <a:stretch>
            <a:fillRect/>
          </a:stretch>
        </p:blipFill>
        <p:spPr>
          <a:xfrm>
            <a:off x="2978364" y="4349483"/>
            <a:ext cx="709185" cy="654632"/>
          </a:xfrm>
          <a:prstGeom prst="rect">
            <a:avLst/>
          </a:prstGeom>
        </p:spPr>
      </p:pic>
      <p:cxnSp>
        <p:nvCxnSpPr>
          <p:cNvPr id="8" name="直接连接符 7"/>
          <p:cNvCxnSpPr>
            <a:stCxn id="6" idx="3"/>
            <a:endCxn id="7" idx="1"/>
          </p:cNvCxnSpPr>
          <p:nvPr/>
        </p:nvCxnSpPr>
        <p:spPr>
          <a:xfrm>
            <a:off x="2163549" y="4676776"/>
            <a:ext cx="814815" cy="0"/>
          </a:xfrm>
          <a:prstGeom prst="line">
            <a:avLst/>
          </a:prstGeom>
          <a:noFill/>
          <a:ln w="57150" cap="flat" cmpd="sng" algn="ctr">
            <a:solidFill>
              <a:schemeClr val="tx1"/>
            </a:solidFill>
            <a:prstDash val="solid"/>
          </a:ln>
          <a:effectLst/>
        </p:spPr>
      </p:cxnSp>
      <p:pic>
        <p:nvPicPr>
          <p:cNvPr id="11" name="图片 10" descr="Misc-Buddy-Blue-icon.png"/>
          <p:cNvPicPr>
            <a:picLocks noChangeAspect="1"/>
          </p:cNvPicPr>
          <p:nvPr/>
        </p:nvPicPr>
        <p:blipFill>
          <a:blip r:embed="rId2" cstate="print"/>
          <a:stretch>
            <a:fillRect/>
          </a:stretch>
        </p:blipFill>
        <p:spPr>
          <a:xfrm>
            <a:off x="5264364" y="3851054"/>
            <a:ext cx="709185" cy="654632"/>
          </a:xfrm>
          <a:prstGeom prst="rect">
            <a:avLst/>
          </a:prstGeom>
        </p:spPr>
      </p:pic>
      <p:pic>
        <p:nvPicPr>
          <p:cNvPr id="12" name="图片 11" descr="Misc-Buddy-Blue-icon.png"/>
          <p:cNvPicPr>
            <a:picLocks noChangeAspect="1"/>
          </p:cNvPicPr>
          <p:nvPr/>
        </p:nvPicPr>
        <p:blipFill>
          <a:blip r:embed="rId2" cstate="print"/>
          <a:stretch>
            <a:fillRect/>
          </a:stretch>
        </p:blipFill>
        <p:spPr>
          <a:xfrm>
            <a:off x="6788364" y="3851054"/>
            <a:ext cx="709185" cy="654632"/>
          </a:xfrm>
          <a:prstGeom prst="rect">
            <a:avLst/>
          </a:prstGeom>
        </p:spPr>
      </p:pic>
      <p:cxnSp>
        <p:nvCxnSpPr>
          <p:cNvPr id="13" name="直接连接符 12"/>
          <p:cNvCxnSpPr>
            <a:stCxn id="11" idx="3"/>
            <a:endCxn id="12" idx="1"/>
          </p:cNvCxnSpPr>
          <p:nvPr/>
        </p:nvCxnSpPr>
        <p:spPr>
          <a:xfrm>
            <a:off x="5973549" y="4178347"/>
            <a:ext cx="814815" cy="0"/>
          </a:xfrm>
          <a:prstGeom prst="line">
            <a:avLst/>
          </a:prstGeom>
          <a:noFill/>
          <a:ln w="57150" cap="flat" cmpd="sng" algn="ctr">
            <a:solidFill>
              <a:srgbClr val="FF0000"/>
            </a:solidFill>
            <a:prstDash val="solid"/>
          </a:ln>
          <a:effectLst/>
        </p:spPr>
      </p:cxnSp>
      <p:pic>
        <p:nvPicPr>
          <p:cNvPr id="14" name="图片 13" descr="Misc-Buddy-Blue-icon.png"/>
          <p:cNvPicPr>
            <a:picLocks noChangeAspect="1"/>
          </p:cNvPicPr>
          <p:nvPr/>
        </p:nvPicPr>
        <p:blipFill>
          <a:blip r:embed="rId2" cstate="print"/>
          <a:stretch>
            <a:fillRect/>
          </a:stretch>
        </p:blipFill>
        <p:spPr>
          <a:xfrm>
            <a:off x="5257800" y="4771514"/>
            <a:ext cx="709185" cy="654632"/>
          </a:xfrm>
          <a:prstGeom prst="rect">
            <a:avLst/>
          </a:prstGeom>
        </p:spPr>
      </p:pic>
      <p:pic>
        <p:nvPicPr>
          <p:cNvPr id="15" name="图片 14" descr="Misc-Buddy-Blue-icon.png"/>
          <p:cNvPicPr>
            <a:picLocks noChangeAspect="1"/>
          </p:cNvPicPr>
          <p:nvPr/>
        </p:nvPicPr>
        <p:blipFill>
          <a:blip r:embed="rId2" cstate="print"/>
          <a:stretch>
            <a:fillRect/>
          </a:stretch>
        </p:blipFill>
        <p:spPr>
          <a:xfrm>
            <a:off x="6781800" y="4771514"/>
            <a:ext cx="709185" cy="654632"/>
          </a:xfrm>
          <a:prstGeom prst="rect">
            <a:avLst/>
          </a:prstGeom>
        </p:spPr>
      </p:pic>
      <p:cxnSp>
        <p:nvCxnSpPr>
          <p:cNvPr id="16" name="直接连接符 15"/>
          <p:cNvCxnSpPr>
            <a:stCxn id="14" idx="3"/>
            <a:endCxn id="15" idx="1"/>
          </p:cNvCxnSpPr>
          <p:nvPr/>
        </p:nvCxnSpPr>
        <p:spPr>
          <a:xfrm>
            <a:off x="5966985" y="5098806"/>
            <a:ext cx="814815" cy="0"/>
          </a:xfrm>
          <a:prstGeom prst="line">
            <a:avLst/>
          </a:prstGeom>
          <a:noFill/>
          <a:ln w="57150" cap="flat" cmpd="sng" algn="ctr">
            <a:solidFill>
              <a:srgbClr val="0000CC"/>
            </a:solidFill>
            <a:prstDash val="solid"/>
          </a:ln>
          <a:effectLst/>
        </p:spPr>
      </p:cxnSp>
      <p:sp>
        <p:nvSpPr>
          <p:cNvPr id="17" name="右箭头 16"/>
          <p:cNvSpPr/>
          <p:nvPr/>
        </p:nvSpPr>
        <p:spPr>
          <a:xfrm>
            <a:off x="3962400" y="4554415"/>
            <a:ext cx="1001486" cy="365760"/>
          </a:xfrm>
          <a:prstGeom prst="rightArrow">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175588" y="3991708"/>
            <a:ext cx="643812"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62" b="1">
                <a:solidFill>
                  <a:srgbClr val="C00000"/>
                </a:solidFill>
              </a:rPr>
              <a:t>?</a:t>
            </a:r>
            <a:endParaRPr lang="zh-CN" altLang="en-US" sz="4062" b="1">
              <a:solidFill>
                <a:srgbClr val="C00000"/>
              </a:solidFill>
            </a:endParaRPr>
          </a:p>
        </p:txBody>
      </p:sp>
      <p:sp>
        <p:nvSpPr>
          <p:cNvPr id="19" name="矩形 18"/>
          <p:cNvSpPr/>
          <p:nvPr/>
        </p:nvSpPr>
        <p:spPr>
          <a:xfrm>
            <a:off x="5486400" y="3640015"/>
            <a:ext cx="1788367" cy="4876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FF0000"/>
                </a:solidFill>
              </a:rPr>
              <a:t>Family</a:t>
            </a:r>
            <a:endParaRPr lang="zh-CN" altLang="en-US" b="1">
              <a:solidFill>
                <a:srgbClr val="FF0000"/>
              </a:solidFill>
            </a:endParaRPr>
          </a:p>
        </p:txBody>
      </p:sp>
      <p:sp>
        <p:nvSpPr>
          <p:cNvPr id="20" name="矩形 19"/>
          <p:cNvSpPr/>
          <p:nvPr/>
        </p:nvSpPr>
        <p:spPr>
          <a:xfrm>
            <a:off x="5486400" y="4624754"/>
            <a:ext cx="1788367" cy="4876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rgbClr val="0000CC"/>
                </a:solidFill>
              </a:rPr>
              <a:t>Friend</a:t>
            </a:r>
            <a:endParaRPr lang="zh-CN" altLang="en-US" b="1">
              <a:solidFill>
                <a:srgbClr val="0000CC"/>
              </a:solidFill>
            </a:endParaRPr>
          </a:p>
        </p:txBody>
      </p:sp>
      <p:sp>
        <p:nvSpPr>
          <p:cNvPr id="21" name="矩形 20"/>
          <p:cNvSpPr/>
          <p:nvPr/>
        </p:nvSpPr>
        <p:spPr>
          <a:xfrm>
            <a:off x="990600" y="3710354"/>
            <a:ext cx="7010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73798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3192774" y="3960776"/>
            <a:ext cx="5129677" cy="1055571"/>
            <a:chOff x="1259632" y="1484784"/>
            <a:chExt cx="6448375" cy="1437506"/>
          </a:xfrm>
        </p:grpSpPr>
        <p:pic>
          <p:nvPicPr>
            <p:cNvPr id="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017" y="1484784"/>
              <a:ext cx="5819775" cy="933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5" name="组合 16"/>
            <p:cNvGrpSpPr/>
            <p:nvPr/>
          </p:nvGrpSpPr>
          <p:grpSpPr>
            <a:xfrm>
              <a:off x="1259632" y="2407940"/>
              <a:ext cx="6448375" cy="514350"/>
              <a:chOff x="1259632" y="2407940"/>
              <a:chExt cx="6448375" cy="514350"/>
            </a:xfrm>
          </p:grpSpPr>
          <p:pic>
            <p:nvPicPr>
              <p:cNvPr id="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2407940"/>
                <a:ext cx="342900"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2512715"/>
                <a:ext cx="28479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032" y="2493403"/>
                <a:ext cx="28479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2" name="标题 1"/>
          <p:cNvSpPr>
            <a:spLocks noGrp="1"/>
          </p:cNvSpPr>
          <p:nvPr>
            <p:ph type="title"/>
          </p:nvPr>
        </p:nvSpPr>
        <p:spPr/>
        <p:txBody>
          <a:bodyPr/>
          <a:lstStyle/>
          <a:p>
            <a:r>
              <a:rPr lang="en-US" altLang="zh-CN" dirty="0"/>
              <a:t>Real social networks are complex...</a:t>
            </a:r>
            <a:endParaRPr lang="zh-CN" altLang="en-US" dirty="0"/>
          </a:p>
        </p:txBody>
      </p:sp>
      <p:sp>
        <p:nvSpPr>
          <p:cNvPr id="3" name="内容占位符 2"/>
          <p:cNvSpPr>
            <a:spLocks noGrp="1"/>
          </p:cNvSpPr>
          <p:nvPr>
            <p:ph idx="1"/>
          </p:nvPr>
        </p:nvSpPr>
        <p:spPr/>
        <p:txBody>
          <a:bodyPr/>
          <a:lstStyle/>
          <a:p>
            <a:r>
              <a:rPr lang="en-US" altLang="zh-CN" sz="2215" dirty="0"/>
              <a:t>Nobody exists </a:t>
            </a:r>
            <a:r>
              <a:rPr lang="en-US" altLang="zh-CN" sz="2215" dirty="0"/>
              <a:t>only in </a:t>
            </a:r>
            <a:r>
              <a:rPr lang="en-US" altLang="zh-CN" sz="2215" dirty="0"/>
              <a:t>one social network.</a:t>
            </a:r>
          </a:p>
          <a:p>
            <a:pPr lvl="1"/>
            <a:r>
              <a:rPr lang="en-US" altLang="zh-CN" sz="1846" dirty="0"/>
              <a:t>Public network vs. private network</a:t>
            </a:r>
          </a:p>
          <a:p>
            <a:pPr lvl="1"/>
            <a:r>
              <a:rPr lang="en-US" altLang="zh-CN" sz="1846" dirty="0"/>
              <a:t>Business network vs. family network</a:t>
            </a:r>
          </a:p>
          <a:p>
            <a:r>
              <a:rPr lang="en-US" altLang="zh-CN" sz="2215" dirty="0"/>
              <a:t>However, existing networks (e.g., Facebook and Twitter) are trying to lump everyone into one big network</a:t>
            </a:r>
          </a:p>
          <a:p>
            <a:pPr lvl="1"/>
            <a:r>
              <a:rPr lang="en-US" altLang="zh-CN" sz="1846" dirty="0"/>
              <a:t>FB tries to solve this problem via </a:t>
            </a:r>
            <a:r>
              <a:rPr lang="en-US" altLang="zh-CN" sz="1846" dirty="0">
                <a:solidFill>
                  <a:srgbClr val="C00000"/>
                </a:solidFill>
              </a:rPr>
              <a:t>lists/groups</a:t>
            </a:r>
          </a:p>
          <a:p>
            <a:pPr lvl="1"/>
            <a:r>
              <a:rPr lang="en-US" altLang="zh-CN" sz="1846" dirty="0">
                <a:solidFill>
                  <a:srgbClr val="800000"/>
                </a:solidFill>
              </a:rPr>
              <a:t>However</a:t>
            </a:r>
            <a:r>
              <a:rPr lang="en-US" altLang="zh-CN" sz="1846" dirty="0">
                <a:solidFill>
                  <a:srgbClr val="800000"/>
                </a:solidFill>
              </a:rPr>
              <a:t>…</a:t>
            </a:r>
          </a:p>
          <a:p>
            <a:r>
              <a:rPr lang="en-US" altLang="zh-CN" sz="2215" dirty="0"/>
              <a:t>Google+</a:t>
            </a:r>
            <a:endParaRPr lang="zh-CN" altLang="en-US" sz="2215" dirty="0"/>
          </a:p>
        </p:txBody>
      </p:sp>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6746" y="5054674"/>
            <a:ext cx="5328592" cy="13654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3048753" y="4824847"/>
            <a:ext cx="5184576" cy="348109"/>
          </a:xfrm>
          <a:prstGeom prst="rect">
            <a:avLst/>
          </a:prstGeom>
          <a:noFill/>
        </p:spPr>
        <p:txBody>
          <a:bodyPr wrap="square" rtlCol="0">
            <a:spAutoFit/>
          </a:bodyPr>
          <a:lstStyle/>
          <a:p>
            <a:pPr>
              <a:buNone/>
            </a:pPr>
            <a:r>
              <a:rPr lang="en-US" altLang="zh-CN" sz="1662" b="1" dirty="0">
                <a:latin typeface="Gill Sans MT" pitchFamily="34" charset="0"/>
                <a:ea typeface="+mn-ea"/>
                <a:cs typeface="Arial" pitchFamily="34" charset="0"/>
              </a:rPr>
              <a:t>w</a:t>
            </a:r>
            <a:r>
              <a:rPr lang="en-US" altLang="zh-CN" sz="1662" b="1" dirty="0">
                <a:latin typeface="Gill Sans MT" pitchFamily="34" charset="0"/>
                <a:ea typeface="+mn-ea"/>
                <a:cs typeface="Arial" pitchFamily="34" charset="0"/>
              </a:rPr>
              <a:t>hich circle? </a:t>
            </a:r>
            <a:r>
              <a:rPr lang="en-US" altLang="zh-CN" sz="1662" dirty="0">
                <a:solidFill>
                  <a:srgbClr val="800000"/>
                </a:solidFill>
                <a:latin typeface="Gill Sans MT" pitchFamily="34" charset="0"/>
                <a:ea typeface="+mn-ea"/>
                <a:cs typeface="Arial" pitchFamily="34" charset="0"/>
              </a:rPr>
              <a:t>Users do not take time to create it.</a:t>
            </a:r>
            <a:endParaRPr lang="zh-CN" altLang="en-US" sz="1662" dirty="0">
              <a:solidFill>
                <a:srgbClr val="800000"/>
              </a:solidFill>
              <a:latin typeface="Gill Sans MT" pitchFamily="34" charset="0"/>
              <a:ea typeface="+mn-ea"/>
              <a:cs typeface="Arial" pitchFamily="34" charset="0"/>
            </a:endParaRPr>
          </a:p>
        </p:txBody>
      </p:sp>
    </p:spTree>
    <p:extLst>
      <p:ext uri="{BB962C8B-B14F-4D97-AF65-F5344CB8AC3E}">
        <p14:creationId xmlns:p14="http://schemas.microsoft.com/office/powerpoint/2010/main" val="1334890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dissolve">
                                      <p:cBhvr>
                                        <p:cTn id="11" dur="500"/>
                                        <p:tgtEl>
                                          <p:spTgt spid="3">
                                            <p:txEl>
                                              <p:pRg st="4" end="4"/>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dissolve">
                                      <p:cBhvr>
                                        <p:cTn id="19" dur="500"/>
                                        <p:tgtEl>
                                          <p:spTgt spid="3">
                                            <p:txEl>
                                              <p:pRg st="6" end="6"/>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Even complex than we imaged!</a:t>
            </a:r>
            <a:endParaRPr lang="zh-CN" altLang="en-US" dirty="0"/>
          </a:p>
        </p:txBody>
      </p:sp>
      <p:sp>
        <p:nvSpPr>
          <p:cNvPr id="3" name="内容占位符 2"/>
          <p:cNvSpPr>
            <a:spLocks noGrp="1"/>
          </p:cNvSpPr>
          <p:nvPr>
            <p:ph idx="1"/>
          </p:nvPr>
        </p:nvSpPr>
        <p:spPr/>
        <p:txBody>
          <a:bodyPr/>
          <a:lstStyle/>
          <a:p>
            <a:r>
              <a:rPr lang="en-US" altLang="zh-CN" dirty="0">
                <a:solidFill>
                  <a:schemeClr val="accent5">
                    <a:lumMod val="25000"/>
                  </a:schemeClr>
                </a:solidFill>
              </a:rPr>
              <a:t>Only 16%</a:t>
            </a:r>
            <a:r>
              <a:rPr lang="en-US" altLang="zh-CN" dirty="0">
                <a:solidFill>
                  <a:srgbClr val="0000CC"/>
                </a:solidFill>
              </a:rPr>
              <a:t> </a:t>
            </a:r>
            <a:r>
              <a:rPr lang="en-US" altLang="zh-CN" dirty="0"/>
              <a:t>of mobile phone users in Europe have created custom contact groups</a:t>
            </a:r>
          </a:p>
          <a:p>
            <a:pPr lvl="1"/>
            <a:r>
              <a:rPr lang="en-US" altLang="zh-CN" i="1" dirty="0">
                <a:solidFill>
                  <a:srgbClr val="C00000"/>
                </a:solidFill>
              </a:rPr>
              <a:t>users do not </a:t>
            </a:r>
            <a:r>
              <a:rPr lang="en-US" altLang="zh-CN" dirty="0"/>
              <a:t>take the time to create it</a:t>
            </a:r>
          </a:p>
          <a:p>
            <a:pPr lvl="1"/>
            <a:r>
              <a:rPr lang="en-US" altLang="zh-CN" i="1" dirty="0">
                <a:solidFill>
                  <a:srgbClr val="C00000"/>
                </a:solidFill>
              </a:rPr>
              <a:t>users do not</a:t>
            </a:r>
            <a:r>
              <a:rPr lang="en-US" altLang="zh-CN" dirty="0"/>
              <a:t> know how to circle their friends</a:t>
            </a:r>
          </a:p>
          <a:p>
            <a:endParaRPr lang="en-US" altLang="zh-CN" dirty="0"/>
          </a:p>
          <a:p>
            <a:r>
              <a:rPr lang="en-US" altLang="zh-CN" dirty="0"/>
              <a:t>The fact is that our social network is </a:t>
            </a:r>
            <a:r>
              <a:rPr lang="en-US" altLang="zh-CN" b="1" dirty="0">
                <a:solidFill>
                  <a:schemeClr val="accent5">
                    <a:lumMod val="10000"/>
                  </a:schemeClr>
                </a:solidFill>
              </a:rPr>
              <a:t>black</a:t>
            </a:r>
            <a:r>
              <a:rPr lang="en-US" altLang="zh-CN" dirty="0"/>
              <a:t>-</a:t>
            </a:r>
            <a:r>
              <a:rPr lang="en-US" altLang="zh-CN" dirty="0">
                <a:ln>
                  <a:solidFill>
                    <a:schemeClr val="tx1"/>
                  </a:solidFill>
                </a:ln>
                <a:solidFill>
                  <a:schemeClr val="bg1"/>
                </a:solidFill>
              </a:rPr>
              <a:t>white</a:t>
            </a:r>
            <a:r>
              <a:rPr lang="en-US" altLang="zh-CN" dirty="0"/>
              <a:t>…</a:t>
            </a:r>
            <a:endParaRPr lang="en-US" altLang="zh-CN" sz="2215" dirty="0"/>
          </a:p>
          <a:p>
            <a:endParaRPr lang="zh-CN" altLang="en-US" dirty="0"/>
          </a:p>
        </p:txBody>
      </p:sp>
    </p:spTree>
    <p:extLst>
      <p:ext uri="{BB962C8B-B14F-4D97-AF65-F5344CB8AC3E}">
        <p14:creationId xmlns:p14="http://schemas.microsoft.com/office/powerpoint/2010/main" val="984756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chiwang1\Documents\Project\advisor-advisee\ChiWang_kdd10\Figures\shades_gt.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38614" y="1740882"/>
            <a:ext cx="4632125" cy="3701562"/>
          </a:xfrm>
          <a:prstGeom prst="rect">
            <a:avLst/>
          </a:prstGeom>
          <a:noFill/>
        </p:spPr>
      </p:pic>
      <p:sp>
        <p:nvSpPr>
          <p:cNvPr id="2" name="Title 1"/>
          <p:cNvSpPr>
            <a:spLocks noGrp="1"/>
          </p:cNvSpPr>
          <p:nvPr>
            <p:ph type="title"/>
          </p:nvPr>
        </p:nvSpPr>
        <p:spPr>
          <a:xfrm>
            <a:off x="457200" y="263769"/>
            <a:ext cx="8458200" cy="1125415"/>
          </a:xfrm>
          <a:noFill/>
        </p:spPr>
        <p:txBody>
          <a:bodyPr/>
          <a:lstStyle/>
          <a:p>
            <a:r>
              <a:rPr lang="en-US" altLang="zh-CN" smtClean="0">
                <a:latin typeface="+mn-lt"/>
                <a:ea typeface="黑体" pitchFamily="49" charset="-122"/>
              </a:rPr>
              <a:t>Example 1: </a:t>
            </a:r>
            <a:r>
              <a:rPr lang="en-US" altLang="zh-CN" sz="2954">
                <a:latin typeface="+mn-lt"/>
                <a:ea typeface="黑体" pitchFamily="49" charset="-122"/>
              </a:rPr>
              <a:t>finding </a:t>
            </a:r>
            <a:r>
              <a:rPr lang="en-US" altLang="zh-CN" sz="2954">
                <a:solidFill>
                  <a:srgbClr val="C00000"/>
                </a:solidFill>
                <a:latin typeface="+mn-lt"/>
                <a:ea typeface="黑体" pitchFamily="49" charset="-122"/>
              </a:rPr>
              <a:t>boss</a:t>
            </a:r>
            <a:r>
              <a:rPr lang="en-US" altLang="zh-CN" sz="2954">
                <a:latin typeface="+mn-lt"/>
                <a:ea typeface="黑体" pitchFamily="49" charset="-122"/>
              </a:rPr>
              <a:t> in email networks</a:t>
            </a:r>
            <a:r>
              <a:rPr lang="en-US" altLang="zh-CN" sz="4062" dirty="0">
                <a:latin typeface="+mn-lt"/>
                <a:ea typeface="黑体" pitchFamily="49" charset="-122"/>
              </a:rPr>
              <a:t/>
            </a:r>
            <a:br>
              <a:rPr lang="en-US" altLang="zh-CN" sz="4062" dirty="0">
                <a:latin typeface="+mn-lt"/>
                <a:ea typeface="黑体" pitchFamily="49" charset="-122"/>
              </a:rPr>
            </a:br>
            <a:r>
              <a:rPr lang="en-US" altLang="zh-CN" sz="2215" dirty="0">
                <a:solidFill>
                  <a:schemeClr val="tx1"/>
                </a:solidFill>
              </a:rPr>
              <a:t>(PKDD’11, Best Paper </a:t>
            </a:r>
            <a:r>
              <a:rPr lang="en-US" altLang="zh-CN" sz="2215" dirty="0" err="1">
                <a:solidFill>
                  <a:schemeClr val="tx1"/>
                </a:solidFill>
              </a:rPr>
              <a:t>Runnerup</a:t>
            </a:r>
            <a:r>
              <a:rPr lang="en-US" altLang="zh-CN" sz="2215" dirty="0">
                <a:solidFill>
                  <a:schemeClr val="tx1"/>
                </a:solidFill>
              </a:rPr>
              <a:t>)</a:t>
            </a:r>
            <a:endParaRPr lang="en-US" dirty="0">
              <a:ln>
                <a:solidFill>
                  <a:schemeClr val="tx1"/>
                </a:solidFill>
              </a:ln>
              <a:solidFill>
                <a:schemeClr val="bg1"/>
              </a:solidFill>
            </a:endParaRPr>
          </a:p>
        </p:txBody>
      </p:sp>
      <p:sp>
        <p:nvSpPr>
          <p:cNvPr id="8" name="TextBox 7"/>
          <p:cNvSpPr txBox="1"/>
          <p:nvPr/>
        </p:nvSpPr>
        <p:spPr>
          <a:xfrm>
            <a:off x="2286000" y="2725616"/>
            <a:ext cx="683499" cy="369332"/>
          </a:xfrm>
          <a:prstGeom prst="rect">
            <a:avLst/>
          </a:prstGeom>
          <a:noFill/>
        </p:spPr>
        <p:txBody>
          <a:bodyPr wrap="none" rtlCol="0">
            <a:spAutoFit/>
          </a:bodyPr>
          <a:lstStyle/>
          <a:p>
            <a:r>
              <a:rPr lang="en-US" dirty="0" smtClean="0"/>
              <a:t>CEO</a:t>
            </a:r>
            <a:endParaRPr lang="en-US" dirty="0"/>
          </a:p>
        </p:txBody>
      </p:sp>
      <p:cxnSp>
        <p:nvCxnSpPr>
          <p:cNvPr id="10" name="Straight Connector 9"/>
          <p:cNvCxnSpPr>
            <a:stCxn id="8" idx="3"/>
            <a:endCxn id="13" idx="7"/>
          </p:cNvCxnSpPr>
          <p:nvPr/>
        </p:nvCxnSpPr>
        <p:spPr>
          <a:xfrm>
            <a:off x="2969499" y="2910282"/>
            <a:ext cx="3159979" cy="479283"/>
          </a:xfrm>
          <a:prstGeom prst="line">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flipH="1">
            <a:off x="6096000" y="3358662"/>
            <a:ext cx="228600" cy="211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86000" y="3569677"/>
            <a:ext cx="1223241" cy="369332"/>
          </a:xfrm>
          <a:prstGeom prst="rect">
            <a:avLst/>
          </a:prstGeom>
          <a:noFill/>
        </p:spPr>
        <p:txBody>
          <a:bodyPr wrap="none" rtlCol="0">
            <a:spAutoFit/>
          </a:bodyPr>
          <a:lstStyle/>
          <a:p>
            <a:r>
              <a:rPr lang="en-US" dirty="0" smtClean="0"/>
              <a:t>Employee</a:t>
            </a:r>
            <a:endParaRPr lang="en-US" dirty="0"/>
          </a:p>
        </p:txBody>
      </p:sp>
      <p:cxnSp>
        <p:nvCxnSpPr>
          <p:cNvPr id="17" name="Straight Connector 16"/>
          <p:cNvCxnSpPr>
            <a:stCxn id="22" idx="3"/>
            <a:endCxn id="29" idx="7"/>
          </p:cNvCxnSpPr>
          <p:nvPr/>
        </p:nvCxnSpPr>
        <p:spPr>
          <a:xfrm>
            <a:off x="3402474" y="3332313"/>
            <a:ext cx="2346004" cy="549621"/>
          </a:xfrm>
          <a:prstGeom prst="line">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3"/>
          </p:cNvCxnSpPr>
          <p:nvPr/>
        </p:nvCxnSpPr>
        <p:spPr>
          <a:xfrm>
            <a:off x="3509241" y="3754344"/>
            <a:ext cx="1596159" cy="378043"/>
          </a:xfrm>
          <a:prstGeom prst="line">
            <a:avLst/>
          </a:prstGeom>
          <a:ln>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Left Brace 26"/>
          <p:cNvSpPr/>
          <p:nvPr/>
        </p:nvSpPr>
        <p:spPr>
          <a:xfrm>
            <a:off x="1828800" y="2936631"/>
            <a:ext cx="228600" cy="773723"/>
          </a:xfrm>
          <a:prstGeom prst="leftBrace">
            <a:avLst/>
          </a:prstGeom>
          <a:ln>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p:cNvSpPr txBox="1">
            <a:spLocks/>
          </p:cNvSpPr>
          <p:nvPr/>
        </p:nvSpPr>
        <p:spPr>
          <a:xfrm>
            <a:off x="228600" y="2866292"/>
            <a:ext cx="1600200" cy="1195754"/>
          </a:xfrm>
          <a:prstGeom prst="rect">
            <a:avLst/>
          </a:prstGeom>
        </p:spPr>
        <p:txBody>
          <a:bodyPr vert="horz" lIns="84406" tIns="42203" rIns="84406" bIns="42203" rtlCol="0">
            <a:normAutofit/>
          </a:bodyPr>
          <a:lstStyle/>
          <a:p>
            <a:pPr marL="316531" indent="-316531" defTabSz="844083" fontAlgn="auto">
              <a:spcBef>
                <a:spcPct val="20000"/>
              </a:spcBef>
              <a:spcAft>
                <a:spcPts val="0"/>
              </a:spcAft>
              <a:defRPr/>
            </a:pPr>
            <a:r>
              <a:rPr lang="en-US" sz="2954" dirty="0">
                <a:latin typeface="+mn-lt"/>
                <a:ea typeface="+mn-ea"/>
              </a:rPr>
              <a:t>How to infer</a:t>
            </a:r>
            <a:endParaRPr lang="en-US" sz="2954" dirty="0">
              <a:latin typeface="+mn-lt"/>
              <a:ea typeface="+mn-ea"/>
            </a:endParaRPr>
          </a:p>
        </p:txBody>
      </p:sp>
      <p:sp>
        <p:nvSpPr>
          <p:cNvPr id="22" name="TextBox 21"/>
          <p:cNvSpPr txBox="1"/>
          <p:nvPr/>
        </p:nvSpPr>
        <p:spPr>
          <a:xfrm>
            <a:off x="2296846" y="3147646"/>
            <a:ext cx="1105628" cy="369332"/>
          </a:xfrm>
          <a:prstGeom prst="rect">
            <a:avLst/>
          </a:prstGeom>
          <a:noFill/>
        </p:spPr>
        <p:txBody>
          <a:bodyPr wrap="none" rtlCol="0">
            <a:spAutoFit/>
          </a:bodyPr>
          <a:lstStyle/>
          <a:p>
            <a:r>
              <a:rPr lang="en-US" dirty="0" smtClean="0"/>
              <a:t>Manager</a:t>
            </a:r>
            <a:endParaRPr lang="en-US" dirty="0"/>
          </a:p>
        </p:txBody>
      </p:sp>
      <p:sp>
        <p:nvSpPr>
          <p:cNvPr id="29" name="Oval 28"/>
          <p:cNvSpPr/>
          <p:nvPr/>
        </p:nvSpPr>
        <p:spPr>
          <a:xfrm flipH="1">
            <a:off x="5715000" y="3851031"/>
            <a:ext cx="228600" cy="211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bwMode="auto">
          <a:xfrm>
            <a:off x="4343400" y="1389185"/>
            <a:ext cx="3886200" cy="351692"/>
          </a:xfrm>
          <a:prstGeom prst="rect">
            <a:avLst/>
          </a:prstGeom>
          <a:noFill/>
          <a:ln w="9525">
            <a:noFill/>
            <a:miter lim="800000"/>
            <a:headEnd/>
            <a:tailEnd/>
          </a:ln>
        </p:spPr>
        <p:txBody>
          <a:bodyPr vert="horz" wrap="square" lIns="84406" tIns="42203" rIns="84406" bIns="42203" numCol="1" anchor="t" anchorCtr="0" compatLnSpc="1">
            <a:prstTxWarp prst="textNoShape">
              <a:avLst/>
            </a:prstTxWarp>
            <a:normAutofit lnSpcReduction="10000"/>
          </a:bodyPr>
          <a:lstStyle/>
          <a:p>
            <a:pPr marL="316531" indent="-316531" algn="ctr" defTabSz="844083" eaLnBrk="0" hangingPunct="0">
              <a:spcBef>
                <a:spcPct val="20000"/>
              </a:spcBef>
              <a:buClr>
                <a:schemeClr val="tx2"/>
              </a:buClr>
              <a:buSzPct val="70000"/>
              <a:defRPr/>
            </a:pPr>
            <a:r>
              <a:rPr lang="en-US" sz="1846" b="1" dirty="0">
                <a:latin typeface="+mn-lt"/>
                <a:ea typeface="+mn-ea"/>
              </a:rPr>
              <a:t>Enterprise email network</a:t>
            </a:r>
            <a:endParaRPr lang="en-US" sz="1846" b="1" dirty="0">
              <a:latin typeface="+mn-lt"/>
              <a:ea typeface="+mn-ea"/>
            </a:endParaRPr>
          </a:p>
        </p:txBody>
      </p:sp>
      <p:sp>
        <p:nvSpPr>
          <p:cNvPr id="21" name="Content Placeholder 2"/>
          <p:cNvSpPr txBox="1">
            <a:spLocks/>
          </p:cNvSpPr>
          <p:nvPr/>
        </p:nvSpPr>
        <p:spPr>
          <a:xfrm>
            <a:off x="533400" y="5257800"/>
            <a:ext cx="8305800" cy="773723"/>
          </a:xfrm>
          <a:prstGeom prst="rect">
            <a:avLst/>
          </a:prstGeom>
          <a:solidFill>
            <a:schemeClr val="bg1"/>
          </a:solidFill>
          <a:ln w="19050">
            <a:solidFill>
              <a:srgbClr val="000099"/>
            </a:solidFill>
          </a:ln>
        </p:spPr>
        <p:txBody>
          <a:bodyPr vert="horz" lIns="84406" tIns="265846" rIns="84406" bIns="66462" rtlCol="0">
            <a:normAutofit lnSpcReduction="10000"/>
          </a:bodyPr>
          <a:lstStyle/>
          <a:p>
            <a:r>
              <a:rPr lang="en-US" altLang="zh-CN" sz="2954" dirty="0"/>
              <a:t>User interactions may form </a:t>
            </a:r>
            <a:r>
              <a:rPr lang="en-US" altLang="zh-CN" sz="2954" i="1" dirty="0">
                <a:solidFill>
                  <a:srgbClr val="C00000"/>
                </a:solidFill>
              </a:rPr>
              <a:t>implicit groups</a:t>
            </a:r>
            <a:r>
              <a:rPr lang="en-US" altLang="zh-CN" sz="2954" i="1" dirty="0"/>
              <a:t> </a:t>
            </a:r>
          </a:p>
        </p:txBody>
      </p:sp>
    </p:spTree>
    <p:extLst>
      <p:ext uri="{BB962C8B-B14F-4D97-AF65-F5344CB8AC3E}">
        <p14:creationId xmlns:p14="http://schemas.microsoft.com/office/powerpoint/2010/main" val="196298890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38151"/>
            <a:ext cx="9144000" cy="731226"/>
          </a:xfrm>
        </p:spPr>
        <p:txBody>
          <a:bodyPr/>
          <a:lstStyle/>
          <a:p>
            <a:r>
              <a:rPr lang="en-US" altLang="zh-CN" smtClean="0"/>
              <a:t>Example 2: </a:t>
            </a:r>
            <a:r>
              <a:rPr lang="en-US" altLang="zh-CN" sz="2954"/>
              <a:t>finding friends in mobile networks</a:t>
            </a:r>
            <a:endParaRPr lang="zh-CN" altLang="en-US" dirty="0"/>
          </a:p>
        </p:txBody>
      </p:sp>
      <p:grpSp>
        <p:nvGrpSpPr>
          <p:cNvPr id="3" name="组合 196"/>
          <p:cNvGrpSpPr/>
          <p:nvPr/>
        </p:nvGrpSpPr>
        <p:grpSpPr>
          <a:xfrm>
            <a:off x="-154966" y="1966684"/>
            <a:ext cx="4655720" cy="3110184"/>
            <a:chOff x="64059" y="428604"/>
            <a:chExt cx="8805386" cy="6372496"/>
          </a:xfrm>
        </p:grpSpPr>
        <p:cxnSp>
          <p:nvCxnSpPr>
            <p:cNvPr id="198" name="直接连接符 197"/>
            <p:cNvCxnSpPr/>
            <p:nvPr/>
          </p:nvCxnSpPr>
          <p:spPr>
            <a:xfrm rot="16200000" flipH="1">
              <a:off x="4749512" y="1643050"/>
              <a:ext cx="1857387" cy="1857388"/>
            </a:xfrm>
            <a:prstGeom prst="line">
              <a:avLst/>
            </a:prstGeom>
            <a:noFill/>
            <a:ln w="57150" cap="flat" cmpd="sng" algn="ctr">
              <a:solidFill>
                <a:srgbClr val="4F81BD"/>
              </a:solidFill>
              <a:prstDash val="dash"/>
            </a:ln>
            <a:effectLst/>
          </p:spPr>
        </p:cxnSp>
        <p:cxnSp>
          <p:nvCxnSpPr>
            <p:cNvPr id="199" name="直接箭头连接符 198"/>
            <p:cNvCxnSpPr/>
            <p:nvPr/>
          </p:nvCxnSpPr>
          <p:spPr>
            <a:xfrm rot="5400000">
              <a:off x="5388775" y="4112423"/>
              <a:ext cx="1571636" cy="633418"/>
            </a:xfrm>
            <a:prstGeom prst="straightConnector1">
              <a:avLst/>
            </a:prstGeom>
            <a:noFill/>
            <a:ln w="57150" cap="flat" cmpd="sng" algn="ctr">
              <a:solidFill>
                <a:srgbClr val="4F81BD">
                  <a:shade val="95000"/>
                  <a:satMod val="105000"/>
                </a:srgbClr>
              </a:solidFill>
              <a:prstDash val="solid"/>
              <a:headEnd type="none" w="med" len="med"/>
              <a:tailEnd type="triangle" w="med" len="med"/>
            </a:ln>
            <a:effectLst/>
          </p:spPr>
        </p:cxnSp>
        <p:cxnSp>
          <p:nvCxnSpPr>
            <p:cNvPr id="200" name="直接箭头连接符 199"/>
            <p:cNvCxnSpPr/>
            <p:nvPr/>
          </p:nvCxnSpPr>
          <p:spPr>
            <a:xfrm>
              <a:off x="3286116" y="5643578"/>
              <a:ext cx="1928826" cy="142876"/>
            </a:xfrm>
            <a:prstGeom prst="straightConnector1">
              <a:avLst/>
            </a:prstGeom>
            <a:noFill/>
            <a:ln w="57150" cap="flat" cmpd="sng" algn="ctr">
              <a:solidFill>
                <a:srgbClr val="4F81BD">
                  <a:shade val="95000"/>
                  <a:satMod val="105000"/>
                </a:srgbClr>
              </a:solidFill>
              <a:prstDash val="solid"/>
              <a:headEnd type="none" w="med" len="med"/>
              <a:tailEnd type="triangle" w="med" len="med"/>
            </a:ln>
            <a:effectLst/>
          </p:spPr>
        </p:cxnSp>
        <p:sp>
          <p:nvSpPr>
            <p:cNvPr id="201" name="任意多边形 200"/>
            <p:cNvSpPr/>
            <p:nvPr/>
          </p:nvSpPr>
          <p:spPr>
            <a:xfrm rot="17710058" flipH="1">
              <a:off x="3040626" y="3478096"/>
              <a:ext cx="2991310" cy="1830634"/>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noFill/>
            <a:ln w="57150" cap="flat" cmpd="sng" algn="ctr">
              <a:solidFill>
                <a:srgbClr val="4F81BD">
                  <a:shade val="95000"/>
                  <a:satMod val="105000"/>
                </a:srgbClr>
              </a:solidFill>
              <a:prstDash val="solid"/>
              <a:headEnd type="none" w="med" len="med"/>
              <a:tailEnd type="triangle" w="med" len="med"/>
            </a:ln>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a:ea typeface="宋体"/>
              </a:endParaRPr>
            </a:p>
          </p:txBody>
        </p:sp>
        <p:sp>
          <p:nvSpPr>
            <p:cNvPr id="202" name="任意多边形 201"/>
            <p:cNvSpPr/>
            <p:nvPr/>
          </p:nvSpPr>
          <p:spPr>
            <a:xfrm rot="8483817">
              <a:off x="1994740" y="2118931"/>
              <a:ext cx="3108887" cy="1905756"/>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noFill/>
            <a:ln w="57150" cap="flat" cmpd="sng" algn="ctr">
              <a:solidFill>
                <a:srgbClr val="4F81BD">
                  <a:shade val="95000"/>
                  <a:satMod val="105000"/>
                </a:srgbClr>
              </a:solidFill>
              <a:prstDash val="solid"/>
              <a:headEnd type="none" w="med" len="med"/>
              <a:tailEnd type="triangle" w="med" len="med"/>
            </a:ln>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a:ea typeface="宋体"/>
              </a:endParaRPr>
            </a:p>
          </p:txBody>
        </p:sp>
        <p:sp>
          <p:nvSpPr>
            <p:cNvPr id="203" name="任意多边形 202"/>
            <p:cNvSpPr/>
            <p:nvPr/>
          </p:nvSpPr>
          <p:spPr>
            <a:xfrm>
              <a:off x="1285852" y="1160060"/>
              <a:ext cx="2767533" cy="2483254"/>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noFill/>
            <a:ln w="57150" cap="flat" cmpd="sng" algn="ctr">
              <a:solidFill>
                <a:srgbClr val="4F81BD">
                  <a:shade val="95000"/>
                  <a:satMod val="105000"/>
                </a:srgbClr>
              </a:solidFill>
              <a:prstDash val="solid"/>
              <a:headEnd type="none" w="med" len="med"/>
              <a:tailEnd type="triangle" w="med" len="med"/>
            </a:ln>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a:ea typeface="宋体"/>
              </a:endParaRPr>
            </a:p>
          </p:txBody>
        </p:sp>
        <p:pic>
          <p:nvPicPr>
            <p:cNvPr id="204" name="图片 203" descr="Misc-Buddy-Blue-icon.png"/>
            <p:cNvPicPr>
              <a:picLocks noChangeAspect="1"/>
            </p:cNvPicPr>
            <p:nvPr/>
          </p:nvPicPr>
          <p:blipFill>
            <a:blip r:embed="rId3" cstate="print"/>
            <a:stretch>
              <a:fillRect/>
            </a:stretch>
          </p:blipFill>
          <p:spPr>
            <a:xfrm>
              <a:off x="3786182" y="428604"/>
              <a:ext cx="1500198" cy="1500198"/>
            </a:xfrm>
            <a:prstGeom prst="rect">
              <a:avLst/>
            </a:prstGeom>
          </p:spPr>
        </p:pic>
        <p:pic>
          <p:nvPicPr>
            <p:cNvPr id="205" name="图片 204" descr="Misc-Buddy-Blue-icon.png"/>
            <p:cNvPicPr>
              <a:picLocks noChangeAspect="1"/>
            </p:cNvPicPr>
            <p:nvPr/>
          </p:nvPicPr>
          <p:blipFill>
            <a:blip r:embed="rId3" cstate="print"/>
            <a:stretch>
              <a:fillRect/>
            </a:stretch>
          </p:blipFill>
          <p:spPr>
            <a:xfrm>
              <a:off x="571472" y="3214686"/>
              <a:ext cx="1428760" cy="1428760"/>
            </a:xfrm>
            <a:prstGeom prst="rect">
              <a:avLst/>
            </a:prstGeom>
          </p:spPr>
        </p:pic>
        <p:pic>
          <p:nvPicPr>
            <p:cNvPr id="206" name="图片 205" descr="Misc-Buddy-Blue-icon.png"/>
            <p:cNvPicPr>
              <a:picLocks noChangeAspect="1"/>
            </p:cNvPicPr>
            <p:nvPr/>
          </p:nvPicPr>
          <p:blipFill>
            <a:blip r:embed="rId3" cstate="print"/>
            <a:stretch>
              <a:fillRect/>
            </a:stretch>
          </p:blipFill>
          <p:spPr>
            <a:xfrm>
              <a:off x="5643570" y="2285991"/>
              <a:ext cx="1500198" cy="1500198"/>
            </a:xfrm>
            <a:prstGeom prst="rect">
              <a:avLst/>
            </a:prstGeom>
          </p:spPr>
        </p:pic>
        <p:pic>
          <p:nvPicPr>
            <p:cNvPr id="207" name="图片 206" descr="Misc-Buddy-Blue-icon.png"/>
            <p:cNvPicPr>
              <a:picLocks noChangeAspect="1"/>
            </p:cNvPicPr>
            <p:nvPr/>
          </p:nvPicPr>
          <p:blipFill>
            <a:blip r:embed="rId3" cstate="print"/>
            <a:stretch>
              <a:fillRect/>
            </a:stretch>
          </p:blipFill>
          <p:spPr>
            <a:xfrm>
              <a:off x="2000232" y="4714884"/>
              <a:ext cx="1500198" cy="1500198"/>
            </a:xfrm>
            <a:prstGeom prst="rect">
              <a:avLst/>
            </a:prstGeom>
          </p:spPr>
        </p:pic>
        <p:pic>
          <p:nvPicPr>
            <p:cNvPr id="208" name="图片 207" descr="Misc-Buddy-Blue-icon.png"/>
            <p:cNvPicPr>
              <a:picLocks noChangeAspect="1"/>
            </p:cNvPicPr>
            <p:nvPr/>
          </p:nvPicPr>
          <p:blipFill>
            <a:blip r:embed="rId3" cstate="print"/>
            <a:stretch>
              <a:fillRect/>
            </a:stretch>
          </p:blipFill>
          <p:spPr>
            <a:xfrm>
              <a:off x="4929190" y="5143512"/>
              <a:ext cx="1500198" cy="1500198"/>
            </a:xfrm>
            <a:prstGeom prst="rect">
              <a:avLst/>
            </a:prstGeom>
          </p:spPr>
        </p:pic>
        <p:pic>
          <p:nvPicPr>
            <p:cNvPr id="209" name="图片 208" descr="new-message-icon.png"/>
            <p:cNvPicPr>
              <a:picLocks noChangeAspect="1"/>
            </p:cNvPicPr>
            <p:nvPr/>
          </p:nvPicPr>
          <p:blipFill>
            <a:blip r:embed="rId4" cstate="print"/>
            <a:stretch>
              <a:fillRect/>
            </a:stretch>
          </p:blipFill>
          <p:spPr>
            <a:xfrm>
              <a:off x="4143372" y="3357562"/>
              <a:ext cx="928694" cy="928694"/>
            </a:xfrm>
            <a:prstGeom prst="rect">
              <a:avLst/>
            </a:prstGeom>
          </p:spPr>
        </p:pic>
        <p:pic>
          <p:nvPicPr>
            <p:cNvPr id="210" name="图片 209" descr="phone-green-glow-icon.png"/>
            <p:cNvPicPr>
              <a:picLocks noChangeAspect="1"/>
            </p:cNvPicPr>
            <p:nvPr/>
          </p:nvPicPr>
          <p:blipFill>
            <a:blip r:embed="rId5" cstate="print"/>
            <a:stretch>
              <a:fillRect/>
            </a:stretch>
          </p:blipFill>
          <p:spPr>
            <a:xfrm>
              <a:off x="3714744" y="2643182"/>
              <a:ext cx="785818" cy="785818"/>
            </a:xfrm>
            <a:prstGeom prst="rect">
              <a:avLst/>
            </a:prstGeom>
          </p:spPr>
        </p:pic>
        <p:pic>
          <p:nvPicPr>
            <p:cNvPr id="211" name="图片 210" descr="phone-green-glow-icon.png"/>
            <p:cNvPicPr>
              <a:picLocks noChangeAspect="1"/>
            </p:cNvPicPr>
            <p:nvPr/>
          </p:nvPicPr>
          <p:blipFill>
            <a:blip r:embed="rId5" cstate="print"/>
            <a:stretch>
              <a:fillRect/>
            </a:stretch>
          </p:blipFill>
          <p:spPr>
            <a:xfrm>
              <a:off x="1928794" y="1500174"/>
              <a:ext cx="785818" cy="785818"/>
            </a:xfrm>
            <a:prstGeom prst="rect">
              <a:avLst/>
            </a:prstGeom>
          </p:spPr>
        </p:pic>
        <p:sp>
          <p:nvSpPr>
            <p:cNvPr id="212" name="TextBox 211"/>
            <p:cNvSpPr txBox="1"/>
            <p:nvPr/>
          </p:nvSpPr>
          <p:spPr>
            <a:xfrm>
              <a:off x="64059" y="1455927"/>
              <a:ext cx="1977028" cy="829248"/>
            </a:xfrm>
            <a:prstGeom prst="rect">
              <a:avLst/>
            </a:prstGeom>
            <a:noFill/>
            <a:ln w="22225">
              <a:noFill/>
            </a:ln>
          </p:spPr>
          <p:txBody>
            <a:bodyPr wrap="square" rtlCol="0">
              <a:spAutoFit/>
            </a:bodyPr>
            <a:lstStyle/>
            <a:p>
              <a:pPr algn="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From Home</a:t>
              </a:r>
            </a:p>
            <a:p>
              <a:pPr algn="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08:40</a:t>
              </a:r>
              <a:endParaRPr lang="zh-CN" altLang="en-US" sz="1015" b="1" kern="0" dirty="0">
                <a:solidFill>
                  <a:sysClr val="windowText" lastClr="000000"/>
                </a:solidFill>
                <a:latin typeface="Times New Roman" pitchFamily="18" charset="0"/>
                <a:cs typeface="Times New Roman" pitchFamily="18" charset="0"/>
              </a:endParaRPr>
            </a:p>
          </p:txBody>
        </p:sp>
        <p:sp>
          <p:nvSpPr>
            <p:cNvPr id="213" name="TextBox 212"/>
            <p:cNvSpPr txBox="1"/>
            <p:nvPr/>
          </p:nvSpPr>
          <p:spPr>
            <a:xfrm>
              <a:off x="2045804" y="2624783"/>
              <a:ext cx="1736314" cy="829248"/>
            </a:xfrm>
            <a:prstGeom prst="rect">
              <a:avLst/>
            </a:prstGeom>
            <a:noFill/>
          </p:spPr>
          <p:txBody>
            <a:bodyPr wrap="square" rtlCol="0">
              <a:spAutoFit/>
            </a:bodyPr>
            <a:lstStyle/>
            <a:p>
              <a:pPr algn="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From Office</a:t>
              </a:r>
            </a:p>
            <a:p>
              <a:pPr algn="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11:35</a:t>
              </a:r>
              <a:endParaRPr lang="zh-CN" altLang="en-US" sz="1015" b="1" kern="0" dirty="0">
                <a:solidFill>
                  <a:sysClr val="windowText" lastClr="000000"/>
                </a:solidFill>
                <a:latin typeface="Times New Roman" pitchFamily="18" charset="0"/>
                <a:cs typeface="Times New Roman" pitchFamily="18" charset="0"/>
              </a:endParaRPr>
            </a:p>
          </p:txBody>
        </p:sp>
        <p:pic>
          <p:nvPicPr>
            <p:cNvPr id="214" name="图片 213" descr="new-message-icon.png"/>
            <p:cNvPicPr>
              <a:picLocks noChangeAspect="1"/>
            </p:cNvPicPr>
            <p:nvPr/>
          </p:nvPicPr>
          <p:blipFill>
            <a:blip r:embed="rId4" cstate="print"/>
            <a:stretch>
              <a:fillRect/>
            </a:stretch>
          </p:blipFill>
          <p:spPr>
            <a:xfrm>
              <a:off x="3643306" y="5143512"/>
              <a:ext cx="928694" cy="928694"/>
            </a:xfrm>
            <a:prstGeom prst="rect">
              <a:avLst/>
            </a:prstGeom>
          </p:spPr>
        </p:pic>
        <p:sp>
          <p:nvSpPr>
            <p:cNvPr id="215" name="TextBox 214"/>
            <p:cNvSpPr txBox="1"/>
            <p:nvPr/>
          </p:nvSpPr>
          <p:spPr>
            <a:xfrm>
              <a:off x="5314607" y="1351025"/>
              <a:ext cx="2746279" cy="829248"/>
            </a:xfrm>
            <a:prstGeom prst="rect">
              <a:avLst/>
            </a:prstGeom>
            <a:noFill/>
            <a:ln w="22225" cap="flat" cmpd="sng" algn="ctr">
              <a:noFill/>
              <a:prstDash val="solid"/>
            </a:ln>
            <a:effectLst/>
          </p:spPr>
          <p:txBody>
            <a:bodyPr wrap="square" rtlCol="0">
              <a:spAutoFit/>
            </a:bodyPr>
            <a:lstStyle/>
            <a:p>
              <a:pPr defTabSz="844083" fontAlgn="auto">
                <a:spcBef>
                  <a:spcPts val="0"/>
                </a:spcBef>
                <a:spcAft>
                  <a:spcPts val="0"/>
                </a:spcAft>
                <a:defRPr/>
              </a:pPr>
              <a:r>
                <a:rPr lang="en-US" altLang="zh-CN" sz="1015" b="1" kern="0" dirty="0">
                  <a:solidFill>
                    <a:sysClr val="windowText" lastClr="000000"/>
                  </a:solidFill>
                  <a:latin typeface="Times New Roman" pitchFamily="18" charset="0"/>
                  <a:ea typeface="宋体"/>
                  <a:cs typeface="Times New Roman" pitchFamily="18" charset="0"/>
                </a:rPr>
                <a:t>Both in office</a:t>
              </a:r>
            </a:p>
            <a:p>
              <a:pPr defTabSz="844083" fontAlgn="auto">
                <a:spcBef>
                  <a:spcPts val="0"/>
                </a:spcBef>
                <a:spcAft>
                  <a:spcPts val="0"/>
                </a:spcAft>
                <a:defRPr/>
              </a:pPr>
              <a:r>
                <a:rPr lang="en-US" altLang="zh-CN" sz="1015" b="1" kern="0" dirty="0">
                  <a:solidFill>
                    <a:sysClr val="windowText" lastClr="000000"/>
                  </a:solidFill>
                  <a:latin typeface="Times New Roman" pitchFamily="18" charset="0"/>
                  <a:ea typeface="宋体"/>
                  <a:cs typeface="Times New Roman" pitchFamily="18" charset="0"/>
                </a:rPr>
                <a:t>08:00 – 18:00</a:t>
              </a:r>
              <a:endParaRPr lang="zh-CN" altLang="en-US" sz="1015" b="1" kern="0" dirty="0">
                <a:solidFill>
                  <a:sysClr val="windowText" lastClr="000000"/>
                </a:solidFill>
                <a:latin typeface="Times New Roman" pitchFamily="18" charset="0"/>
                <a:ea typeface="宋体"/>
                <a:cs typeface="Times New Roman" pitchFamily="18" charset="0"/>
              </a:endParaRPr>
            </a:p>
          </p:txBody>
        </p:sp>
        <p:pic>
          <p:nvPicPr>
            <p:cNvPr id="216" name="图片 215" descr="phone-green-glow-icon.png"/>
            <p:cNvPicPr>
              <a:picLocks noChangeAspect="1"/>
            </p:cNvPicPr>
            <p:nvPr/>
          </p:nvPicPr>
          <p:blipFill>
            <a:blip r:embed="rId5" cstate="print"/>
            <a:stretch>
              <a:fillRect/>
            </a:stretch>
          </p:blipFill>
          <p:spPr>
            <a:xfrm>
              <a:off x="6072198" y="3929066"/>
              <a:ext cx="785818" cy="785818"/>
            </a:xfrm>
            <a:prstGeom prst="rect">
              <a:avLst/>
            </a:prstGeom>
          </p:spPr>
        </p:pic>
        <p:sp>
          <p:nvSpPr>
            <p:cNvPr id="217" name="TextBox 216"/>
            <p:cNvSpPr txBox="1"/>
            <p:nvPr/>
          </p:nvSpPr>
          <p:spPr>
            <a:xfrm>
              <a:off x="4045485" y="4013178"/>
              <a:ext cx="1753276" cy="829248"/>
            </a:xfrm>
            <a:prstGeom prst="rect">
              <a:avLst/>
            </a:prstGeom>
            <a:noFill/>
          </p:spPr>
          <p:txBody>
            <a:bodyPr wrap="square" rtlCol="0">
              <a:spAutoFit/>
            </a:bodyPr>
            <a:lstStyle/>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From Office</a:t>
              </a:r>
            </a:p>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15:20</a:t>
              </a:r>
              <a:endParaRPr lang="zh-CN" altLang="en-US" sz="1015" b="1" kern="0" dirty="0">
                <a:solidFill>
                  <a:sysClr val="windowText" lastClr="000000"/>
                </a:solidFill>
                <a:latin typeface="Times New Roman" pitchFamily="18" charset="0"/>
                <a:cs typeface="Times New Roman" pitchFamily="18" charset="0"/>
              </a:endParaRPr>
            </a:p>
          </p:txBody>
        </p:sp>
        <p:sp>
          <p:nvSpPr>
            <p:cNvPr id="218" name="TextBox 217"/>
            <p:cNvSpPr txBox="1"/>
            <p:nvPr/>
          </p:nvSpPr>
          <p:spPr>
            <a:xfrm>
              <a:off x="3123982" y="5971852"/>
              <a:ext cx="1934979" cy="829248"/>
            </a:xfrm>
            <a:prstGeom prst="rect">
              <a:avLst/>
            </a:prstGeom>
            <a:noFill/>
          </p:spPr>
          <p:txBody>
            <a:bodyPr wrap="square" rtlCol="0">
              <a:spAutoFit/>
            </a:bodyPr>
            <a:lstStyle/>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From Outside</a:t>
              </a:r>
            </a:p>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21:30</a:t>
              </a:r>
              <a:endParaRPr lang="zh-CN" altLang="en-US" sz="1015" b="1" kern="0" dirty="0">
                <a:solidFill>
                  <a:sysClr val="windowText" lastClr="000000"/>
                </a:solidFill>
                <a:latin typeface="Times New Roman" pitchFamily="18" charset="0"/>
                <a:cs typeface="Times New Roman" pitchFamily="18" charset="0"/>
              </a:endParaRPr>
            </a:p>
          </p:txBody>
        </p:sp>
        <p:sp>
          <p:nvSpPr>
            <p:cNvPr id="219" name="TextBox 218"/>
            <p:cNvSpPr txBox="1"/>
            <p:nvPr/>
          </p:nvSpPr>
          <p:spPr>
            <a:xfrm>
              <a:off x="6723260" y="3929065"/>
              <a:ext cx="2146185" cy="829248"/>
            </a:xfrm>
            <a:prstGeom prst="rect">
              <a:avLst/>
            </a:prstGeom>
            <a:noFill/>
          </p:spPr>
          <p:txBody>
            <a:bodyPr wrap="square" rtlCol="0">
              <a:spAutoFit/>
            </a:bodyPr>
            <a:lstStyle/>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From Office</a:t>
              </a:r>
            </a:p>
            <a:p>
              <a:pPr defTabSz="844083" fontAlgn="auto">
                <a:spcBef>
                  <a:spcPts val="0"/>
                </a:spcBef>
                <a:spcAft>
                  <a:spcPts val="0"/>
                </a:spcAft>
                <a:defRPr/>
              </a:pPr>
              <a:r>
                <a:rPr lang="en-US" altLang="zh-CN" sz="1015" b="1" kern="0" dirty="0">
                  <a:solidFill>
                    <a:sysClr val="windowText" lastClr="000000"/>
                  </a:solidFill>
                  <a:latin typeface="Times New Roman" pitchFamily="18" charset="0"/>
                  <a:cs typeface="Times New Roman" pitchFamily="18" charset="0"/>
                </a:rPr>
                <a:t>17:55</a:t>
              </a:r>
              <a:endParaRPr lang="zh-CN" altLang="en-US" sz="1015" b="1" kern="0" dirty="0">
                <a:solidFill>
                  <a:sysClr val="windowText" lastClr="000000"/>
                </a:solidFill>
                <a:latin typeface="Times New Roman" pitchFamily="18" charset="0"/>
                <a:cs typeface="Times New Roman" pitchFamily="18" charset="0"/>
              </a:endParaRPr>
            </a:p>
          </p:txBody>
        </p:sp>
      </p:grpSp>
      <p:grpSp>
        <p:nvGrpSpPr>
          <p:cNvPr id="4" name="组合 244"/>
          <p:cNvGrpSpPr/>
          <p:nvPr/>
        </p:nvGrpSpPr>
        <p:grpSpPr>
          <a:xfrm>
            <a:off x="4007922" y="1987967"/>
            <a:ext cx="5207548" cy="3019186"/>
            <a:chOff x="4007922" y="2023290"/>
            <a:chExt cx="5207548" cy="3270785"/>
          </a:xfrm>
        </p:grpSpPr>
        <p:sp>
          <p:nvSpPr>
            <p:cNvPr id="220" name="右箭头 219"/>
            <p:cNvSpPr/>
            <p:nvPr/>
          </p:nvSpPr>
          <p:spPr>
            <a:xfrm>
              <a:off x="4007922" y="3106882"/>
              <a:ext cx="843148" cy="644236"/>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844083" fontAlgn="auto">
                <a:spcBef>
                  <a:spcPts val="0"/>
                </a:spcBef>
                <a:spcAft>
                  <a:spcPts val="0"/>
                </a:spcAft>
                <a:defRPr/>
              </a:pPr>
              <a:endParaRPr lang="zh-CN" altLang="en-US" sz="1662" kern="0">
                <a:solidFill>
                  <a:sysClr val="window" lastClr="FFFFFF"/>
                </a:solidFill>
                <a:latin typeface="Calibri"/>
                <a:ea typeface="宋体"/>
              </a:endParaRPr>
            </a:p>
          </p:txBody>
        </p:sp>
        <p:grpSp>
          <p:nvGrpSpPr>
            <p:cNvPr id="5" name="组合 220"/>
            <p:cNvGrpSpPr/>
            <p:nvPr/>
          </p:nvGrpSpPr>
          <p:grpSpPr>
            <a:xfrm>
              <a:off x="4857752" y="2023290"/>
              <a:ext cx="4357718" cy="3270785"/>
              <a:chOff x="4857752" y="2023290"/>
              <a:chExt cx="4357718" cy="3270785"/>
            </a:xfrm>
          </p:grpSpPr>
          <p:cxnSp>
            <p:nvCxnSpPr>
              <p:cNvPr id="222" name="直接连接符 221"/>
              <p:cNvCxnSpPr/>
              <p:nvPr/>
            </p:nvCxnSpPr>
            <p:spPr>
              <a:xfrm flipV="1">
                <a:off x="5963757" y="3629025"/>
                <a:ext cx="1732443" cy="1137463"/>
              </a:xfrm>
              <a:prstGeom prst="line">
                <a:avLst/>
              </a:prstGeom>
              <a:noFill/>
              <a:ln w="57150" cap="flat" cmpd="sng" algn="ctr">
                <a:solidFill>
                  <a:srgbClr val="00B050"/>
                </a:solidFill>
                <a:prstDash val="lgDashDot"/>
              </a:ln>
              <a:effectLst/>
            </p:spPr>
          </p:cxnSp>
          <p:grpSp>
            <p:nvGrpSpPr>
              <p:cNvPr id="6" name="组合 222"/>
              <p:cNvGrpSpPr/>
              <p:nvPr/>
            </p:nvGrpSpPr>
            <p:grpSpPr>
              <a:xfrm>
                <a:off x="4857752" y="2023290"/>
                <a:ext cx="4357718" cy="3249450"/>
                <a:chOff x="571472" y="428604"/>
                <a:chExt cx="8676574" cy="6215106"/>
              </a:xfrm>
            </p:grpSpPr>
            <p:sp>
              <p:nvSpPr>
                <p:cNvPr id="231" name="矩形 230"/>
                <p:cNvSpPr/>
                <p:nvPr/>
              </p:nvSpPr>
              <p:spPr>
                <a:xfrm>
                  <a:off x="5605981" y="493803"/>
                  <a:ext cx="3357588" cy="1130258"/>
                </a:xfrm>
                <a:prstGeom prst="rect">
                  <a:avLst/>
                </a:prstGeom>
                <a:solidFill>
                  <a:sysClr val="window" lastClr="FFFFFF"/>
                </a:solidFill>
                <a:ln w="12700" cap="flat" cmpd="sng" algn="ctr">
                  <a:solidFill>
                    <a:srgbClr val="1F497D">
                      <a:lumMod val="60000"/>
                      <a:lumOff val="40000"/>
                    </a:srgbClr>
                  </a:solidFill>
                  <a:prstDash val="solid"/>
                </a:ln>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pitchFamily="34" charset="0"/>
                    <a:ea typeface="宋体"/>
                    <a:cs typeface="Calibri" pitchFamily="34" charset="0"/>
                  </a:endParaRPr>
                </a:p>
              </p:txBody>
            </p:sp>
            <p:cxnSp>
              <p:nvCxnSpPr>
                <p:cNvPr id="232" name="直接连接符 231"/>
                <p:cNvCxnSpPr/>
                <p:nvPr/>
              </p:nvCxnSpPr>
              <p:spPr>
                <a:xfrm rot="16200000" flipV="1">
                  <a:off x="4812196" y="1771513"/>
                  <a:ext cx="1652408" cy="1577419"/>
                </a:xfrm>
                <a:prstGeom prst="line">
                  <a:avLst/>
                </a:prstGeom>
                <a:noFill/>
                <a:ln w="57150" cap="flat" cmpd="sng" algn="ctr">
                  <a:solidFill>
                    <a:srgbClr val="00B050"/>
                  </a:solidFill>
                  <a:prstDash val="lgDashDot"/>
                </a:ln>
                <a:effectLst/>
              </p:spPr>
            </p:cxnSp>
            <p:cxnSp>
              <p:nvCxnSpPr>
                <p:cNvPr id="233" name="直接连接符 232"/>
                <p:cNvCxnSpPr/>
                <p:nvPr/>
              </p:nvCxnSpPr>
              <p:spPr>
                <a:xfrm rot="5400000" flipH="1" flipV="1">
                  <a:off x="1801349" y="2505621"/>
                  <a:ext cx="3623328" cy="1716717"/>
                </a:xfrm>
                <a:prstGeom prst="line">
                  <a:avLst/>
                </a:prstGeom>
                <a:noFill/>
                <a:ln w="57150" cap="flat" cmpd="sng" algn="ctr">
                  <a:solidFill>
                    <a:srgbClr val="00B050"/>
                  </a:solidFill>
                  <a:prstDash val="lgDashDot"/>
                </a:ln>
                <a:effectLst/>
              </p:spPr>
            </p:cxnSp>
            <p:cxnSp>
              <p:nvCxnSpPr>
                <p:cNvPr id="234" name="直接连接符 233"/>
                <p:cNvCxnSpPr/>
                <p:nvPr/>
              </p:nvCxnSpPr>
              <p:spPr>
                <a:xfrm flipV="1">
                  <a:off x="1357290" y="1571612"/>
                  <a:ext cx="3000396" cy="2428892"/>
                </a:xfrm>
                <a:prstGeom prst="line">
                  <a:avLst/>
                </a:prstGeom>
                <a:noFill/>
                <a:ln w="57150" cap="flat" cmpd="sng" algn="ctr">
                  <a:solidFill>
                    <a:srgbClr val="FF0000"/>
                  </a:solidFill>
                  <a:prstDash val="solid"/>
                </a:ln>
                <a:effectLst/>
              </p:spPr>
            </p:cxnSp>
            <p:cxnSp>
              <p:nvCxnSpPr>
                <p:cNvPr id="235" name="直接连接符 234"/>
                <p:cNvCxnSpPr/>
                <p:nvPr/>
              </p:nvCxnSpPr>
              <p:spPr>
                <a:xfrm>
                  <a:off x="2428860" y="5715016"/>
                  <a:ext cx="2928958" cy="214314"/>
                </a:xfrm>
                <a:prstGeom prst="line">
                  <a:avLst/>
                </a:prstGeom>
                <a:noFill/>
                <a:ln w="57150" cap="flat" cmpd="sng" algn="ctr">
                  <a:solidFill>
                    <a:srgbClr val="FF0000"/>
                  </a:solidFill>
                  <a:prstDash val="solid"/>
                </a:ln>
                <a:effectLst/>
              </p:spPr>
            </p:cxnSp>
            <p:cxnSp>
              <p:nvCxnSpPr>
                <p:cNvPr id="236" name="直接连接符 235"/>
                <p:cNvCxnSpPr/>
                <p:nvPr/>
              </p:nvCxnSpPr>
              <p:spPr>
                <a:xfrm rot="5400000">
                  <a:off x="4928687" y="4270138"/>
                  <a:ext cx="2286016" cy="714380"/>
                </a:xfrm>
                <a:prstGeom prst="line">
                  <a:avLst/>
                </a:prstGeom>
                <a:noFill/>
                <a:ln w="57150" cap="flat" cmpd="sng" algn="ctr">
                  <a:solidFill>
                    <a:srgbClr val="FF0000"/>
                  </a:solidFill>
                  <a:prstDash val="solid"/>
                </a:ln>
                <a:effectLst/>
              </p:spPr>
            </p:cxnSp>
            <p:pic>
              <p:nvPicPr>
                <p:cNvPr id="237" name="图片 236" descr="Misc-Buddy-Blue-icon.png"/>
                <p:cNvPicPr>
                  <a:picLocks noChangeAspect="1"/>
                </p:cNvPicPr>
                <p:nvPr/>
              </p:nvPicPr>
              <p:blipFill>
                <a:blip r:embed="rId3" cstate="print"/>
                <a:stretch>
                  <a:fillRect/>
                </a:stretch>
              </p:blipFill>
              <p:spPr>
                <a:xfrm>
                  <a:off x="3786182" y="428604"/>
                  <a:ext cx="1500198" cy="1500198"/>
                </a:xfrm>
                <a:prstGeom prst="rect">
                  <a:avLst/>
                </a:prstGeom>
              </p:spPr>
            </p:pic>
            <p:pic>
              <p:nvPicPr>
                <p:cNvPr id="238" name="图片 237" descr="Misc-Buddy-Blue-icon.png"/>
                <p:cNvPicPr>
                  <a:picLocks noChangeAspect="1"/>
                </p:cNvPicPr>
                <p:nvPr/>
              </p:nvPicPr>
              <p:blipFill>
                <a:blip r:embed="rId3" cstate="print"/>
                <a:stretch>
                  <a:fillRect/>
                </a:stretch>
              </p:blipFill>
              <p:spPr>
                <a:xfrm>
                  <a:off x="571472" y="3214686"/>
                  <a:ext cx="1428760" cy="1428760"/>
                </a:xfrm>
                <a:prstGeom prst="rect">
                  <a:avLst/>
                </a:prstGeom>
              </p:spPr>
            </p:pic>
            <p:pic>
              <p:nvPicPr>
                <p:cNvPr id="239" name="图片 238" descr="Misc-Buddy-Blue-icon.png"/>
                <p:cNvPicPr>
                  <a:picLocks noChangeAspect="1"/>
                </p:cNvPicPr>
                <p:nvPr/>
              </p:nvPicPr>
              <p:blipFill>
                <a:blip r:embed="rId3" cstate="print"/>
                <a:stretch>
                  <a:fillRect/>
                </a:stretch>
              </p:blipFill>
              <p:spPr>
                <a:xfrm>
                  <a:off x="5643569" y="2285992"/>
                  <a:ext cx="1500198" cy="1500198"/>
                </a:xfrm>
                <a:prstGeom prst="rect">
                  <a:avLst/>
                </a:prstGeom>
              </p:spPr>
            </p:pic>
            <p:pic>
              <p:nvPicPr>
                <p:cNvPr id="240" name="图片 239" descr="Misc-Buddy-Blue-icon.png"/>
                <p:cNvPicPr>
                  <a:picLocks noChangeAspect="1"/>
                </p:cNvPicPr>
                <p:nvPr/>
              </p:nvPicPr>
              <p:blipFill>
                <a:blip r:embed="rId3" cstate="print"/>
                <a:stretch>
                  <a:fillRect/>
                </a:stretch>
              </p:blipFill>
              <p:spPr>
                <a:xfrm>
                  <a:off x="2000232" y="4714884"/>
                  <a:ext cx="1500198" cy="1500198"/>
                </a:xfrm>
                <a:prstGeom prst="rect">
                  <a:avLst/>
                </a:prstGeom>
              </p:spPr>
            </p:pic>
            <p:pic>
              <p:nvPicPr>
                <p:cNvPr id="241" name="图片 240" descr="Misc-Buddy-Blue-icon.png"/>
                <p:cNvPicPr>
                  <a:picLocks noChangeAspect="1"/>
                </p:cNvPicPr>
                <p:nvPr/>
              </p:nvPicPr>
              <p:blipFill>
                <a:blip r:embed="rId3" cstate="print"/>
                <a:stretch>
                  <a:fillRect/>
                </a:stretch>
              </p:blipFill>
              <p:spPr>
                <a:xfrm>
                  <a:off x="4929190" y="5143512"/>
                  <a:ext cx="1500198" cy="1500198"/>
                </a:xfrm>
                <a:prstGeom prst="rect">
                  <a:avLst/>
                </a:prstGeom>
              </p:spPr>
            </p:pic>
            <p:sp>
              <p:nvSpPr>
                <p:cNvPr id="242" name="TextBox 241"/>
                <p:cNvSpPr txBox="1"/>
                <p:nvPr/>
              </p:nvSpPr>
              <p:spPr>
                <a:xfrm>
                  <a:off x="7104905" y="448603"/>
                  <a:ext cx="2143141" cy="1015318"/>
                </a:xfrm>
                <a:prstGeom prst="rect">
                  <a:avLst/>
                </a:prstGeom>
                <a:noFill/>
              </p:spPr>
              <p:txBody>
                <a:bodyPr wrap="square" rtlCol="0">
                  <a:spAutoFit/>
                </a:bodyPr>
                <a:lstStyle/>
                <a:p>
                  <a:pPr defTabSz="844083" fontAlgn="auto">
                    <a:spcBef>
                      <a:spcPts val="0"/>
                    </a:spcBef>
                    <a:spcAft>
                      <a:spcPts val="0"/>
                    </a:spcAft>
                    <a:defRPr/>
                  </a:pPr>
                  <a:r>
                    <a:rPr lang="en-US" altLang="zh-CN" sz="1292" b="1" kern="0" dirty="0">
                      <a:solidFill>
                        <a:sysClr val="windowText" lastClr="000000"/>
                      </a:solidFill>
                      <a:latin typeface="Calibri" pitchFamily="34" charset="0"/>
                      <a:cs typeface="Calibri" pitchFamily="34" charset="0"/>
                    </a:rPr>
                    <a:t>Friends</a:t>
                  </a:r>
                </a:p>
                <a:p>
                  <a:pPr defTabSz="844083" fontAlgn="auto">
                    <a:spcBef>
                      <a:spcPts val="0"/>
                    </a:spcBef>
                    <a:spcAft>
                      <a:spcPts val="0"/>
                    </a:spcAft>
                    <a:defRPr/>
                  </a:pPr>
                  <a:r>
                    <a:rPr lang="en-US" altLang="zh-CN" sz="1292" b="1" kern="0" dirty="0">
                      <a:solidFill>
                        <a:sysClr val="windowText" lastClr="000000"/>
                      </a:solidFill>
                      <a:latin typeface="Calibri" pitchFamily="34" charset="0"/>
                      <a:cs typeface="Calibri" pitchFamily="34" charset="0"/>
                    </a:rPr>
                    <a:t>Other</a:t>
                  </a:r>
                </a:p>
              </p:txBody>
            </p:sp>
            <p:cxnSp>
              <p:nvCxnSpPr>
                <p:cNvPr id="243" name="直接连接符 242"/>
                <p:cNvCxnSpPr/>
                <p:nvPr/>
              </p:nvCxnSpPr>
              <p:spPr>
                <a:xfrm>
                  <a:off x="5749785" y="1175780"/>
                  <a:ext cx="1290221" cy="2712"/>
                </a:xfrm>
                <a:prstGeom prst="line">
                  <a:avLst/>
                </a:prstGeom>
                <a:noFill/>
                <a:ln w="31750" cap="flat" cmpd="sng" algn="ctr">
                  <a:solidFill>
                    <a:srgbClr val="FF0000"/>
                  </a:solidFill>
                  <a:prstDash val="solid"/>
                </a:ln>
                <a:effectLst/>
              </p:spPr>
            </p:cxnSp>
          </p:grpSp>
          <p:cxnSp>
            <p:nvCxnSpPr>
              <p:cNvPr id="224" name="直接连接符 223"/>
              <p:cNvCxnSpPr/>
              <p:nvPr/>
            </p:nvCxnSpPr>
            <p:spPr>
              <a:xfrm>
                <a:off x="7457705" y="2208809"/>
                <a:ext cx="648000" cy="1"/>
              </a:xfrm>
              <a:prstGeom prst="line">
                <a:avLst/>
              </a:prstGeom>
              <a:noFill/>
              <a:ln w="31750" cap="flat" cmpd="sng" algn="ctr">
                <a:solidFill>
                  <a:srgbClr val="00B050"/>
                </a:solidFill>
                <a:prstDash val="lgDashDot"/>
              </a:ln>
              <a:effectLst/>
            </p:spPr>
          </p:cxnSp>
          <p:sp>
            <p:nvSpPr>
              <p:cNvPr id="225" name="TextBox 224"/>
              <p:cNvSpPr txBox="1"/>
              <p:nvPr/>
            </p:nvSpPr>
            <p:spPr>
              <a:xfrm>
                <a:off x="5476875" y="2895600"/>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FF0000"/>
                    </a:solidFill>
                    <a:latin typeface="Calibri" pitchFamily="34" charset="0"/>
                    <a:cs typeface="Calibri" pitchFamily="34" charset="0"/>
                  </a:rPr>
                  <a:t>0.89</a:t>
                </a:r>
                <a:endParaRPr lang="zh-CN" altLang="en-US" sz="1846" b="1" kern="0" dirty="0">
                  <a:solidFill>
                    <a:srgbClr val="FF0000"/>
                  </a:solidFill>
                  <a:latin typeface="Calibri" pitchFamily="34" charset="0"/>
                  <a:cs typeface="Calibri" pitchFamily="34" charset="0"/>
                </a:endParaRPr>
              </a:p>
            </p:txBody>
          </p:sp>
          <p:sp>
            <p:nvSpPr>
              <p:cNvPr id="226" name="TextBox 225"/>
              <p:cNvSpPr txBox="1"/>
              <p:nvPr/>
            </p:nvSpPr>
            <p:spPr>
              <a:xfrm>
                <a:off x="6261762" y="3565480"/>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00B050"/>
                    </a:solidFill>
                    <a:latin typeface="Calibri" pitchFamily="34" charset="0"/>
                    <a:cs typeface="Calibri" pitchFamily="34" charset="0"/>
                  </a:rPr>
                  <a:t>0.77</a:t>
                </a:r>
                <a:endParaRPr lang="zh-CN" altLang="en-US" sz="1846" b="1" kern="0" dirty="0">
                  <a:solidFill>
                    <a:srgbClr val="00B050"/>
                  </a:solidFill>
                  <a:latin typeface="Calibri" pitchFamily="34" charset="0"/>
                  <a:cs typeface="Calibri" pitchFamily="34" charset="0"/>
                </a:endParaRPr>
              </a:p>
            </p:txBody>
          </p:sp>
          <p:sp>
            <p:nvSpPr>
              <p:cNvPr id="227" name="TextBox 226"/>
              <p:cNvSpPr txBox="1"/>
              <p:nvPr/>
            </p:nvSpPr>
            <p:spPr>
              <a:xfrm>
                <a:off x="6762750" y="2985033"/>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00B050"/>
                    </a:solidFill>
                    <a:latin typeface="Calibri" pitchFamily="34" charset="0"/>
                    <a:cs typeface="Calibri" pitchFamily="34" charset="0"/>
                  </a:rPr>
                  <a:t>0.98</a:t>
                </a:r>
                <a:endParaRPr lang="zh-CN" altLang="en-US" sz="1846" b="1" kern="0" dirty="0">
                  <a:solidFill>
                    <a:srgbClr val="00B050"/>
                  </a:solidFill>
                  <a:latin typeface="Calibri" pitchFamily="34" charset="0"/>
                  <a:cs typeface="Calibri" pitchFamily="34" charset="0"/>
                </a:endParaRPr>
              </a:p>
            </p:txBody>
          </p:sp>
          <p:sp>
            <p:nvSpPr>
              <p:cNvPr id="228" name="TextBox 227"/>
              <p:cNvSpPr txBox="1"/>
              <p:nvPr/>
            </p:nvSpPr>
            <p:spPr>
              <a:xfrm>
                <a:off x="6724650" y="4143375"/>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00B050"/>
                    </a:solidFill>
                    <a:latin typeface="Calibri" pitchFamily="34" charset="0"/>
                    <a:cs typeface="Calibri" pitchFamily="34" charset="0"/>
                  </a:rPr>
                  <a:t>0.63</a:t>
                </a:r>
                <a:endParaRPr lang="zh-CN" altLang="en-US" sz="1846" b="1" kern="0" dirty="0">
                  <a:solidFill>
                    <a:srgbClr val="00B050"/>
                  </a:solidFill>
                  <a:latin typeface="Calibri" pitchFamily="34" charset="0"/>
                  <a:cs typeface="Calibri" pitchFamily="34" charset="0"/>
                </a:endParaRPr>
              </a:p>
            </p:txBody>
          </p:sp>
          <p:sp>
            <p:nvSpPr>
              <p:cNvPr id="229" name="TextBox 228"/>
              <p:cNvSpPr txBox="1"/>
              <p:nvPr/>
            </p:nvSpPr>
            <p:spPr>
              <a:xfrm>
                <a:off x="7648575" y="4095750"/>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0070C0"/>
                    </a:solidFill>
                    <a:latin typeface="Calibri" pitchFamily="34" charset="0"/>
                    <a:cs typeface="Calibri" pitchFamily="34" charset="0"/>
                  </a:rPr>
                  <a:t>0.70</a:t>
                </a:r>
                <a:endParaRPr lang="zh-CN" altLang="en-US" sz="1846" b="1" kern="0" dirty="0">
                  <a:solidFill>
                    <a:srgbClr val="0070C0"/>
                  </a:solidFill>
                  <a:latin typeface="Calibri" pitchFamily="34" charset="0"/>
                  <a:cs typeface="Calibri" pitchFamily="34" charset="0"/>
                </a:endParaRPr>
              </a:p>
            </p:txBody>
          </p:sp>
          <p:sp>
            <p:nvSpPr>
              <p:cNvPr id="230" name="TextBox 229"/>
              <p:cNvSpPr txBox="1"/>
              <p:nvPr/>
            </p:nvSpPr>
            <p:spPr>
              <a:xfrm>
                <a:off x="6315075" y="4886325"/>
                <a:ext cx="723899" cy="407750"/>
              </a:xfrm>
              <a:prstGeom prst="rect">
                <a:avLst/>
              </a:prstGeom>
              <a:noFill/>
            </p:spPr>
            <p:txBody>
              <a:bodyPr wrap="square" rtlCol="0">
                <a:spAutoFit/>
              </a:bodyPr>
              <a:lstStyle/>
              <a:p>
                <a:pPr defTabSz="844083" fontAlgn="auto">
                  <a:spcBef>
                    <a:spcPts val="0"/>
                  </a:spcBef>
                  <a:spcAft>
                    <a:spcPts val="0"/>
                  </a:spcAft>
                  <a:defRPr/>
                </a:pPr>
                <a:r>
                  <a:rPr lang="en-US" altLang="zh-CN" sz="1846" b="1" kern="0" dirty="0">
                    <a:solidFill>
                      <a:srgbClr val="0070C0"/>
                    </a:solidFill>
                    <a:latin typeface="Calibri" pitchFamily="34" charset="0"/>
                    <a:cs typeface="Calibri" pitchFamily="34" charset="0"/>
                  </a:rPr>
                  <a:t>0.86</a:t>
                </a:r>
                <a:endParaRPr lang="zh-CN" altLang="en-US" sz="1846" b="1" kern="0" dirty="0">
                  <a:solidFill>
                    <a:srgbClr val="0070C0"/>
                  </a:solidFill>
                  <a:latin typeface="Calibri" pitchFamily="34" charset="0"/>
                  <a:cs typeface="Calibri" pitchFamily="34" charset="0"/>
                </a:endParaRPr>
              </a:p>
            </p:txBody>
          </p:sp>
        </p:grpSp>
      </p:grpSp>
    </p:spTree>
    <p:extLst>
      <p:ext uri="{BB962C8B-B14F-4D97-AF65-F5344CB8AC3E}">
        <p14:creationId xmlns:p14="http://schemas.microsoft.com/office/powerpoint/2010/main" val="966797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6120992"/>
            <a:ext cx="9144000" cy="473239"/>
          </a:xfrm>
          <a:prstGeom prst="rect">
            <a:avLst/>
          </a:prstGeom>
          <a:solidFill>
            <a:schemeClr val="bg1"/>
          </a:solidFill>
          <a:ln w="19050">
            <a:solidFill>
              <a:schemeClr val="bg1"/>
            </a:solidFill>
          </a:ln>
        </p:spPr>
        <p:style>
          <a:lnRef idx="2">
            <a:schemeClr val="accent3"/>
          </a:lnRef>
          <a:fillRef idx="1">
            <a:schemeClr val="lt1"/>
          </a:fillRef>
          <a:effectRef idx="0">
            <a:schemeClr val="accent3"/>
          </a:effectRef>
          <a:fontRef idx="minor">
            <a:schemeClr val="dk1"/>
          </a:fontRef>
        </p:style>
        <p:txBody>
          <a:bodyPr lIns="332308" rIns="332308" rtlCol="0" anchor="ctr"/>
          <a:lstStyle/>
          <a:p>
            <a:endParaRPr lang="zh-CN" altLang="en-US" sz="2585" dirty="0">
              <a:solidFill>
                <a:srgbClr val="0000CC"/>
              </a:solidFill>
              <a:ea typeface="黑体" pitchFamily="49" charset="-122"/>
              <a:cs typeface="Arial" pitchFamily="34" charset="0"/>
            </a:endParaRPr>
          </a:p>
        </p:txBody>
      </p:sp>
      <p:pic>
        <p:nvPicPr>
          <p:cNvPr id="72709" name="Picture 5" descr="http://julianhopkins.net/uploads/pics_0910/jh_pic_091015_xpax091015_pic.jpg"/>
          <p:cNvPicPr>
            <a:picLocks noChangeAspect="1" noChangeArrowheads="1"/>
          </p:cNvPicPr>
          <p:nvPr/>
        </p:nvPicPr>
        <p:blipFill>
          <a:blip r:embed="rId2" cstate="print"/>
          <a:srcRect/>
          <a:stretch>
            <a:fillRect/>
          </a:stretch>
        </p:blipFill>
        <p:spPr bwMode="auto">
          <a:xfrm>
            <a:off x="5801675" y="1567870"/>
            <a:ext cx="3192016" cy="2946476"/>
          </a:xfrm>
          <a:prstGeom prst="rect">
            <a:avLst/>
          </a:prstGeom>
          <a:noFill/>
        </p:spPr>
      </p:pic>
      <p:sp>
        <p:nvSpPr>
          <p:cNvPr id="2" name="标题 1"/>
          <p:cNvSpPr>
            <a:spLocks noGrp="1"/>
          </p:cNvSpPr>
          <p:nvPr>
            <p:ph type="title"/>
          </p:nvPr>
        </p:nvSpPr>
        <p:spPr/>
        <p:txBody>
          <a:bodyPr/>
          <a:lstStyle/>
          <a:p>
            <a:r>
              <a:rPr lang="en-US" altLang="zh-CN" sz="4062" b="1">
                <a:latin typeface="Times New Roman" pitchFamily="18" charset="0"/>
                <a:ea typeface="黑体" pitchFamily="49" charset="-122"/>
                <a:cs typeface="Times New Roman" pitchFamily="18" charset="0"/>
              </a:rPr>
              <a:t>Challenges</a:t>
            </a:r>
            <a:endParaRPr lang="zh-CN" altLang="en-US" sz="4062" b="1" dirty="0">
              <a:latin typeface="Times New Roman" pitchFamily="18" charset="0"/>
              <a:ea typeface="黑体" pitchFamily="49" charset="-122"/>
              <a:cs typeface="Times New Roman" pitchFamily="18" charset="0"/>
            </a:endParaRPr>
          </a:p>
        </p:txBody>
      </p:sp>
      <p:grpSp>
        <p:nvGrpSpPr>
          <p:cNvPr id="3" name="组合 3"/>
          <p:cNvGrpSpPr/>
          <p:nvPr/>
        </p:nvGrpSpPr>
        <p:grpSpPr>
          <a:xfrm>
            <a:off x="2677636" y="3927518"/>
            <a:ext cx="3755494" cy="2596212"/>
            <a:chOff x="64059" y="428604"/>
            <a:chExt cx="8805386" cy="6926293"/>
          </a:xfrm>
        </p:grpSpPr>
        <p:cxnSp>
          <p:nvCxnSpPr>
            <p:cNvPr id="5" name="直接连接符 4"/>
            <p:cNvCxnSpPr/>
            <p:nvPr/>
          </p:nvCxnSpPr>
          <p:spPr>
            <a:xfrm rot="16200000" flipH="1">
              <a:off x="4749512" y="1643050"/>
              <a:ext cx="1857387" cy="1857388"/>
            </a:xfrm>
            <a:prstGeom prst="line">
              <a:avLst/>
            </a:prstGeom>
            <a:ln w="571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5400000">
              <a:off x="5388775" y="4112423"/>
              <a:ext cx="1571636" cy="63341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286116" y="5643578"/>
              <a:ext cx="1928826" cy="142876"/>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rot="17710058" flipH="1">
              <a:off x="3040626" y="3478096"/>
              <a:ext cx="2991310" cy="1830634"/>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23"/>
            </a:p>
          </p:txBody>
        </p:sp>
        <p:sp>
          <p:nvSpPr>
            <p:cNvPr id="9" name="任意多边形 8"/>
            <p:cNvSpPr/>
            <p:nvPr/>
          </p:nvSpPr>
          <p:spPr>
            <a:xfrm rot="8483817">
              <a:off x="1994740" y="2118931"/>
              <a:ext cx="3108887" cy="1905756"/>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23"/>
            </a:p>
          </p:txBody>
        </p:sp>
        <p:sp>
          <p:nvSpPr>
            <p:cNvPr id="10" name="任意多边形 9"/>
            <p:cNvSpPr/>
            <p:nvPr/>
          </p:nvSpPr>
          <p:spPr>
            <a:xfrm>
              <a:off x="1285852" y="1160060"/>
              <a:ext cx="2767533" cy="2483254"/>
            </a:xfrm>
            <a:custGeom>
              <a:avLst/>
              <a:gdLst>
                <a:gd name="connsiteX0" fmla="*/ 0 w 2497540"/>
                <a:gd name="connsiteY0" fmla="*/ 2634018 h 2634018"/>
                <a:gd name="connsiteX1" fmla="*/ 232012 w 2497540"/>
                <a:gd name="connsiteY1" fmla="*/ 1828800 h 2634018"/>
                <a:gd name="connsiteX2" fmla="*/ 736979 w 2497540"/>
                <a:gd name="connsiteY2" fmla="*/ 968991 h 2634018"/>
                <a:gd name="connsiteX3" fmla="*/ 1501254 w 2497540"/>
                <a:gd name="connsiteY3" fmla="*/ 327546 h 2634018"/>
                <a:gd name="connsiteX4" fmla="*/ 2497540 w 2497540"/>
                <a:gd name="connsiteY4" fmla="*/ 0 h 263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540" h="2634018">
                  <a:moveTo>
                    <a:pt x="0" y="2634018"/>
                  </a:moveTo>
                  <a:cubicBezTo>
                    <a:pt x="54591" y="2370161"/>
                    <a:pt x="109182" y="2106304"/>
                    <a:pt x="232012" y="1828800"/>
                  </a:cubicBezTo>
                  <a:cubicBezTo>
                    <a:pt x="354842" y="1551296"/>
                    <a:pt x="525439" y="1219200"/>
                    <a:pt x="736979" y="968991"/>
                  </a:cubicBezTo>
                  <a:cubicBezTo>
                    <a:pt x="948519" y="718782"/>
                    <a:pt x="1207827" y="489045"/>
                    <a:pt x="1501254" y="327546"/>
                  </a:cubicBezTo>
                  <a:cubicBezTo>
                    <a:pt x="1794681" y="166048"/>
                    <a:pt x="2146110" y="83024"/>
                    <a:pt x="2497540" y="0"/>
                  </a:cubicBezTo>
                </a:path>
              </a:pathLst>
            </a:cu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23"/>
            </a:p>
          </p:txBody>
        </p:sp>
        <p:pic>
          <p:nvPicPr>
            <p:cNvPr id="11" name="图片 10" descr="Misc-Buddy-Blue-icon.png"/>
            <p:cNvPicPr>
              <a:picLocks noChangeAspect="1"/>
            </p:cNvPicPr>
            <p:nvPr/>
          </p:nvPicPr>
          <p:blipFill>
            <a:blip r:embed="rId3" cstate="print"/>
            <a:stretch>
              <a:fillRect/>
            </a:stretch>
          </p:blipFill>
          <p:spPr>
            <a:xfrm>
              <a:off x="3786182" y="428604"/>
              <a:ext cx="1500198" cy="1500198"/>
            </a:xfrm>
            <a:prstGeom prst="rect">
              <a:avLst/>
            </a:prstGeom>
          </p:spPr>
        </p:pic>
        <p:pic>
          <p:nvPicPr>
            <p:cNvPr id="12" name="图片 11" descr="Misc-Buddy-Blue-icon.png"/>
            <p:cNvPicPr>
              <a:picLocks noChangeAspect="1"/>
            </p:cNvPicPr>
            <p:nvPr/>
          </p:nvPicPr>
          <p:blipFill>
            <a:blip r:embed="rId3" cstate="print"/>
            <a:stretch>
              <a:fillRect/>
            </a:stretch>
          </p:blipFill>
          <p:spPr>
            <a:xfrm>
              <a:off x="571472" y="3214686"/>
              <a:ext cx="1428760" cy="1428760"/>
            </a:xfrm>
            <a:prstGeom prst="rect">
              <a:avLst/>
            </a:prstGeom>
          </p:spPr>
        </p:pic>
        <p:pic>
          <p:nvPicPr>
            <p:cNvPr id="13" name="图片 12" descr="Misc-Buddy-Blue-icon.png"/>
            <p:cNvPicPr>
              <a:picLocks noChangeAspect="1"/>
            </p:cNvPicPr>
            <p:nvPr/>
          </p:nvPicPr>
          <p:blipFill>
            <a:blip r:embed="rId3" cstate="print"/>
            <a:stretch>
              <a:fillRect/>
            </a:stretch>
          </p:blipFill>
          <p:spPr>
            <a:xfrm>
              <a:off x="5643570" y="2285991"/>
              <a:ext cx="1500198" cy="1500198"/>
            </a:xfrm>
            <a:prstGeom prst="rect">
              <a:avLst/>
            </a:prstGeom>
          </p:spPr>
        </p:pic>
        <p:pic>
          <p:nvPicPr>
            <p:cNvPr id="14" name="图片 13" descr="Misc-Buddy-Blue-icon.png"/>
            <p:cNvPicPr>
              <a:picLocks noChangeAspect="1"/>
            </p:cNvPicPr>
            <p:nvPr/>
          </p:nvPicPr>
          <p:blipFill>
            <a:blip r:embed="rId3" cstate="print"/>
            <a:stretch>
              <a:fillRect/>
            </a:stretch>
          </p:blipFill>
          <p:spPr>
            <a:xfrm>
              <a:off x="2000232" y="4714884"/>
              <a:ext cx="1500198" cy="1500198"/>
            </a:xfrm>
            <a:prstGeom prst="rect">
              <a:avLst/>
            </a:prstGeom>
          </p:spPr>
        </p:pic>
        <p:pic>
          <p:nvPicPr>
            <p:cNvPr id="15" name="图片 14" descr="Misc-Buddy-Blue-icon.png"/>
            <p:cNvPicPr>
              <a:picLocks noChangeAspect="1"/>
            </p:cNvPicPr>
            <p:nvPr/>
          </p:nvPicPr>
          <p:blipFill>
            <a:blip r:embed="rId3" cstate="print"/>
            <a:stretch>
              <a:fillRect/>
            </a:stretch>
          </p:blipFill>
          <p:spPr>
            <a:xfrm>
              <a:off x="4929190" y="5143512"/>
              <a:ext cx="1500198" cy="1500198"/>
            </a:xfrm>
            <a:prstGeom prst="rect">
              <a:avLst/>
            </a:prstGeom>
          </p:spPr>
        </p:pic>
        <p:pic>
          <p:nvPicPr>
            <p:cNvPr id="16" name="图片 15" descr="new-message-icon.png"/>
            <p:cNvPicPr>
              <a:picLocks noChangeAspect="1"/>
            </p:cNvPicPr>
            <p:nvPr/>
          </p:nvPicPr>
          <p:blipFill>
            <a:blip r:embed="rId4" cstate="print"/>
            <a:stretch>
              <a:fillRect/>
            </a:stretch>
          </p:blipFill>
          <p:spPr>
            <a:xfrm>
              <a:off x="4143372" y="3357562"/>
              <a:ext cx="928694" cy="928694"/>
            </a:xfrm>
            <a:prstGeom prst="rect">
              <a:avLst/>
            </a:prstGeom>
          </p:spPr>
        </p:pic>
        <p:pic>
          <p:nvPicPr>
            <p:cNvPr id="17" name="图片 16" descr="phone-green-glow-icon.png"/>
            <p:cNvPicPr>
              <a:picLocks noChangeAspect="1"/>
            </p:cNvPicPr>
            <p:nvPr/>
          </p:nvPicPr>
          <p:blipFill>
            <a:blip r:embed="rId5" cstate="print"/>
            <a:stretch>
              <a:fillRect/>
            </a:stretch>
          </p:blipFill>
          <p:spPr>
            <a:xfrm>
              <a:off x="3714744" y="2643182"/>
              <a:ext cx="785818" cy="785818"/>
            </a:xfrm>
            <a:prstGeom prst="rect">
              <a:avLst/>
            </a:prstGeom>
          </p:spPr>
        </p:pic>
        <p:pic>
          <p:nvPicPr>
            <p:cNvPr id="18" name="图片 17" descr="phone-green-glow-icon.png"/>
            <p:cNvPicPr>
              <a:picLocks noChangeAspect="1"/>
            </p:cNvPicPr>
            <p:nvPr/>
          </p:nvPicPr>
          <p:blipFill>
            <a:blip r:embed="rId5" cstate="print"/>
            <a:stretch>
              <a:fillRect/>
            </a:stretch>
          </p:blipFill>
          <p:spPr>
            <a:xfrm>
              <a:off x="1928794" y="1500174"/>
              <a:ext cx="785818" cy="785818"/>
            </a:xfrm>
            <a:prstGeom prst="rect">
              <a:avLst/>
            </a:prstGeom>
          </p:spPr>
        </p:pic>
        <p:sp>
          <p:nvSpPr>
            <p:cNvPr id="19" name="TextBox 18"/>
            <p:cNvSpPr txBox="1"/>
            <p:nvPr/>
          </p:nvSpPr>
          <p:spPr>
            <a:xfrm>
              <a:off x="64059" y="1455927"/>
              <a:ext cx="1977029" cy="1004137"/>
            </a:xfrm>
            <a:prstGeom prst="rect">
              <a:avLst/>
            </a:prstGeom>
            <a:noFill/>
            <a:ln w="22225">
              <a:noFill/>
            </a:ln>
          </p:spPr>
          <p:txBody>
            <a:bodyPr wrap="square" rtlCol="0">
              <a:spAutoFit/>
            </a:bodyPr>
            <a:lstStyle/>
            <a:p>
              <a:pPr algn="r"/>
              <a:r>
                <a:rPr lang="en-US" altLang="zh-CN" sz="923" b="1" dirty="0">
                  <a:latin typeface="Times New Roman" pitchFamily="18" charset="0"/>
                  <a:cs typeface="Times New Roman" pitchFamily="18" charset="0"/>
                </a:rPr>
                <a:t>From Home</a:t>
              </a:r>
            </a:p>
            <a:p>
              <a:pPr algn="r"/>
              <a:r>
                <a:rPr lang="en-US" altLang="zh-CN" sz="923" b="1" dirty="0">
                  <a:latin typeface="Times New Roman" pitchFamily="18" charset="0"/>
                  <a:cs typeface="Times New Roman" pitchFamily="18" charset="0"/>
                </a:rPr>
                <a:t>08:40</a:t>
              </a:r>
              <a:endParaRPr lang="zh-CN" altLang="en-US" sz="923" b="1" dirty="0">
                <a:latin typeface="Times New Roman" pitchFamily="18" charset="0"/>
                <a:cs typeface="Times New Roman" pitchFamily="18" charset="0"/>
              </a:endParaRPr>
            </a:p>
          </p:txBody>
        </p:sp>
        <p:sp>
          <p:nvSpPr>
            <p:cNvPr id="20" name="TextBox 19"/>
            <p:cNvSpPr txBox="1"/>
            <p:nvPr/>
          </p:nvSpPr>
          <p:spPr>
            <a:xfrm>
              <a:off x="2045805" y="2624783"/>
              <a:ext cx="1736311" cy="1383043"/>
            </a:xfrm>
            <a:prstGeom prst="rect">
              <a:avLst/>
            </a:prstGeom>
            <a:noFill/>
          </p:spPr>
          <p:txBody>
            <a:bodyPr wrap="square" rtlCol="0">
              <a:spAutoFit/>
            </a:bodyPr>
            <a:lstStyle/>
            <a:p>
              <a:pPr algn="r"/>
              <a:r>
                <a:rPr lang="en-US" altLang="zh-CN" sz="923" b="1" dirty="0">
                  <a:latin typeface="Times New Roman" pitchFamily="18" charset="0"/>
                  <a:cs typeface="Times New Roman" pitchFamily="18" charset="0"/>
                </a:rPr>
                <a:t>From Office</a:t>
              </a:r>
            </a:p>
            <a:p>
              <a:pPr algn="r"/>
              <a:r>
                <a:rPr lang="en-US" altLang="zh-CN" sz="923" b="1" dirty="0">
                  <a:latin typeface="Times New Roman" pitchFamily="18" charset="0"/>
                  <a:cs typeface="Times New Roman" pitchFamily="18" charset="0"/>
                </a:rPr>
                <a:t>11:35</a:t>
              </a:r>
              <a:endParaRPr lang="zh-CN" altLang="en-US" sz="923" b="1" dirty="0">
                <a:latin typeface="Times New Roman" pitchFamily="18" charset="0"/>
                <a:cs typeface="Times New Roman" pitchFamily="18" charset="0"/>
              </a:endParaRPr>
            </a:p>
          </p:txBody>
        </p:sp>
        <p:pic>
          <p:nvPicPr>
            <p:cNvPr id="21" name="图片 20" descr="new-message-icon.png"/>
            <p:cNvPicPr>
              <a:picLocks noChangeAspect="1"/>
            </p:cNvPicPr>
            <p:nvPr/>
          </p:nvPicPr>
          <p:blipFill>
            <a:blip r:embed="rId4" cstate="print"/>
            <a:stretch>
              <a:fillRect/>
            </a:stretch>
          </p:blipFill>
          <p:spPr>
            <a:xfrm>
              <a:off x="3643306" y="5143512"/>
              <a:ext cx="928694" cy="928694"/>
            </a:xfrm>
            <a:prstGeom prst="rect">
              <a:avLst/>
            </a:prstGeom>
          </p:spPr>
        </p:pic>
        <p:sp>
          <p:nvSpPr>
            <p:cNvPr id="22" name="TextBox 21"/>
            <p:cNvSpPr txBox="1"/>
            <p:nvPr/>
          </p:nvSpPr>
          <p:spPr>
            <a:xfrm>
              <a:off x="5314605" y="1351025"/>
              <a:ext cx="2746279" cy="1004137"/>
            </a:xfrm>
            <a:prstGeom prst="rect">
              <a:avLst/>
            </a:prstGeom>
            <a:noFill/>
            <a:ln w="22225">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923" b="1" dirty="0">
                  <a:latin typeface="Times New Roman" pitchFamily="18" charset="0"/>
                  <a:cs typeface="Times New Roman" pitchFamily="18" charset="0"/>
                </a:rPr>
                <a:t>Both in office</a:t>
              </a:r>
            </a:p>
            <a:p>
              <a:r>
                <a:rPr lang="en-US" altLang="zh-CN" sz="923" b="1" dirty="0">
                  <a:latin typeface="Times New Roman" pitchFamily="18" charset="0"/>
                  <a:cs typeface="Times New Roman" pitchFamily="18" charset="0"/>
                </a:rPr>
                <a:t>08:00 – 18:00</a:t>
              </a:r>
              <a:endParaRPr lang="zh-CN" altLang="en-US" sz="923" b="1" dirty="0">
                <a:latin typeface="Times New Roman" pitchFamily="18" charset="0"/>
                <a:cs typeface="Times New Roman" pitchFamily="18" charset="0"/>
              </a:endParaRPr>
            </a:p>
          </p:txBody>
        </p:sp>
        <p:pic>
          <p:nvPicPr>
            <p:cNvPr id="23" name="图片 22" descr="phone-green-glow-icon.png"/>
            <p:cNvPicPr>
              <a:picLocks noChangeAspect="1"/>
            </p:cNvPicPr>
            <p:nvPr/>
          </p:nvPicPr>
          <p:blipFill>
            <a:blip r:embed="rId5" cstate="print"/>
            <a:stretch>
              <a:fillRect/>
            </a:stretch>
          </p:blipFill>
          <p:spPr>
            <a:xfrm>
              <a:off x="6072198" y="3929066"/>
              <a:ext cx="785818" cy="785818"/>
            </a:xfrm>
            <a:prstGeom prst="rect">
              <a:avLst/>
            </a:prstGeom>
          </p:spPr>
        </p:pic>
        <p:sp>
          <p:nvSpPr>
            <p:cNvPr id="24" name="TextBox 23"/>
            <p:cNvSpPr txBox="1"/>
            <p:nvPr/>
          </p:nvSpPr>
          <p:spPr>
            <a:xfrm>
              <a:off x="4045488" y="4013178"/>
              <a:ext cx="1753277" cy="1383043"/>
            </a:xfrm>
            <a:prstGeom prst="rect">
              <a:avLst/>
            </a:prstGeom>
            <a:noFill/>
          </p:spPr>
          <p:txBody>
            <a:bodyPr wrap="square" rtlCol="0">
              <a:spAutoFit/>
            </a:bodyPr>
            <a:lstStyle/>
            <a:p>
              <a:r>
                <a:rPr lang="en-US" altLang="zh-CN" sz="923" b="1" dirty="0">
                  <a:latin typeface="Times New Roman" pitchFamily="18" charset="0"/>
                  <a:cs typeface="Times New Roman" pitchFamily="18" charset="0"/>
                </a:rPr>
                <a:t>From Office</a:t>
              </a:r>
            </a:p>
            <a:p>
              <a:r>
                <a:rPr lang="en-US" altLang="zh-CN" sz="923" b="1" dirty="0">
                  <a:latin typeface="Times New Roman" pitchFamily="18" charset="0"/>
                  <a:cs typeface="Times New Roman" pitchFamily="18" charset="0"/>
                </a:rPr>
                <a:t>15:20</a:t>
              </a:r>
              <a:endParaRPr lang="zh-CN" altLang="en-US" sz="923" b="1" dirty="0">
                <a:latin typeface="Times New Roman" pitchFamily="18" charset="0"/>
                <a:cs typeface="Times New Roman" pitchFamily="18" charset="0"/>
              </a:endParaRPr>
            </a:p>
          </p:txBody>
        </p:sp>
        <p:sp>
          <p:nvSpPr>
            <p:cNvPr id="25" name="TextBox 24"/>
            <p:cNvSpPr txBox="1"/>
            <p:nvPr/>
          </p:nvSpPr>
          <p:spPr>
            <a:xfrm>
              <a:off x="3123982" y="5971854"/>
              <a:ext cx="1934977" cy="1383043"/>
            </a:xfrm>
            <a:prstGeom prst="rect">
              <a:avLst/>
            </a:prstGeom>
            <a:noFill/>
          </p:spPr>
          <p:txBody>
            <a:bodyPr wrap="square" rtlCol="0">
              <a:spAutoFit/>
            </a:bodyPr>
            <a:lstStyle/>
            <a:p>
              <a:r>
                <a:rPr lang="en-US" altLang="zh-CN" sz="923" b="1" dirty="0">
                  <a:latin typeface="Times New Roman" pitchFamily="18" charset="0"/>
                  <a:cs typeface="Times New Roman" pitchFamily="18" charset="0"/>
                </a:rPr>
                <a:t>From Outside</a:t>
              </a:r>
            </a:p>
            <a:p>
              <a:r>
                <a:rPr lang="en-US" altLang="zh-CN" sz="923" b="1" dirty="0">
                  <a:latin typeface="Times New Roman" pitchFamily="18" charset="0"/>
                  <a:cs typeface="Times New Roman" pitchFamily="18" charset="0"/>
                </a:rPr>
                <a:t>21:30</a:t>
              </a:r>
              <a:endParaRPr lang="zh-CN" altLang="en-US" sz="923" b="1" dirty="0">
                <a:latin typeface="Times New Roman" pitchFamily="18" charset="0"/>
                <a:cs typeface="Times New Roman" pitchFamily="18" charset="0"/>
              </a:endParaRPr>
            </a:p>
          </p:txBody>
        </p:sp>
        <p:sp>
          <p:nvSpPr>
            <p:cNvPr id="26" name="TextBox 25"/>
            <p:cNvSpPr txBox="1"/>
            <p:nvPr/>
          </p:nvSpPr>
          <p:spPr>
            <a:xfrm>
              <a:off x="6723260" y="3929068"/>
              <a:ext cx="2146185" cy="1004137"/>
            </a:xfrm>
            <a:prstGeom prst="rect">
              <a:avLst/>
            </a:prstGeom>
            <a:noFill/>
          </p:spPr>
          <p:txBody>
            <a:bodyPr wrap="square" rtlCol="0">
              <a:spAutoFit/>
            </a:bodyPr>
            <a:lstStyle/>
            <a:p>
              <a:r>
                <a:rPr lang="en-US" altLang="zh-CN" sz="923" b="1" dirty="0">
                  <a:latin typeface="Times New Roman" pitchFamily="18" charset="0"/>
                  <a:cs typeface="Times New Roman" pitchFamily="18" charset="0"/>
                </a:rPr>
                <a:t>From Office</a:t>
              </a:r>
            </a:p>
            <a:p>
              <a:r>
                <a:rPr lang="en-US" altLang="zh-CN" sz="923" b="1" dirty="0">
                  <a:latin typeface="Times New Roman" pitchFamily="18" charset="0"/>
                  <a:cs typeface="Times New Roman" pitchFamily="18" charset="0"/>
                </a:rPr>
                <a:t>17:55</a:t>
              </a:r>
              <a:endParaRPr lang="zh-CN" altLang="en-US" sz="923" b="1" dirty="0">
                <a:latin typeface="Times New Roman" pitchFamily="18" charset="0"/>
                <a:cs typeface="Times New Roman" pitchFamily="18" charset="0"/>
              </a:endParaRPr>
            </a:p>
          </p:txBody>
        </p:sp>
      </p:grpSp>
      <p:pic>
        <p:nvPicPr>
          <p:cNvPr id="72706" name="Picture 2"/>
          <p:cNvPicPr>
            <a:picLocks noChangeAspect="1" noChangeArrowheads="1"/>
          </p:cNvPicPr>
          <p:nvPr/>
        </p:nvPicPr>
        <p:blipFill>
          <a:blip r:embed="rId6" cstate="print"/>
          <a:srcRect/>
          <a:stretch>
            <a:fillRect/>
          </a:stretch>
        </p:blipFill>
        <p:spPr bwMode="auto">
          <a:xfrm>
            <a:off x="351223" y="2199349"/>
            <a:ext cx="2329870" cy="1961680"/>
          </a:xfrm>
          <a:prstGeom prst="rect">
            <a:avLst/>
          </a:prstGeom>
          <a:noFill/>
          <a:ln w="9525">
            <a:noFill/>
            <a:miter lim="800000"/>
            <a:headEnd/>
            <a:tailEnd/>
          </a:ln>
        </p:spPr>
      </p:pic>
      <p:sp>
        <p:nvSpPr>
          <p:cNvPr id="28" name="矩形 27"/>
          <p:cNvSpPr/>
          <p:nvPr/>
        </p:nvSpPr>
        <p:spPr>
          <a:xfrm>
            <a:off x="583865" y="4226627"/>
            <a:ext cx="1905000" cy="2813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dirty="0">
                <a:solidFill>
                  <a:schemeClr val="tx1"/>
                </a:solidFill>
              </a:rPr>
              <a:t>Publication network</a:t>
            </a:r>
            <a:endParaRPr lang="zh-CN" altLang="en-US" sz="1292" dirty="0">
              <a:solidFill>
                <a:schemeClr val="tx1"/>
              </a:solidFill>
            </a:endParaRPr>
          </a:p>
        </p:txBody>
      </p:sp>
      <p:sp>
        <p:nvSpPr>
          <p:cNvPr id="29" name="矩形 28"/>
          <p:cNvSpPr/>
          <p:nvPr/>
        </p:nvSpPr>
        <p:spPr>
          <a:xfrm>
            <a:off x="3291116" y="6324009"/>
            <a:ext cx="2743200" cy="2813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dirty="0">
                <a:solidFill>
                  <a:schemeClr val="tx1"/>
                </a:solidFill>
              </a:rPr>
              <a:t>Mobile communication network</a:t>
            </a:r>
            <a:endParaRPr lang="zh-CN" altLang="en-US" sz="1292" dirty="0">
              <a:solidFill>
                <a:schemeClr val="tx1"/>
              </a:solidFill>
            </a:endParaRPr>
          </a:p>
        </p:txBody>
      </p:sp>
      <p:sp>
        <p:nvSpPr>
          <p:cNvPr id="32" name="矩形 31"/>
          <p:cNvSpPr/>
          <p:nvPr/>
        </p:nvSpPr>
        <p:spPr>
          <a:xfrm>
            <a:off x="6035804" y="4525737"/>
            <a:ext cx="2590800" cy="2813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92" dirty="0">
                <a:solidFill>
                  <a:schemeClr val="tx1"/>
                </a:solidFill>
              </a:rPr>
              <a:t>Twitter’s following network</a:t>
            </a:r>
            <a:endParaRPr lang="zh-CN" altLang="en-US" sz="1292" dirty="0">
              <a:solidFill>
                <a:schemeClr val="tx1"/>
              </a:solidFill>
            </a:endParaRPr>
          </a:p>
        </p:txBody>
      </p:sp>
      <p:sp>
        <p:nvSpPr>
          <p:cNvPr id="34" name="矩形 33"/>
          <p:cNvSpPr/>
          <p:nvPr/>
        </p:nvSpPr>
        <p:spPr>
          <a:xfrm>
            <a:off x="0" y="1178169"/>
            <a:ext cx="9144000" cy="914400"/>
          </a:xfrm>
          <a:prstGeom prst="rect">
            <a:avLst/>
          </a:prstGeom>
          <a:solidFill>
            <a:srgbClr val="FFFFCC"/>
          </a:solidFill>
          <a:ln>
            <a:solidFill>
              <a:srgbClr val="C00000"/>
            </a:solidFill>
          </a:ln>
        </p:spPr>
        <p:style>
          <a:lnRef idx="2">
            <a:schemeClr val="accent3"/>
          </a:lnRef>
          <a:fillRef idx="1">
            <a:schemeClr val="lt1"/>
          </a:fillRef>
          <a:effectRef idx="0">
            <a:schemeClr val="accent3"/>
          </a:effectRef>
          <a:fontRef idx="minor">
            <a:schemeClr val="dk1"/>
          </a:fontRef>
        </p:style>
        <p:txBody>
          <a:bodyPr lIns="332308" rIns="332308" rtlCol="0" anchor="ctr"/>
          <a:lstStyle/>
          <a:p>
            <a:pPr>
              <a:buFontTx/>
              <a:buChar char="-"/>
            </a:pPr>
            <a:r>
              <a:rPr lang="en-US" altLang="zh-CN" sz="2585">
                <a:solidFill>
                  <a:schemeClr val="tx1"/>
                </a:solidFill>
                <a:latin typeface="Arial" pitchFamily="34" charset="0"/>
                <a:cs typeface="Arial" pitchFamily="34" charset="0"/>
              </a:rPr>
              <a:t> What </a:t>
            </a:r>
            <a:r>
              <a:rPr lang="en-US" altLang="zh-CN" sz="2585" dirty="0">
                <a:solidFill>
                  <a:schemeClr val="tx1"/>
                </a:solidFill>
                <a:latin typeface="Arial" pitchFamily="34" charset="0"/>
                <a:cs typeface="Arial" pitchFamily="34" charset="0"/>
              </a:rPr>
              <a:t>are the </a:t>
            </a:r>
            <a:r>
              <a:rPr lang="en-US" altLang="zh-CN" sz="2585" dirty="0">
                <a:solidFill>
                  <a:srgbClr val="0000CC"/>
                </a:solidFill>
                <a:latin typeface="Arial" pitchFamily="34" charset="0"/>
                <a:cs typeface="Arial" pitchFamily="34" charset="0"/>
              </a:rPr>
              <a:t>fundamental forces </a:t>
            </a:r>
            <a:r>
              <a:rPr lang="en-US" altLang="zh-CN" sz="2585" dirty="0">
                <a:solidFill>
                  <a:schemeClr val="tx1"/>
                </a:solidFill>
                <a:latin typeface="Arial" pitchFamily="34" charset="0"/>
                <a:cs typeface="Arial" pitchFamily="34" charset="0"/>
              </a:rPr>
              <a:t>behind?</a:t>
            </a:r>
          </a:p>
          <a:p>
            <a:pPr>
              <a:buFontTx/>
              <a:buChar char="-"/>
            </a:pPr>
            <a:r>
              <a:rPr lang="en-US" altLang="zh-CN" sz="2585">
                <a:solidFill>
                  <a:schemeClr val="tx1"/>
                </a:solidFill>
                <a:latin typeface="Arial" pitchFamily="34" charset="0"/>
                <a:cs typeface="Arial" pitchFamily="34" charset="0"/>
              </a:rPr>
              <a:t> Can we automatically infer the type of </a:t>
            </a:r>
            <a:r>
              <a:rPr lang="en-US" altLang="zh-CN" sz="2585" dirty="0">
                <a:solidFill>
                  <a:schemeClr val="tx1"/>
                </a:solidFill>
                <a:latin typeface="Arial" pitchFamily="34" charset="0"/>
                <a:cs typeface="Arial" pitchFamily="34" charset="0"/>
              </a:rPr>
              <a:t>social </a:t>
            </a:r>
            <a:r>
              <a:rPr lang="en-US" altLang="zh-CN" sz="2585">
                <a:solidFill>
                  <a:schemeClr val="tx1"/>
                </a:solidFill>
                <a:latin typeface="Arial" pitchFamily="34" charset="0"/>
                <a:cs typeface="Arial" pitchFamily="34" charset="0"/>
              </a:rPr>
              <a:t>ties?</a:t>
            </a:r>
            <a:endParaRPr lang="en-US" altLang="zh-CN" sz="2585"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69839818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副标题 4"/>
          <p:cNvSpPr txBox="1">
            <a:spLocks/>
          </p:cNvSpPr>
          <p:nvPr/>
        </p:nvSpPr>
        <p:spPr bwMode="auto">
          <a:xfrm>
            <a:off x="0" y="6321241"/>
            <a:ext cx="9144000" cy="536759"/>
          </a:xfrm>
          <a:prstGeom prst="rect">
            <a:avLst/>
          </a:prstGeom>
          <a:solidFill>
            <a:schemeClr val="bg1"/>
          </a:solidFill>
          <a:ln w="9525">
            <a:solidFill>
              <a:schemeClr val="bg1"/>
            </a:solidFill>
            <a:miter lim="800000"/>
            <a:headEnd/>
            <a:tailEnd/>
          </a:ln>
        </p:spPr>
        <p:txBody>
          <a:bodyPr vert="horz" wrap="square" lIns="180000" tIns="45720" rIns="180000" bIns="45720" numCol="1" anchor="ctr" anchorCtr="0" compatLnSpc="1">
            <a:prstTxWarp prst="textNoShape">
              <a:avLst/>
            </a:prstTxWarp>
          </a:bodyPr>
          <a:lstStyle/>
          <a:p>
            <a:pPr lvl="0">
              <a:spcBef>
                <a:spcPct val="20000"/>
              </a:spcBef>
            </a:pPr>
            <a:endParaRPr kumimoji="0" lang="zh-CN" altLang="en-US" sz="1100" i="0" u="none" strike="noStrike" kern="0" cap="none" spc="0" normalizeH="0" baseline="0" noProof="0" dirty="0" smtClean="0">
              <a:ln>
                <a:noFill/>
              </a:ln>
              <a:solidFill>
                <a:schemeClr val="tx1"/>
              </a:solidFill>
              <a:effectLst/>
              <a:uLnTx/>
              <a:uFillTx/>
              <a:latin typeface="+mn-lt"/>
              <a:ea typeface="+mn-ea"/>
            </a:endParaRPr>
          </a:p>
        </p:txBody>
      </p:sp>
      <p:sp>
        <p:nvSpPr>
          <p:cNvPr id="7" name="Rectangle 6"/>
          <p:cNvSpPr/>
          <p:nvPr/>
        </p:nvSpPr>
        <p:spPr>
          <a:xfrm>
            <a:off x="4800600" y="2743200"/>
            <a:ext cx="4724400" cy="289310"/>
          </a:xfrm>
          <a:prstGeom prst="rect">
            <a:avLst/>
          </a:prstGeom>
        </p:spPr>
        <p:txBody>
          <a:bodyPr wrap="square">
            <a:spAutoFit/>
          </a:bodyPr>
          <a:lstStyle/>
          <a:p>
            <a:pPr>
              <a:lnSpc>
                <a:spcPct val="80000"/>
              </a:lnSpc>
            </a:pPr>
            <a:r>
              <a:rPr lang="en-US" sz="1600" smtClean="0">
                <a:solidFill>
                  <a:srgbClr val="C00000"/>
                </a:solidFill>
                <a:latin typeface="Times New Roman" charset="0"/>
                <a:ea typeface="Times New Roman" charset="0"/>
                <a:cs typeface="Times New Roman" charset="0"/>
              </a:rPr>
              <a:t>Densification [</a:t>
            </a:r>
            <a:r>
              <a:rPr lang="en-US" sz="1600" dirty="0" err="1" smtClean="0">
                <a:solidFill>
                  <a:srgbClr val="C00000"/>
                </a:solidFill>
                <a:latin typeface="Times New Roman" charset="0"/>
                <a:ea typeface="Times New Roman" charset="0"/>
                <a:cs typeface="Times New Roman" charset="0"/>
              </a:rPr>
              <a:t>Leskovec</a:t>
            </a:r>
            <a:r>
              <a:rPr lang="en-US" sz="1600" dirty="0">
                <a:solidFill>
                  <a:srgbClr val="C00000"/>
                </a:solidFill>
                <a:latin typeface="Times New Roman" charset="0"/>
                <a:ea typeface="Times New Roman" charset="0"/>
                <a:cs typeface="Times New Roman" charset="0"/>
              </a:rPr>
              <a:t>, Kleinberg, </a:t>
            </a:r>
            <a:r>
              <a:rPr lang="en-US" sz="1600" dirty="0" err="1" smtClean="0">
                <a:solidFill>
                  <a:srgbClr val="C00000"/>
                </a:solidFill>
                <a:latin typeface="Times New Roman" charset="0"/>
                <a:ea typeface="Times New Roman" charset="0"/>
                <a:cs typeface="Times New Roman" charset="0"/>
              </a:rPr>
              <a:t>Faloutsos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8" name="Rectangle 7"/>
          <p:cNvSpPr/>
          <p:nvPr/>
        </p:nvSpPr>
        <p:spPr>
          <a:xfrm>
            <a:off x="4800600" y="5105400"/>
            <a:ext cx="30480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Structural </a:t>
            </a:r>
            <a:r>
              <a:rPr lang="en-US" altLang="zh-CN" sz="1600" dirty="0" smtClean="0">
                <a:solidFill>
                  <a:srgbClr val="C00000"/>
                </a:solidFill>
                <a:latin typeface="Times New Roman" charset="0"/>
                <a:ea typeface="Times New Roman" charset="0"/>
                <a:cs typeface="Times New Roman" charset="0"/>
              </a:rPr>
              <a:t>H</a:t>
            </a:r>
            <a:r>
              <a:rPr lang="en-US" sz="1600" dirty="0" smtClean="0">
                <a:solidFill>
                  <a:srgbClr val="C00000"/>
                </a:solidFill>
                <a:latin typeface="Times New Roman" charset="0"/>
                <a:ea typeface="Times New Roman" charset="0"/>
                <a:cs typeface="Times New Roman" charset="0"/>
              </a:rPr>
              <a:t>ole [Burt]</a:t>
            </a:r>
            <a:endParaRPr lang="en-US" sz="1600" dirty="0">
              <a:solidFill>
                <a:srgbClr val="C00000"/>
              </a:solidFill>
              <a:latin typeface="Times New Roman" charset="0"/>
              <a:ea typeface="Times New Roman" charset="0"/>
              <a:cs typeface="Times New Roman" charset="0"/>
            </a:endParaRPr>
          </a:p>
        </p:txBody>
      </p:sp>
      <p:sp>
        <p:nvSpPr>
          <p:cNvPr id="9" name="Rectangle 8"/>
          <p:cNvSpPr/>
          <p:nvPr/>
        </p:nvSpPr>
        <p:spPr>
          <a:xfrm>
            <a:off x="4800600" y="6062472"/>
            <a:ext cx="4495800" cy="338554"/>
          </a:xfrm>
          <a:prstGeom prst="rect">
            <a:avLst/>
          </a:prstGeom>
        </p:spPr>
        <p:txBody>
          <a:bodyPr wrap="square">
            <a:spAutoFit/>
          </a:bodyPr>
          <a:lstStyle/>
          <a:p>
            <a:r>
              <a:rPr lang="en-US" sz="1600" dirty="0" smtClean="0">
                <a:solidFill>
                  <a:srgbClr val="C00000"/>
                </a:solidFill>
                <a:latin typeface="Times New Roman" charset="0"/>
                <a:ea typeface="Times New Roman" charset="0"/>
                <a:cs typeface="Times New Roman" charset="0"/>
              </a:rPr>
              <a:t>Six Degrees of Separation [Milgram]</a:t>
            </a:r>
            <a:endParaRPr lang="en-US" sz="1600" dirty="0">
              <a:solidFill>
                <a:srgbClr val="C00000"/>
              </a:solidFill>
              <a:latin typeface="Times New Roman" charset="0"/>
              <a:ea typeface="Times New Roman" charset="0"/>
              <a:cs typeface="Times New Roman" charset="0"/>
            </a:endParaRPr>
          </a:p>
        </p:txBody>
      </p:sp>
      <p:sp>
        <p:nvSpPr>
          <p:cNvPr id="14" name="Rectangle 13"/>
          <p:cNvSpPr/>
          <p:nvPr/>
        </p:nvSpPr>
        <p:spPr>
          <a:xfrm>
            <a:off x="4800600" y="3048000"/>
            <a:ext cx="4876800" cy="486287"/>
          </a:xfrm>
          <a:prstGeom prst="rect">
            <a:avLst/>
          </a:prstGeom>
        </p:spPr>
        <p:txBody>
          <a:bodyPr wrap="square">
            <a:spAutoFit/>
          </a:bodyPr>
          <a:lstStyle/>
          <a:p>
            <a:pPr>
              <a:lnSpc>
                <a:spcPct val="80000"/>
              </a:lnSpc>
            </a:pPr>
            <a:r>
              <a:rPr lang="en-US" sz="1600" dirty="0" smtClean="0">
                <a:solidFill>
                  <a:srgbClr val="C00000"/>
                </a:solidFill>
                <a:latin typeface="Times New Roman" charset="0"/>
                <a:ea typeface="Times New Roman" charset="0"/>
                <a:cs typeface="Times New Roman" charset="0"/>
              </a:rPr>
              <a:t>Link Prediction [</a:t>
            </a:r>
            <a:r>
              <a:rPr lang="en-US" sz="1600" dirty="0" err="1" smtClean="0">
                <a:solidFill>
                  <a:srgbClr val="C00000"/>
                </a:solidFill>
                <a:latin typeface="Times New Roman" charset="0"/>
                <a:ea typeface="Times New Roman" charset="0"/>
                <a:cs typeface="Times New Roman" charset="0"/>
              </a:rPr>
              <a:t>Liben-Nowell</a:t>
            </a:r>
            <a:r>
              <a:rPr lang="en-US" sz="1600" dirty="0" smtClean="0">
                <a:solidFill>
                  <a:srgbClr val="C00000"/>
                </a:solidFill>
                <a:latin typeface="Times New Roman" charset="0"/>
                <a:ea typeface="Times New Roman" charset="0"/>
                <a:cs typeface="Times New Roman" charset="0"/>
              </a:rPr>
              <a:t>, Kleinberg]</a:t>
            </a:r>
          </a:p>
          <a:p>
            <a:pPr>
              <a:lnSpc>
                <a:spcPct val="80000"/>
              </a:lnSpc>
            </a:pPr>
            <a:r>
              <a:rPr lang="en-US" sz="1600" dirty="0" smtClean="0">
                <a:solidFill>
                  <a:srgbClr val="C00000"/>
                </a:solidFill>
                <a:latin typeface="Times New Roman" charset="0"/>
                <a:ea typeface="Times New Roman" charset="0"/>
                <a:cs typeface="Times New Roman" charset="0"/>
              </a:rPr>
              <a:t>Influence Maximization [</a:t>
            </a:r>
            <a:r>
              <a:rPr lang="en-US" sz="1600" dirty="0" err="1" smtClean="0">
                <a:solidFill>
                  <a:srgbClr val="C00000"/>
                </a:solidFill>
                <a:latin typeface="Times New Roman" charset="0"/>
                <a:ea typeface="Times New Roman" charset="0"/>
                <a:cs typeface="Times New Roman" charset="0"/>
              </a:rPr>
              <a:t>Kempe,Kleinberg,Tardos</a:t>
            </a:r>
            <a:r>
              <a:rPr lang="en-US"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381000"/>
            <a:ext cx="531399" cy="531399"/>
          </a:xfrm>
          <a:prstGeom prst="rect">
            <a:avLst/>
          </a:prstGeom>
        </p:spPr>
      </p:pic>
      <p:sp>
        <p:nvSpPr>
          <p:cNvPr id="16" name="Rectangle 15"/>
          <p:cNvSpPr/>
          <p:nvPr/>
        </p:nvSpPr>
        <p:spPr>
          <a:xfrm>
            <a:off x="533400" y="4130290"/>
            <a:ext cx="4076693" cy="289310"/>
          </a:xfrm>
          <a:prstGeom prst="rect">
            <a:avLst/>
          </a:prstGeom>
        </p:spPr>
        <p:txBody>
          <a:bodyPr wrap="none">
            <a:spAutoFit/>
          </a:bodyPr>
          <a:lstStyle/>
          <a:p>
            <a:pPr>
              <a:lnSpc>
                <a:spcPct val="80000"/>
              </a:lnSpc>
            </a:pPr>
            <a:r>
              <a:rPr lang="en-US" sz="1600" dirty="0">
                <a:solidFill>
                  <a:srgbClr val="115CB3"/>
                </a:solidFill>
                <a:latin typeface="Times New Roman" charset="0"/>
                <a:ea typeface="Times New Roman" charset="0"/>
                <a:cs typeface="Times New Roman" charset="0"/>
              </a:rPr>
              <a:t>Scale </a:t>
            </a:r>
            <a:r>
              <a:rPr lang="en-US" sz="1600" dirty="0" smtClean="0">
                <a:solidFill>
                  <a:srgbClr val="115CB3"/>
                </a:solidFill>
                <a:latin typeface="Times New Roman" charset="0"/>
                <a:ea typeface="Times New Roman" charset="0"/>
                <a:cs typeface="Times New Roman" charset="0"/>
              </a:rPr>
              <a:t>Free [</a:t>
            </a:r>
            <a:r>
              <a:rPr lang="en-US" sz="1600" dirty="0" err="1" smtClean="0">
                <a:solidFill>
                  <a:srgbClr val="115CB3"/>
                </a:solidFill>
                <a:latin typeface="Times New Roman" charset="0"/>
                <a:ea typeface="Times New Roman" charset="0"/>
                <a:cs typeface="Times New Roman" charset="0"/>
              </a:rPr>
              <a:t>Barabási,Albert</a:t>
            </a:r>
            <a:r>
              <a:rPr lang="en-US" sz="1600" dirty="0" smtClean="0">
                <a:solidFill>
                  <a:srgbClr val="115CB3"/>
                </a:solidFill>
                <a:latin typeface="Times New Roman" charset="0"/>
                <a:ea typeface="Times New Roman" charset="0"/>
                <a:cs typeface="Times New Roman" charset="0"/>
              </a:rPr>
              <a:t> &amp; </a:t>
            </a:r>
            <a:r>
              <a:rPr lang="en-US" sz="1600" dirty="0" err="1" smtClean="0">
                <a:solidFill>
                  <a:srgbClr val="115CB3"/>
                </a:solidFill>
                <a:latin typeface="Times New Roman" charset="0"/>
                <a:ea typeface="Times New Roman" charset="0"/>
                <a:cs typeface="Times New Roman" charset="0"/>
              </a:rPr>
              <a:t>Faloutsos</a:t>
            </a:r>
            <a:r>
              <a:rPr lang="en-US" sz="1600" dirty="0" smtClean="0">
                <a:solidFill>
                  <a:srgbClr val="115CB3"/>
                </a:solidFill>
                <a:latin typeface="Times New Roman" charset="0"/>
                <a:ea typeface="Times New Roman" charset="0"/>
                <a:cs typeface="Times New Roman" charset="0"/>
              </a:rPr>
              <a:t> et al.]</a:t>
            </a:r>
            <a:endParaRPr lang="en-US" sz="1600" dirty="0">
              <a:solidFill>
                <a:srgbClr val="115CB3"/>
              </a:solidFill>
              <a:latin typeface="Times New Roman" charset="0"/>
              <a:ea typeface="Times New Roman" charset="0"/>
              <a:cs typeface="Times New Roman" charset="0"/>
            </a:endParaRPr>
          </a:p>
        </p:txBody>
      </p:sp>
      <p:cxnSp>
        <p:nvCxnSpPr>
          <p:cNvPr id="18" name="Straight Connector 17"/>
          <p:cNvCxnSpPr/>
          <p:nvPr/>
        </p:nvCxnSpPr>
        <p:spPr>
          <a:xfrm>
            <a:off x="4572000" y="1219200"/>
            <a:ext cx="1" cy="5257800"/>
          </a:xfrm>
          <a:prstGeom prst="line">
            <a:avLst/>
          </a:prstGeom>
          <a:ln w="38100">
            <a:gradFill>
              <a:gsLst>
                <a:gs pos="100000">
                  <a:srgbClr val="C00000"/>
                </a:gs>
                <a:gs pos="73000">
                  <a:srgbClr val="115CB3"/>
                </a:gs>
                <a:gs pos="74000">
                  <a:srgbClr val="C00000"/>
                </a:gs>
                <a:gs pos="5000">
                  <a:srgbClr val="115CB3"/>
                </a:gs>
                <a:gs pos="20000">
                  <a:srgbClr val="115CB3"/>
                </a:gs>
                <a:gs pos="21000">
                  <a:srgbClr val="C00000"/>
                </a:gs>
                <a:gs pos="53000">
                  <a:srgbClr val="C00000"/>
                </a:gs>
                <a:gs pos="54000">
                  <a:srgbClr val="115CB3"/>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val 19"/>
          <p:cNvSpPr>
            <a:spLocks noChangeAspect="1"/>
          </p:cNvSpPr>
          <p:nvPr/>
        </p:nvSpPr>
        <p:spPr>
          <a:xfrm>
            <a:off x="4495800" y="279754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1" name="Oval 20"/>
          <p:cNvSpPr>
            <a:spLocks noChangeAspect="1"/>
          </p:cNvSpPr>
          <p:nvPr/>
        </p:nvSpPr>
        <p:spPr>
          <a:xfrm>
            <a:off x="4495800" y="314858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2" name="Oval 21"/>
          <p:cNvSpPr>
            <a:spLocks noChangeAspect="1"/>
          </p:cNvSpPr>
          <p:nvPr/>
        </p:nvSpPr>
        <p:spPr>
          <a:xfrm>
            <a:off x="4495800" y="3549819"/>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4" name="Oval 23"/>
          <p:cNvSpPr>
            <a:spLocks noChangeAspect="1"/>
          </p:cNvSpPr>
          <p:nvPr/>
        </p:nvSpPr>
        <p:spPr>
          <a:xfrm>
            <a:off x="4495800" y="41910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25" name="Rectangle 24"/>
          <p:cNvSpPr/>
          <p:nvPr/>
        </p:nvSpPr>
        <p:spPr>
          <a:xfrm>
            <a:off x="533400" y="4365474"/>
            <a:ext cx="2664832" cy="338554"/>
          </a:xfrm>
          <a:prstGeom prst="rect">
            <a:avLst/>
          </a:prstGeom>
        </p:spPr>
        <p:txBody>
          <a:bodyPr wrap="none">
            <a:spAutoFit/>
          </a:bodyPr>
          <a:lstStyle/>
          <a:p>
            <a:r>
              <a:rPr lang="en-US" sz="1600" dirty="0">
                <a:solidFill>
                  <a:srgbClr val="115CB3"/>
                </a:solidFill>
                <a:latin typeface="Times New Roman" charset="0"/>
                <a:ea typeface="Times New Roman" charset="0"/>
                <a:cs typeface="Times New Roman" charset="0"/>
              </a:rPr>
              <a:t>Small World </a:t>
            </a:r>
            <a:r>
              <a:rPr lang="en-US" sz="1600" dirty="0" smtClean="0">
                <a:solidFill>
                  <a:srgbClr val="115CB3"/>
                </a:solidFill>
                <a:latin typeface="Times New Roman" charset="0"/>
                <a:ea typeface="Times New Roman" charset="0"/>
                <a:cs typeface="Times New Roman" charset="0"/>
              </a:rPr>
              <a:t>[</a:t>
            </a:r>
            <a:r>
              <a:rPr lang="en-US" sz="1600" dirty="0">
                <a:solidFill>
                  <a:srgbClr val="115CB3"/>
                </a:solidFill>
                <a:latin typeface="Times New Roman" charset="0"/>
                <a:ea typeface="Times New Roman" charset="0"/>
                <a:cs typeface="Times New Roman" charset="0"/>
              </a:rPr>
              <a:t>Watts, </a:t>
            </a:r>
            <a:r>
              <a:rPr lang="en-US" sz="1600" dirty="0" err="1" smtClean="0">
                <a:solidFill>
                  <a:srgbClr val="115CB3"/>
                </a:solidFill>
                <a:latin typeface="Times New Roman" charset="0"/>
                <a:ea typeface="Times New Roman" charset="0"/>
                <a:cs typeface="Times New Roman" charset="0"/>
              </a:rPr>
              <a:t>Strogatz</a:t>
            </a:r>
            <a:r>
              <a:rPr lang="en-US" sz="1600" dirty="0" smtClean="0">
                <a:solidFill>
                  <a:srgbClr val="115CB3"/>
                </a:solidFill>
                <a:latin typeface="Times New Roman" charset="0"/>
                <a:ea typeface="Times New Roman" charset="0"/>
                <a:cs typeface="Times New Roman" charset="0"/>
              </a:rPr>
              <a:t>]</a:t>
            </a:r>
            <a:endParaRPr lang="en-US" sz="1600" dirty="0">
              <a:solidFill>
                <a:srgbClr val="115CB3"/>
              </a:solidFill>
              <a:latin typeface="Times New Roman" charset="0"/>
              <a:ea typeface="Times New Roman" charset="0"/>
              <a:cs typeface="Times New Roman" charset="0"/>
            </a:endParaRPr>
          </a:p>
        </p:txBody>
      </p:sp>
      <p:sp>
        <p:nvSpPr>
          <p:cNvPr id="26" name="Oval 25"/>
          <p:cNvSpPr>
            <a:spLocks noChangeAspect="1"/>
          </p:cNvSpPr>
          <p:nvPr/>
        </p:nvSpPr>
        <p:spPr>
          <a:xfrm>
            <a:off x="4495800" y="5202694"/>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27" name="Oval 26"/>
          <p:cNvSpPr>
            <a:spLocks noChangeAspect="1"/>
          </p:cNvSpPr>
          <p:nvPr/>
        </p:nvSpPr>
        <p:spPr>
          <a:xfrm>
            <a:off x="4495800" y="2438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28" name="Oval 27"/>
          <p:cNvSpPr>
            <a:spLocks noChangeAspect="1"/>
          </p:cNvSpPr>
          <p:nvPr/>
        </p:nvSpPr>
        <p:spPr>
          <a:xfrm>
            <a:off x="4495800" y="17526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32" name="TextBox 31"/>
          <p:cNvSpPr txBox="1"/>
          <p:nvPr/>
        </p:nvSpPr>
        <p:spPr>
          <a:xfrm>
            <a:off x="3730752" y="6062472"/>
            <a:ext cx="990599"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1967</a:t>
            </a:r>
            <a:endParaRPr lang="en-US" dirty="0">
              <a:solidFill>
                <a:srgbClr val="C00000"/>
              </a:solidFill>
              <a:latin typeface="Times New Roman" charset="0"/>
              <a:ea typeface="Times New Roman" charset="0"/>
              <a:cs typeface="Times New Roman" charset="0"/>
            </a:endParaRPr>
          </a:p>
        </p:txBody>
      </p:sp>
      <p:sp>
        <p:nvSpPr>
          <p:cNvPr id="34" name="TextBox 33"/>
          <p:cNvSpPr txBox="1"/>
          <p:nvPr/>
        </p:nvSpPr>
        <p:spPr>
          <a:xfrm>
            <a:off x="3733799" y="3440668"/>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2002</a:t>
            </a:r>
            <a:endParaRPr lang="en-US" dirty="0">
              <a:solidFill>
                <a:srgbClr val="C00000"/>
              </a:solidFill>
              <a:latin typeface="Times New Roman" charset="0"/>
              <a:ea typeface="Times New Roman" charset="0"/>
              <a:cs typeface="Times New Roman" charset="0"/>
            </a:endParaRPr>
          </a:p>
        </p:txBody>
      </p:sp>
      <p:sp>
        <p:nvSpPr>
          <p:cNvPr id="35" name="TextBox 34"/>
          <p:cNvSpPr txBox="1"/>
          <p:nvPr/>
        </p:nvSpPr>
        <p:spPr>
          <a:xfrm>
            <a:off x="4727448" y="1645920"/>
            <a:ext cx="762000" cy="369332"/>
          </a:xfrm>
          <a:prstGeom prst="rect">
            <a:avLst/>
          </a:prstGeom>
          <a:noFill/>
        </p:spPr>
        <p:txBody>
          <a:bodyPr wrap="square" rtlCol="0">
            <a:spAutoFit/>
          </a:bodyPr>
          <a:lstStyle/>
          <a:p>
            <a:r>
              <a:rPr lang="en-US" altLang="zh-CN" dirty="0" smtClean="0">
                <a:solidFill>
                  <a:srgbClr val="115CB3"/>
                </a:solidFill>
                <a:latin typeface="Times New Roman" charset="0"/>
                <a:ea typeface="Times New Roman" charset="0"/>
                <a:cs typeface="Times New Roman" charset="0"/>
              </a:rPr>
              <a:t>2009</a:t>
            </a:r>
            <a:endParaRPr lang="en-US" dirty="0">
              <a:solidFill>
                <a:srgbClr val="115CB3"/>
              </a:solidFill>
              <a:latin typeface="Times New Roman" charset="0"/>
              <a:ea typeface="Times New Roman" charset="0"/>
              <a:cs typeface="Times New Roman" charset="0"/>
            </a:endParaRPr>
          </a:p>
        </p:txBody>
      </p:sp>
      <p:sp>
        <p:nvSpPr>
          <p:cNvPr id="36" name="TextBox 35"/>
          <p:cNvSpPr txBox="1"/>
          <p:nvPr/>
        </p:nvSpPr>
        <p:spPr>
          <a:xfrm>
            <a:off x="3733800" y="2283869"/>
            <a:ext cx="1444752" cy="535531"/>
          </a:xfrm>
          <a:prstGeom prst="rect">
            <a:avLst/>
          </a:prstGeom>
          <a:noFill/>
        </p:spPr>
        <p:txBody>
          <a:bodyPr wrap="square" rtlCol="0">
            <a:spAutoFit/>
          </a:bodyPr>
          <a:lstStyle/>
          <a:p>
            <a:pPr>
              <a:lnSpc>
                <a:spcPct val="80000"/>
              </a:lnSpc>
            </a:pPr>
            <a:r>
              <a:rPr lang="en-US" altLang="zh-CN" dirty="0" smtClean="0">
                <a:solidFill>
                  <a:srgbClr val="C00000"/>
                </a:solidFill>
                <a:latin typeface="Times New Roman" charset="0"/>
                <a:ea typeface="Times New Roman" charset="0"/>
                <a:cs typeface="Times New Roman" charset="0"/>
              </a:rPr>
              <a:t>2009-</a:t>
            </a:r>
          </a:p>
          <a:p>
            <a:pPr>
              <a:lnSpc>
                <a:spcPct val="80000"/>
              </a:lnSpc>
            </a:pPr>
            <a:r>
              <a:rPr lang="en-US" dirty="0" smtClean="0">
                <a:solidFill>
                  <a:srgbClr val="C00000"/>
                </a:solidFill>
                <a:latin typeface="Times New Roman" charset="0"/>
                <a:ea typeface="Times New Roman" charset="0"/>
                <a:cs typeface="Times New Roman" charset="0"/>
              </a:rPr>
              <a:t>2007</a:t>
            </a:r>
            <a:endParaRPr lang="en-US" dirty="0">
              <a:solidFill>
                <a:srgbClr val="C00000"/>
              </a:solidFill>
              <a:latin typeface="Times New Roman" charset="0"/>
              <a:ea typeface="Times New Roman" charset="0"/>
              <a:cs typeface="Times New Roman" charset="0"/>
            </a:endParaRPr>
          </a:p>
        </p:txBody>
      </p:sp>
      <p:sp>
        <p:nvSpPr>
          <p:cNvPr id="37" name="Oval 36"/>
          <p:cNvSpPr>
            <a:spLocks noChangeAspect="1"/>
          </p:cNvSpPr>
          <p:nvPr/>
        </p:nvSpPr>
        <p:spPr>
          <a:xfrm>
            <a:off x="4495800" y="4458700"/>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38" name="Rectangle 37"/>
          <p:cNvSpPr/>
          <p:nvPr/>
        </p:nvSpPr>
        <p:spPr>
          <a:xfrm>
            <a:off x="533400" y="4659868"/>
            <a:ext cx="3728394" cy="338554"/>
          </a:xfrm>
          <a:prstGeom prst="rect">
            <a:avLst/>
          </a:prstGeom>
        </p:spPr>
        <p:txBody>
          <a:bodyPr wrap="square">
            <a:spAutoFit/>
          </a:bodyPr>
          <a:lstStyle/>
          <a:p>
            <a:r>
              <a:rPr lang="en-US" sz="1600" dirty="0">
                <a:solidFill>
                  <a:srgbClr val="115CB3"/>
                </a:solidFill>
                <a:latin typeface="Times New Roman" charset="0"/>
                <a:ea typeface="Times New Roman" charset="0"/>
                <a:cs typeface="Times New Roman" charset="0"/>
              </a:rPr>
              <a:t>Hubs &amp; </a:t>
            </a:r>
            <a:r>
              <a:rPr lang="en-US" sz="1600" dirty="0" smtClean="0">
                <a:solidFill>
                  <a:srgbClr val="115CB3"/>
                </a:solidFill>
                <a:latin typeface="Times New Roman" charset="0"/>
                <a:ea typeface="Times New Roman" charset="0"/>
                <a:cs typeface="Times New Roman" charset="0"/>
              </a:rPr>
              <a:t>Authorities [Kleinberg]</a:t>
            </a:r>
            <a:endParaRPr lang="en-US" sz="1600" dirty="0">
              <a:solidFill>
                <a:srgbClr val="115CB3"/>
              </a:solidFill>
              <a:latin typeface="Times New Roman" charset="0"/>
              <a:ea typeface="Times New Roman" charset="0"/>
              <a:cs typeface="Times New Roman" charset="0"/>
            </a:endParaRPr>
          </a:p>
        </p:txBody>
      </p:sp>
      <p:sp>
        <p:nvSpPr>
          <p:cNvPr id="39" name="TextBox 38"/>
          <p:cNvSpPr txBox="1"/>
          <p:nvPr/>
        </p:nvSpPr>
        <p:spPr>
          <a:xfrm>
            <a:off x="4727448" y="4663440"/>
            <a:ext cx="838199"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1997</a:t>
            </a:r>
            <a:endParaRPr lang="en-US" dirty="0">
              <a:solidFill>
                <a:srgbClr val="115CB3"/>
              </a:solidFill>
              <a:latin typeface="Times New Roman" charset="0"/>
              <a:ea typeface="Times New Roman" charset="0"/>
              <a:cs typeface="Times New Roman" charset="0"/>
            </a:endParaRPr>
          </a:p>
        </p:txBody>
      </p:sp>
      <p:sp>
        <p:nvSpPr>
          <p:cNvPr id="41" name="Oval 40"/>
          <p:cNvSpPr>
            <a:spLocks noChangeAspect="1"/>
          </p:cNvSpPr>
          <p:nvPr/>
        </p:nvSpPr>
        <p:spPr>
          <a:xfrm>
            <a:off x="4495800" y="4782312"/>
            <a:ext cx="152400" cy="1524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latin typeface="Times New Roman" charset="0"/>
              <a:ea typeface="Times New Roman" charset="0"/>
              <a:cs typeface="Times New Roman" charset="0"/>
            </a:endParaRPr>
          </a:p>
        </p:txBody>
      </p:sp>
      <p:sp>
        <p:nvSpPr>
          <p:cNvPr id="42" name="Rectangle 41"/>
          <p:cNvSpPr/>
          <p:nvPr/>
        </p:nvSpPr>
        <p:spPr>
          <a:xfrm>
            <a:off x="4800600" y="5367528"/>
            <a:ext cx="3124200" cy="338554"/>
          </a:xfrm>
          <a:prstGeom prst="rect">
            <a:avLst/>
          </a:prstGeom>
        </p:spPr>
        <p:txBody>
          <a:bodyPr wrap="square">
            <a:spAutoFit/>
          </a:bodyPr>
          <a:lstStyle/>
          <a:p>
            <a:r>
              <a:rPr lang="en-US" sz="1600" dirty="0">
                <a:solidFill>
                  <a:srgbClr val="C00000"/>
                </a:solidFill>
                <a:latin typeface="Times New Roman" charset="0"/>
                <a:ea typeface="Times New Roman" charset="0"/>
                <a:cs typeface="Times New Roman" charset="0"/>
              </a:rPr>
              <a:t>Dunbar’s </a:t>
            </a:r>
            <a:r>
              <a:rPr lang="en-US" sz="1600" dirty="0" smtClean="0">
                <a:solidFill>
                  <a:srgbClr val="C00000"/>
                </a:solidFill>
                <a:latin typeface="Times New Roman" charset="0"/>
                <a:ea typeface="Times New Roman" charset="0"/>
                <a:cs typeface="Times New Roman" charset="0"/>
              </a:rPr>
              <a:t>Number [Dunbar]</a:t>
            </a:r>
            <a:endParaRPr lang="en-US" sz="1600" dirty="0">
              <a:solidFill>
                <a:srgbClr val="C00000"/>
              </a:solidFill>
              <a:latin typeface="Times New Roman" charset="0"/>
              <a:ea typeface="Times New Roman" charset="0"/>
              <a:cs typeface="Times New Roman" charset="0"/>
            </a:endParaRPr>
          </a:p>
        </p:txBody>
      </p:sp>
      <p:sp>
        <p:nvSpPr>
          <p:cNvPr id="43" name="TextBox 42"/>
          <p:cNvSpPr txBox="1"/>
          <p:nvPr/>
        </p:nvSpPr>
        <p:spPr>
          <a:xfrm>
            <a:off x="3730752" y="5367528"/>
            <a:ext cx="848914"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1992</a:t>
            </a:r>
            <a:endParaRPr lang="en-US" dirty="0">
              <a:solidFill>
                <a:srgbClr val="C00000"/>
              </a:solidFill>
              <a:latin typeface="Times New Roman" charset="0"/>
              <a:ea typeface="Times New Roman" charset="0"/>
              <a:cs typeface="Times New Roman" charset="0"/>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257800"/>
            <a:ext cx="1279943" cy="685800"/>
          </a:xfrm>
          <a:prstGeom prst="rect">
            <a:avLst/>
          </a:prstGeom>
          <a:solidFill>
            <a:schemeClr val="bg1"/>
          </a:solidFill>
          <a:ln w="25400">
            <a:solidFill>
              <a:srgbClr val="C00000"/>
            </a:solidFill>
          </a:ln>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4114800"/>
            <a:ext cx="1218360" cy="762000"/>
          </a:xfrm>
          <a:prstGeom prst="rect">
            <a:avLst/>
          </a:prstGeom>
          <a:ln w="28575">
            <a:solidFill>
              <a:srgbClr val="115CB3"/>
            </a:solidFill>
          </a:ln>
        </p:spPr>
      </p:pic>
      <p:pic>
        <p:nvPicPr>
          <p:cNvPr id="52" name="Picture 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58000" y="4038600"/>
            <a:ext cx="914400" cy="914400"/>
          </a:xfrm>
          <a:prstGeom prst="ellipse">
            <a:avLst/>
          </a:prstGeom>
          <a:ln w="28575">
            <a:solidFill>
              <a:srgbClr val="115CB3"/>
            </a:solidFill>
          </a:ln>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1000" y="4038600"/>
            <a:ext cx="762000" cy="888862"/>
          </a:xfrm>
          <a:prstGeom prst="rect">
            <a:avLst/>
          </a:prstGeom>
          <a:noFill/>
          <a:ln w="28575">
            <a:solidFill>
              <a:srgbClr val="115CB3"/>
            </a:solidFill>
          </a:ln>
        </p:spPr>
      </p:pic>
      <p:sp>
        <p:nvSpPr>
          <p:cNvPr id="3" name="Rectangle 2"/>
          <p:cNvSpPr/>
          <p:nvPr/>
        </p:nvSpPr>
        <p:spPr>
          <a:xfrm>
            <a:off x="4800600" y="3440668"/>
            <a:ext cx="4800600" cy="338554"/>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Community Detection</a:t>
            </a:r>
            <a:r>
              <a:rPr lang="en-US" altLang="zh-CN" sz="1600" dirty="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Girvan</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Newman]</a:t>
            </a:r>
            <a:endParaRPr lang="en-US" sz="1600" dirty="0">
              <a:solidFill>
                <a:srgbClr val="C00000"/>
              </a:solidFill>
              <a:latin typeface="Times New Roman" charset="0"/>
              <a:ea typeface="Times New Roman" charset="0"/>
              <a:cs typeface="Times New Roman" charset="0"/>
            </a:endParaRPr>
          </a:p>
        </p:txBody>
      </p:sp>
      <p:sp>
        <p:nvSpPr>
          <p:cNvPr id="44" name="Oval 43"/>
          <p:cNvSpPr>
            <a:spLocks noChangeAspect="1"/>
          </p:cNvSpPr>
          <p:nvPr/>
        </p:nvSpPr>
        <p:spPr>
          <a:xfrm>
            <a:off x="4495800" y="61722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5" name="TextBox 44"/>
          <p:cNvSpPr txBox="1"/>
          <p:nvPr/>
        </p:nvSpPr>
        <p:spPr>
          <a:xfrm>
            <a:off x="3733800" y="304800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2003</a:t>
            </a:r>
            <a:endParaRPr lang="en-US" dirty="0">
              <a:solidFill>
                <a:srgbClr val="C00000"/>
              </a:solidFill>
              <a:latin typeface="Times New Roman" charset="0"/>
              <a:ea typeface="Times New Roman" charset="0"/>
              <a:cs typeface="Times New Roman" charset="0"/>
            </a:endParaRPr>
          </a:p>
        </p:txBody>
      </p:sp>
      <p:sp>
        <p:nvSpPr>
          <p:cNvPr id="47" name="TextBox 46"/>
          <p:cNvSpPr txBox="1"/>
          <p:nvPr/>
        </p:nvSpPr>
        <p:spPr>
          <a:xfrm>
            <a:off x="3733800" y="2690860"/>
            <a:ext cx="838201"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2005</a:t>
            </a:r>
            <a:endParaRPr lang="en-US" dirty="0">
              <a:solidFill>
                <a:srgbClr val="C00000"/>
              </a:solidFill>
              <a:latin typeface="Times New Roman" charset="0"/>
              <a:ea typeface="Times New Roman" charset="0"/>
              <a:cs typeface="Times New Roman" charset="0"/>
            </a:endParaRPr>
          </a:p>
        </p:txBody>
      </p:sp>
      <p:sp>
        <p:nvSpPr>
          <p:cNvPr id="48" name="Oval 47"/>
          <p:cNvSpPr>
            <a:spLocks noChangeAspect="1"/>
          </p:cNvSpPr>
          <p:nvPr/>
        </p:nvSpPr>
        <p:spPr>
          <a:xfrm>
            <a:off x="4495800" y="5486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49" name="TextBox 48"/>
          <p:cNvSpPr txBox="1"/>
          <p:nvPr/>
        </p:nvSpPr>
        <p:spPr>
          <a:xfrm>
            <a:off x="3730752" y="5117068"/>
            <a:ext cx="688848"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1995</a:t>
            </a:r>
            <a:endParaRPr lang="en-US" dirty="0">
              <a:solidFill>
                <a:srgbClr val="C00000"/>
              </a:solidFill>
              <a:latin typeface="Times New Roman" charset="0"/>
              <a:ea typeface="Times New Roman" charset="0"/>
              <a:cs typeface="Times New Roman" charset="0"/>
            </a:endParaRPr>
          </a:p>
        </p:txBody>
      </p:sp>
      <p:sp>
        <p:nvSpPr>
          <p:cNvPr id="56" name="Oval 55"/>
          <p:cNvSpPr>
            <a:spLocks noChangeAspect="1"/>
          </p:cNvSpPr>
          <p:nvPr/>
        </p:nvSpPr>
        <p:spPr>
          <a:xfrm>
            <a:off x="4495800" y="5867400"/>
            <a:ext cx="152400" cy="1524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charset="0"/>
              <a:ea typeface="Times New Roman" charset="0"/>
              <a:cs typeface="Times New Roman" charset="0"/>
            </a:endParaRPr>
          </a:p>
        </p:txBody>
      </p:sp>
      <p:sp>
        <p:nvSpPr>
          <p:cNvPr id="12" name="Rectangle 11"/>
          <p:cNvSpPr/>
          <p:nvPr/>
        </p:nvSpPr>
        <p:spPr>
          <a:xfrm>
            <a:off x="4800600" y="5769864"/>
            <a:ext cx="2133854" cy="338554"/>
          </a:xfrm>
          <a:prstGeom prst="rect">
            <a:avLst/>
          </a:prstGeom>
        </p:spPr>
        <p:txBody>
          <a:bodyPr wrap="none">
            <a:spAutoFit/>
          </a:bodyPr>
          <a:lstStyle/>
          <a:p>
            <a:pPr eaLnBrk="0" hangingPunct="0">
              <a:spcBef>
                <a:spcPct val="30000"/>
              </a:spcBef>
              <a:defRPr/>
            </a:pPr>
            <a:r>
              <a:rPr lang="en-US" sz="1600" dirty="0">
                <a:solidFill>
                  <a:srgbClr val="C00000"/>
                </a:solidFill>
                <a:latin typeface="Times New Roman" charset="0"/>
                <a:ea typeface="Times New Roman" charset="0"/>
                <a:cs typeface="Times New Roman" charset="0"/>
              </a:rPr>
              <a:t>Weak Tie [</a:t>
            </a:r>
            <a:r>
              <a:rPr lang="en-US" sz="1600" dirty="0" err="1">
                <a:solidFill>
                  <a:srgbClr val="C00000"/>
                </a:solidFill>
                <a:latin typeface="Times New Roman" charset="0"/>
                <a:ea typeface="Times New Roman" charset="0"/>
                <a:cs typeface="Times New Roman" charset="0"/>
              </a:rPr>
              <a:t>Granovetter</a:t>
            </a:r>
            <a:r>
              <a:rPr lang="en-US" sz="1600" dirty="0">
                <a:solidFill>
                  <a:srgbClr val="C00000"/>
                </a:solidFill>
                <a:latin typeface="Times New Roman" charset="0"/>
                <a:ea typeface="Times New Roman" charset="0"/>
                <a:cs typeface="Times New Roman" charset="0"/>
              </a:rPr>
              <a:t>]</a:t>
            </a:r>
          </a:p>
        </p:txBody>
      </p:sp>
      <p:sp>
        <p:nvSpPr>
          <p:cNvPr id="58" name="TextBox 57"/>
          <p:cNvSpPr txBox="1"/>
          <p:nvPr/>
        </p:nvSpPr>
        <p:spPr>
          <a:xfrm>
            <a:off x="3730752" y="5769864"/>
            <a:ext cx="685800" cy="369332"/>
          </a:xfrm>
          <a:prstGeom prst="rect">
            <a:avLst/>
          </a:prstGeom>
          <a:noFill/>
        </p:spPr>
        <p:txBody>
          <a:bodyPr wrap="square" rtlCol="0">
            <a:spAutoFit/>
          </a:bodyPr>
          <a:lstStyle/>
          <a:p>
            <a:r>
              <a:rPr lang="en-US" dirty="0" smtClean="0">
                <a:solidFill>
                  <a:srgbClr val="C00000"/>
                </a:solidFill>
                <a:latin typeface="Times New Roman" charset="0"/>
                <a:ea typeface="Times New Roman" charset="0"/>
                <a:cs typeface="Times New Roman" charset="0"/>
              </a:rPr>
              <a:t>19</a:t>
            </a:r>
            <a:r>
              <a:rPr lang="en-US" altLang="zh-CN" dirty="0" smtClean="0">
                <a:solidFill>
                  <a:srgbClr val="C00000"/>
                </a:solidFill>
                <a:latin typeface="Times New Roman" charset="0"/>
                <a:ea typeface="Times New Roman" charset="0"/>
                <a:cs typeface="Times New Roman" charset="0"/>
              </a:rPr>
              <a:t>73</a:t>
            </a:r>
            <a:endParaRPr lang="en-US" dirty="0">
              <a:solidFill>
                <a:srgbClr val="C00000"/>
              </a:solidFill>
              <a:latin typeface="Times New Roman" charset="0"/>
              <a:ea typeface="Times New Roman" charset="0"/>
              <a:cs typeface="Times New Roman" charset="0"/>
            </a:endParaRPr>
          </a:p>
        </p:txBody>
      </p:sp>
      <p:sp>
        <p:nvSpPr>
          <p:cNvPr id="59" name="Rectangle 58"/>
          <p:cNvSpPr/>
          <p:nvPr/>
        </p:nvSpPr>
        <p:spPr>
          <a:xfrm>
            <a:off x="530352" y="1661756"/>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t>
            </a:r>
            <a:r>
              <a:rPr lang="en-US" altLang="zh-CN" sz="1600" dirty="0" err="1" smtClean="0">
                <a:solidFill>
                  <a:srgbClr val="115CB3"/>
                </a:solidFill>
                <a:latin typeface="Times New Roman" charset="0"/>
                <a:ea typeface="Times New Roman" charset="0"/>
                <a:cs typeface="Times New Roman" charset="0"/>
              </a:rPr>
              <a:t>Lazer</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et</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al.]</a:t>
            </a:r>
            <a:endParaRPr lang="en-US" sz="1600" dirty="0">
              <a:solidFill>
                <a:srgbClr val="115CB3"/>
              </a:solidFill>
              <a:latin typeface="Times New Roman" charset="0"/>
              <a:ea typeface="Times New Roman" charset="0"/>
              <a:cs typeface="Times New Roman" charset="0"/>
            </a:endParaRPr>
          </a:p>
        </p:txBody>
      </p:sp>
      <p:sp>
        <p:nvSpPr>
          <p:cNvPr id="60" name="Rectangle 59"/>
          <p:cNvSpPr/>
          <p:nvPr/>
        </p:nvSpPr>
        <p:spPr>
          <a:xfrm>
            <a:off x="4800600" y="2209800"/>
            <a:ext cx="4149545" cy="584775"/>
          </a:xfrm>
          <a:prstGeom prst="rect">
            <a:avLst/>
          </a:prstGeom>
        </p:spPr>
        <p:txBody>
          <a:bodyPr wrap="square">
            <a:spAutoFit/>
          </a:bodyPr>
          <a:lstStyle/>
          <a:p>
            <a:r>
              <a:rPr lang="en-US" altLang="zh-CN" sz="1600" dirty="0" smtClean="0">
                <a:solidFill>
                  <a:srgbClr val="C00000"/>
                </a:solidFill>
                <a:latin typeface="Times New Roman" charset="0"/>
                <a:ea typeface="Times New Roman" charset="0"/>
                <a:cs typeface="Times New Roman" charset="0"/>
              </a:rPr>
              <a:t>Spread</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of</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Obesity,</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Smoking,</a:t>
            </a:r>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Happiness</a:t>
            </a:r>
            <a:endParaRPr lang="zh-CN" altLang="en-US" sz="1600" dirty="0" smtClean="0">
              <a:solidFill>
                <a:srgbClr val="C00000"/>
              </a:solidFill>
              <a:latin typeface="Times New Roman" charset="0"/>
              <a:ea typeface="Times New Roman" charset="0"/>
              <a:cs typeface="Times New Roman" charset="0"/>
            </a:endParaRPr>
          </a:p>
          <a:p>
            <a:r>
              <a:rPr lang="zh-CN" altLang="en-US" sz="1600" dirty="0" smtClean="0">
                <a:solidFill>
                  <a:srgbClr val="C00000"/>
                </a:solidFill>
                <a:latin typeface="Times New Roman" charset="0"/>
                <a:ea typeface="Times New Roman" charset="0"/>
                <a:cs typeface="Times New Roman" charset="0"/>
              </a:rPr>
              <a:t>    </a:t>
            </a:r>
            <a:r>
              <a:rPr lang="en-US" altLang="zh-CN" sz="1600" dirty="0" smtClean="0">
                <a:solidFill>
                  <a:srgbClr val="C00000"/>
                </a:solidFill>
                <a:latin typeface="Times New Roman" charset="0"/>
                <a:ea typeface="Times New Roman" charset="0"/>
                <a:cs typeface="Times New Roman" charset="0"/>
              </a:rPr>
              <a:t>[</a:t>
            </a:r>
            <a:r>
              <a:rPr lang="en-US" sz="1600" dirty="0" smtClean="0">
                <a:solidFill>
                  <a:srgbClr val="C00000"/>
                </a:solidFill>
                <a:latin typeface="Times New Roman" charset="0"/>
                <a:ea typeface="Times New Roman" charset="0"/>
                <a:cs typeface="Times New Roman" charset="0"/>
              </a:rPr>
              <a:t>Christakis</a:t>
            </a:r>
            <a:r>
              <a:rPr lang="en-US" altLang="zh-CN" sz="1600" dirty="0" smtClean="0">
                <a:solidFill>
                  <a:srgbClr val="C00000"/>
                </a:solidFill>
                <a:latin typeface="Times New Roman" charset="0"/>
                <a:ea typeface="Times New Roman" charset="0"/>
                <a:cs typeface="Times New Roman" charset="0"/>
              </a:rPr>
              <a:t>,</a:t>
            </a:r>
            <a:r>
              <a:rPr lang="zh-CN" altLang="en-US" sz="1600" dirty="0" smtClean="0">
                <a:solidFill>
                  <a:srgbClr val="C00000"/>
                </a:solidFill>
                <a:latin typeface="Times New Roman" charset="0"/>
                <a:ea typeface="Times New Roman" charset="0"/>
                <a:cs typeface="Times New Roman" charset="0"/>
              </a:rPr>
              <a:t> </a:t>
            </a:r>
            <a:r>
              <a:rPr lang="en-US" sz="1600" dirty="0" smtClean="0">
                <a:solidFill>
                  <a:srgbClr val="C00000"/>
                </a:solidFill>
                <a:latin typeface="Times New Roman" charset="0"/>
                <a:ea typeface="Times New Roman" charset="0"/>
                <a:cs typeface="Times New Roman" charset="0"/>
              </a:rPr>
              <a:t>Fowler</a:t>
            </a:r>
            <a:r>
              <a:rPr lang="en-US" altLang="zh-CN" sz="1600" dirty="0" smtClean="0">
                <a:solidFill>
                  <a:srgbClr val="C00000"/>
                </a:solidFill>
                <a:latin typeface="Times New Roman" charset="0"/>
                <a:ea typeface="Times New Roman" charset="0"/>
                <a:cs typeface="Times New Roman" charset="0"/>
              </a:rPr>
              <a:t>]</a:t>
            </a:r>
            <a:endParaRPr lang="en-US" sz="1600" dirty="0">
              <a:solidFill>
                <a:srgbClr val="C00000"/>
              </a:solidFill>
              <a:latin typeface="Times New Roman" charset="0"/>
              <a:ea typeface="Times New Roman" charset="0"/>
              <a:cs typeface="Times New Roman" charset="0"/>
            </a:endParaRPr>
          </a:p>
        </p:txBody>
      </p:sp>
      <p:sp>
        <p:nvSpPr>
          <p:cNvPr id="61" name="TextBox 60"/>
          <p:cNvSpPr txBox="1"/>
          <p:nvPr/>
        </p:nvSpPr>
        <p:spPr>
          <a:xfrm>
            <a:off x="4724400" y="4082534"/>
            <a:ext cx="762000"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1999</a:t>
            </a:r>
            <a:endParaRPr lang="en-US" dirty="0">
              <a:solidFill>
                <a:srgbClr val="115CB3"/>
              </a:solidFill>
              <a:latin typeface="Times New Roman" charset="0"/>
              <a:ea typeface="Times New Roman" charset="0"/>
              <a:cs typeface="Times New Roman" charset="0"/>
            </a:endParaRPr>
          </a:p>
        </p:txBody>
      </p:sp>
      <p:sp>
        <p:nvSpPr>
          <p:cNvPr id="62" name="TextBox 61"/>
          <p:cNvSpPr txBox="1"/>
          <p:nvPr/>
        </p:nvSpPr>
        <p:spPr>
          <a:xfrm>
            <a:off x="4724400" y="4355068"/>
            <a:ext cx="708046" cy="369332"/>
          </a:xfrm>
          <a:prstGeom prst="rect">
            <a:avLst/>
          </a:prstGeom>
          <a:noFill/>
        </p:spPr>
        <p:txBody>
          <a:bodyPr wrap="square" rtlCol="0">
            <a:spAutoFit/>
          </a:bodyPr>
          <a:lstStyle/>
          <a:p>
            <a:r>
              <a:rPr lang="en-US" dirty="0" smtClean="0">
                <a:solidFill>
                  <a:srgbClr val="115CB3"/>
                </a:solidFill>
                <a:latin typeface="Times New Roman" charset="0"/>
                <a:ea typeface="Times New Roman" charset="0"/>
                <a:cs typeface="Times New Roman" charset="0"/>
              </a:rPr>
              <a:t>1998</a:t>
            </a:r>
            <a:endParaRPr lang="en-US" dirty="0">
              <a:solidFill>
                <a:srgbClr val="115CB3"/>
              </a:solidFill>
              <a:latin typeface="Times New Roman" charset="0"/>
              <a:ea typeface="Times New Roman" charset="0"/>
              <a:cs typeface="Times New Roman" charset="0"/>
            </a:endParaRPr>
          </a:p>
        </p:txBody>
      </p:sp>
      <p:pic>
        <p:nvPicPr>
          <p:cNvPr id="40" name="Picture 39"/>
          <p:cNvPicPr>
            <a:picLocks noChangeAspect="1"/>
          </p:cNvPicPr>
          <p:nvPr/>
        </p:nvPicPr>
        <p:blipFill>
          <a:blip r:embed="rId8"/>
          <a:stretch>
            <a:fillRect/>
          </a:stretch>
        </p:blipFill>
        <p:spPr>
          <a:xfrm>
            <a:off x="457200" y="5334000"/>
            <a:ext cx="1371600" cy="610603"/>
          </a:xfrm>
          <a:prstGeom prst="rect">
            <a:avLst/>
          </a:prstGeom>
          <a:ln w="25400">
            <a:solidFill>
              <a:srgbClr val="C00000"/>
            </a:solidFill>
          </a:ln>
        </p:spPr>
      </p:pic>
      <p:pic>
        <p:nvPicPr>
          <p:cNvPr id="63" name="Picture 62"/>
          <p:cNvPicPr>
            <a:picLocks noChangeAspect="1"/>
          </p:cNvPicPr>
          <p:nvPr/>
        </p:nvPicPr>
        <p:blipFill>
          <a:blip r:embed="rId9"/>
          <a:stretch>
            <a:fillRect/>
          </a:stretch>
        </p:blipFill>
        <p:spPr>
          <a:xfrm>
            <a:off x="1295400" y="6096000"/>
            <a:ext cx="1524000" cy="585788"/>
          </a:xfrm>
          <a:prstGeom prst="rect">
            <a:avLst/>
          </a:prstGeom>
          <a:ln w="25400">
            <a:solidFill>
              <a:srgbClr val="C00000"/>
            </a:solidFill>
          </a:ln>
        </p:spPr>
      </p:pic>
      <p:sp>
        <p:nvSpPr>
          <p:cNvPr id="64" name="Title 1"/>
          <p:cNvSpPr>
            <a:spLocks noGrp="1"/>
          </p:cNvSpPr>
          <p:nvPr>
            <p:ph type="title"/>
          </p:nvPr>
        </p:nvSpPr>
        <p:spPr>
          <a:xfrm>
            <a:off x="250582" y="188913"/>
            <a:ext cx="8642838" cy="792162"/>
          </a:xfrm>
        </p:spPr>
        <p:txBody>
          <a:bodyPr/>
          <a:lstStyle/>
          <a:p>
            <a:r>
              <a:rPr lang="en-US" dirty="0" smtClean="0"/>
              <a:t>History of Social Network Analysis</a:t>
            </a:r>
            <a:endParaRPr lang="en-US" dirty="0"/>
          </a:p>
        </p:txBody>
      </p:sp>
      <p:sp>
        <p:nvSpPr>
          <p:cNvPr id="69" name="Oval 68"/>
          <p:cNvSpPr>
            <a:spLocks noChangeAspect="1"/>
          </p:cNvSpPr>
          <p:nvPr/>
        </p:nvSpPr>
        <p:spPr>
          <a:xfrm>
            <a:off x="4495800" y="1447800"/>
            <a:ext cx="152400" cy="152400"/>
          </a:xfrm>
          <a:prstGeom prst="ellipse">
            <a:avLst/>
          </a:prstGeom>
          <a:solidFill>
            <a:schemeClr val="bg1"/>
          </a:solidFill>
          <a:ln w="38100">
            <a:solidFill>
              <a:srgbClr val="115C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5CB3"/>
              </a:solidFill>
              <a:latin typeface="Times New Roman" charset="0"/>
              <a:ea typeface="Times New Roman" charset="0"/>
              <a:cs typeface="Times New Roman" charset="0"/>
            </a:endParaRPr>
          </a:p>
        </p:txBody>
      </p:sp>
      <p:sp>
        <p:nvSpPr>
          <p:cNvPr id="70" name="TextBox 69"/>
          <p:cNvSpPr txBox="1"/>
          <p:nvPr/>
        </p:nvSpPr>
        <p:spPr>
          <a:xfrm>
            <a:off x="4724400" y="1344168"/>
            <a:ext cx="762000" cy="369332"/>
          </a:xfrm>
          <a:prstGeom prst="rect">
            <a:avLst/>
          </a:prstGeom>
          <a:noFill/>
        </p:spPr>
        <p:txBody>
          <a:bodyPr wrap="square" rtlCol="0">
            <a:spAutoFit/>
          </a:bodyPr>
          <a:lstStyle/>
          <a:p>
            <a:r>
              <a:rPr lang="en-US" altLang="zh-CN" smtClean="0">
                <a:solidFill>
                  <a:srgbClr val="115CB3"/>
                </a:solidFill>
                <a:latin typeface="Times New Roman" charset="0"/>
                <a:ea typeface="Times New Roman" charset="0"/>
                <a:cs typeface="Times New Roman" charset="0"/>
              </a:rPr>
              <a:t>2012</a:t>
            </a:r>
          </a:p>
        </p:txBody>
      </p:sp>
      <p:sp>
        <p:nvSpPr>
          <p:cNvPr id="71" name="Rectangle 70"/>
          <p:cNvSpPr/>
          <p:nvPr/>
        </p:nvSpPr>
        <p:spPr>
          <a:xfrm>
            <a:off x="530352" y="1371600"/>
            <a:ext cx="4114800" cy="338554"/>
          </a:xfrm>
          <a:prstGeom prst="rect">
            <a:avLst/>
          </a:prstGeom>
        </p:spPr>
        <p:txBody>
          <a:bodyPr wrap="square">
            <a:spAutoFit/>
          </a:bodyPr>
          <a:lstStyle/>
          <a:p>
            <a:r>
              <a:rPr lang="en-US" altLang="zh-CN" sz="1600" dirty="0" smtClean="0">
                <a:solidFill>
                  <a:srgbClr val="115CB3"/>
                </a:solidFill>
                <a:latin typeface="Times New Roman" charset="0"/>
                <a:ea typeface="Times New Roman" charset="0"/>
                <a:cs typeface="Times New Roman" charset="0"/>
              </a:rPr>
              <a:t>Computational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Social</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Science</a:t>
            </a:r>
            <a:r>
              <a:rPr lang="zh-CN" altLang="en-US" sz="1600" dirty="0" smtClean="0">
                <a:solidFill>
                  <a:srgbClr val="115CB3"/>
                </a:solidFill>
                <a:latin typeface="Times New Roman" charset="0"/>
                <a:ea typeface="Times New Roman" charset="0"/>
                <a:cs typeface="Times New Roman" charset="0"/>
              </a:rPr>
              <a:t> </a:t>
            </a:r>
            <a:r>
              <a:rPr lang="en-US" altLang="zh-CN" sz="1600" dirty="0" smtClean="0">
                <a:solidFill>
                  <a:srgbClr val="115CB3"/>
                </a:solidFill>
                <a:latin typeface="Times New Roman" charset="0"/>
                <a:ea typeface="Times New Roman" charset="0"/>
                <a:cs typeface="Times New Roman" charset="0"/>
              </a:rPr>
              <a:t>[Giles]</a:t>
            </a:r>
            <a:endParaRPr lang="en-US" sz="1600" dirty="0">
              <a:solidFill>
                <a:srgbClr val="115CB3"/>
              </a:solidFill>
              <a:latin typeface="Times New Roman" charset="0"/>
              <a:ea typeface="Times New Roman" charset="0"/>
              <a:cs typeface="Times New Roman" charset="0"/>
            </a:endParaRPr>
          </a:p>
        </p:txBody>
      </p:sp>
      <p:pic>
        <p:nvPicPr>
          <p:cNvPr id="72" name="Picture 71"/>
          <p:cNvPicPr>
            <a:picLocks noChangeAspect="1"/>
          </p:cNvPicPr>
          <p:nvPr/>
        </p:nvPicPr>
        <p:blipFill>
          <a:blip r:embed="rId10"/>
          <a:stretch>
            <a:fillRect/>
          </a:stretch>
        </p:blipFill>
        <p:spPr>
          <a:xfrm>
            <a:off x="6248401" y="1295400"/>
            <a:ext cx="1524000" cy="725714"/>
          </a:xfrm>
          <a:prstGeom prst="rect">
            <a:avLst/>
          </a:prstGeom>
          <a:noFill/>
          <a:ln w="25400">
            <a:solidFill>
              <a:srgbClr val="115CB3"/>
            </a:solidFill>
          </a:ln>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9800" y="3048000"/>
            <a:ext cx="990600" cy="691338"/>
          </a:xfrm>
          <a:prstGeom prst="rect">
            <a:avLst/>
          </a:prstGeom>
          <a:ln w="28575">
            <a:solidFill>
              <a:srgbClr val="C00000"/>
            </a:solidFill>
          </a:ln>
        </p:spPr>
      </p:pic>
      <p:pic>
        <p:nvPicPr>
          <p:cNvPr id="57" name="Picture 56"/>
          <p:cNvPicPr>
            <a:picLocks noChangeAspect="1"/>
          </p:cNvPicPr>
          <p:nvPr/>
        </p:nvPicPr>
        <p:blipFill>
          <a:blip r:embed="rId12"/>
          <a:stretch>
            <a:fillRect/>
          </a:stretch>
        </p:blipFill>
        <p:spPr>
          <a:xfrm>
            <a:off x="533400" y="2667000"/>
            <a:ext cx="914400" cy="960120"/>
          </a:xfrm>
          <a:prstGeom prst="rect">
            <a:avLst/>
          </a:prstGeom>
          <a:ln w="25400">
            <a:solidFill>
              <a:srgbClr val="C00000"/>
            </a:solidFill>
          </a:ln>
        </p:spPr>
      </p:pic>
      <p:pic>
        <p:nvPicPr>
          <p:cNvPr id="66" name="Picture 65"/>
          <p:cNvPicPr>
            <a:picLocks noChangeAspect="1"/>
          </p:cNvPicPr>
          <p:nvPr/>
        </p:nvPicPr>
        <p:blipFill>
          <a:blip r:embed="rId13"/>
          <a:stretch>
            <a:fillRect/>
          </a:stretch>
        </p:blipFill>
        <p:spPr>
          <a:xfrm>
            <a:off x="1752600" y="2286000"/>
            <a:ext cx="990600" cy="645958"/>
          </a:xfrm>
          <a:prstGeom prst="rect">
            <a:avLst/>
          </a:prstGeom>
          <a:ln w="25400">
            <a:solidFill>
              <a:srgbClr val="C00000"/>
            </a:solidFill>
          </a:ln>
        </p:spPr>
      </p:pic>
    </p:spTree>
    <p:extLst>
      <p:ext uri="{BB962C8B-B14F-4D97-AF65-F5344CB8AC3E}">
        <p14:creationId xmlns:p14="http://schemas.microsoft.com/office/powerpoint/2010/main" val="45913947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62">
                <a:latin typeface="Times New Roman" pitchFamily="18" charset="0"/>
                <a:ea typeface="黑体" pitchFamily="49" charset="-122"/>
                <a:cs typeface="Times New Roman" pitchFamily="18" charset="0"/>
              </a:rPr>
              <a:t>Networks</a:t>
            </a:r>
            <a:endParaRPr lang="zh-CN" altLang="en-US" sz="4062"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870" y="1368669"/>
            <a:ext cx="8820143" cy="5225562"/>
          </a:xfrm>
        </p:spPr>
        <p:txBody>
          <a:bodyPr/>
          <a:lstStyle/>
          <a:p>
            <a:r>
              <a:rPr lang="en-US" altLang="zh-CN" sz="2215" b="1" dirty="0" err="1"/>
              <a:t>Epinions</a:t>
            </a:r>
            <a:r>
              <a:rPr lang="en-US" altLang="zh-CN" sz="2215" b="1" dirty="0"/>
              <a:t> </a:t>
            </a:r>
            <a:r>
              <a:rPr lang="en-US" altLang="zh-CN" sz="2215" dirty="0"/>
              <a:t>a network of product reviewers: 131,828 nodes (users) and 841,372 edges</a:t>
            </a:r>
          </a:p>
          <a:p>
            <a:pPr lvl="1"/>
            <a:r>
              <a:rPr lang="en-US" altLang="zh-CN" sz="1846" dirty="0"/>
              <a:t>trust relationships between users</a:t>
            </a:r>
          </a:p>
          <a:p>
            <a:r>
              <a:rPr lang="en-US" altLang="zh-CN" sz="2215" b="1" dirty="0"/>
              <a:t>Slashdot</a:t>
            </a:r>
            <a:r>
              <a:rPr lang="en-US" altLang="zh-CN" sz="2215" dirty="0"/>
              <a:t>: 82,144 users and 59,202 edges </a:t>
            </a:r>
          </a:p>
          <a:p>
            <a:pPr lvl="1"/>
            <a:r>
              <a:rPr lang="en-US" altLang="zh-CN" sz="1846" dirty="0"/>
              <a:t>“friend” relationships between users</a:t>
            </a:r>
          </a:p>
          <a:p>
            <a:r>
              <a:rPr lang="en-US" altLang="zh-CN" sz="2215" b="1" dirty="0"/>
              <a:t>Mobile</a:t>
            </a:r>
            <a:r>
              <a:rPr lang="en-US" altLang="zh-CN" sz="2215" dirty="0"/>
              <a:t>: 107 mobile users and 5,436 edges</a:t>
            </a:r>
          </a:p>
          <a:p>
            <a:pPr lvl="1"/>
            <a:r>
              <a:rPr lang="en-US" altLang="zh-CN" sz="1846" dirty="0"/>
              <a:t>to infer friendships between users</a:t>
            </a:r>
          </a:p>
          <a:p>
            <a:r>
              <a:rPr lang="en-US" altLang="zh-CN" sz="2215" b="1" dirty="0"/>
              <a:t>Coauthor</a:t>
            </a:r>
            <a:r>
              <a:rPr lang="en-US" altLang="zh-CN" sz="2215" dirty="0"/>
              <a:t>: 815,946 authors and 2,792,833 coauthor relationships</a:t>
            </a:r>
          </a:p>
          <a:p>
            <a:pPr lvl="1"/>
            <a:r>
              <a:rPr lang="en-US" altLang="zh-CN" sz="1846" dirty="0"/>
              <a:t>to infer advisor-advisee relationships between coauthors</a:t>
            </a:r>
          </a:p>
          <a:p>
            <a:r>
              <a:rPr lang="en-US" altLang="zh-CN" sz="2215" b="1" dirty="0"/>
              <a:t>Enron</a:t>
            </a:r>
            <a:r>
              <a:rPr lang="en-US" altLang="zh-CN" sz="2215" dirty="0"/>
              <a:t>: 151 Enron employees and 3572 edges</a:t>
            </a:r>
          </a:p>
          <a:p>
            <a:pPr lvl="1"/>
            <a:r>
              <a:rPr lang="en-US" altLang="zh-CN" sz="1846" dirty="0"/>
              <a:t>to infer manager-subordinate relationships between users.</a:t>
            </a:r>
          </a:p>
        </p:txBody>
      </p:sp>
      <p:sp>
        <p:nvSpPr>
          <p:cNvPr id="4" name="矩形 3"/>
          <p:cNvSpPr/>
          <p:nvPr/>
        </p:nvSpPr>
        <p:spPr>
          <a:xfrm>
            <a:off x="650334" y="1368463"/>
            <a:ext cx="8208912" cy="2525819"/>
          </a:xfrm>
          <a:prstGeom prst="rect">
            <a:avLst/>
          </a:prstGeom>
          <a:solidFill>
            <a:srgbClr val="FFCCCC">
              <a:alpha val="1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99601" y="3495469"/>
            <a:ext cx="2359647" cy="39881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Undirected network</a:t>
            </a:r>
            <a:endParaRPr lang="zh-CN" altLang="en-US" dirty="0">
              <a:solidFill>
                <a:srgbClr val="0000CC"/>
              </a:solidFill>
            </a:endParaRPr>
          </a:p>
        </p:txBody>
      </p:sp>
      <p:sp>
        <p:nvSpPr>
          <p:cNvPr id="6" name="矩形 5"/>
          <p:cNvSpPr/>
          <p:nvPr/>
        </p:nvSpPr>
        <p:spPr>
          <a:xfrm>
            <a:off x="650334" y="3960752"/>
            <a:ext cx="8208912" cy="1894364"/>
          </a:xfrm>
          <a:prstGeom prst="rect">
            <a:avLst/>
          </a:prstGeom>
          <a:solidFill>
            <a:srgbClr val="CCFFFF">
              <a:alpha val="15000"/>
            </a:srgb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98712" y="5456302"/>
            <a:ext cx="2060537" cy="398814"/>
          </a:xfrm>
          <a:prstGeom prst="rect">
            <a:avLst/>
          </a:prstGeom>
          <a:solidFill>
            <a:schemeClr val="bg1"/>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Directed network</a:t>
            </a:r>
            <a:endParaRPr lang="zh-CN" altLang="en-US" dirty="0">
              <a:solidFill>
                <a:srgbClr val="0000CC"/>
              </a:solidFill>
            </a:endParaRPr>
          </a:p>
        </p:txBody>
      </p:sp>
    </p:spTree>
    <p:extLst>
      <p:ext uri="{BB962C8B-B14F-4D97-AF65-F5344CB8AC3E}">
        <p14:creationId xmlns:p14="http://schemas.microsoft.com/office/powerpoint/2010/main" val="1980097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Formulation</a:t>
            </a:r>
            <a:endParaRPr lang="zh-CN" altLang="en-US" dirty="0"/>
          </a:p>
        </p:txBody>
      </p:sp>
      <p:cxnSp>
        <p:nvCxnSpPr>
          <p:cNvPr id="168" name="直接连接符 39"/>
          <p:cNvCxnSpPr>
            <a:stCxn id="172" idx="3"/>
          </p:cNvCxnSpPr>
          <p:nvPr/>
        </p:nvCxnSpPr>
        <p:spPr>
          <a:xfrm>
            <a:off x="3185622" y="4631780"/>
            <a:ext cx="976915" cy="60156"/>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69" name="图片 168" descr="Misc-Buddy-Blue-icon.png"/>
          <p:cNvPicPr>
            <a:picLocks noChangeAspect="1"/>
          </p:cNvPicPr>
          <p:nvPr/>
        </p:nvPicPr>
        <p:blipFill>
          <a:blip r:embed="rId3" cstate="print"/>
          <a:stretch>
            <a:fillRect/>
          </a:stretch>
        </p:blipFill>
        <p:spPr>
          <a:xfrm>
            <a:off x="3387958" y="2365497"/>
            <a:ext cx="589744" cy="544379"/>
          </a:xfrm>
          <a:prstGeom prst="rect">
            <a:avLst/>
          </a:prstGeom>
        </p:spPr>
      </p:pic>
      <p:pic>
        <p:nvPicPr>
          <p:cNvPr id="170" name="图片 169" descr="Misc-Buddy-Blue-icon.png"/>
          <p:cNvPicPr>
            <a:picLocks noChangeAspect="1"/>
          </p:cNvPicPr>
          <p:nvPr/>
        </p:nvPicPr>
        <p:blipFill>
          <a:blip r:embed="rId3" cstate="print"/>
          <a:stretch>
            <a:fillRect/>
          </a:stretch>
        </p:blipFill>
        <p:spPr>
          <a:xfrm>
            <a:off x="1691682" y="3696455"/>
            <a:ext cx="561661" cy="518456"/>
          </a:xfrm>
          <a:prstGeom prst="rect">
            <a:avLst/>
          </a:prstGeom>
        </p:spPr>
      </p:pic>
      <p:pic>
        <p:nvPicPr>
          <p:cNvPr id="171" name="图片 170" descr="Misc-Buddy-Blue-icon.png"/>
          <p:cNvPicPr>
            <a:picLocks noChangeAspect="1"/>
          </p:cNvPicPr>
          <p:nvPr/>
        </p:nvPicPr>
        <p:blipFill>
          <a:blip r:embed="rId3" cstate="print"/>
          <a:stretch>
            <a:fillRect/>
          </a:stretch>
        </p:blipFill>
        <p:spPr>
          <a:xfrm>
            <a:off x="4252054" y="3229593"/>
            <a:ext cx="589744" cy="544379"/>
          </a:xfrm>
          <a:prstGeom prst="rect">
            <a:avLst/>
          </a:prstGeom>
        </p:spPr>
      </p:pic>
      <p:pic>
        <p:nvPicPr>
          <p:cNvPr id="172" name="图片 171" descr="Misc-Buddy-Blue-icon.png"/>
          <p:cNvPicPr>
            <a:picLocks noChangeAspect="1"/>
          </p:cNvPicPr>
          <p:nvPr/>
        </p:nvPicPr>
        <p:blipFill>
          <a:blip r:embed="rId3" cstate="print"/>
          <a:stretch>
            <a:fillRect/>
          </a:stretch>
        </p:blipFill>
        <p:spPr>
          <a:xfrm>
            <a:off x="2595864" y="4359565"/>
            <a:ext cx="589744" cy="544379"/>
          </a:xfrm>
          <a:prstGeom prst="rect">
            <a:avLst/>
          </a:prstGeom>
        </p:spPr>
      </p:pic>
      <p:pic>
        <p:nvPicPr>
          <p:cNvPr id="173" name="图片 172" descr="Misc-Buddy-Blue-icon.png"/>
          <p:cNvPicPr>
            <a:picLocks noChangeAspect="1"/>
          </p:cNvPicPr>
          <p:nvPr/>
        </p:nvPicPr>
        <p:blipFill>
          <a:blip r:embed="rId3" cstate="print"/>
          <a:stretch>
            <a:fillRect/>
          </a:stretch>
        </p:blipFill>
        <p:spPr>
          <a:xfrm>
            <a:off x="4166362" y="4426034"/>
            <a:ext cx="589744" cy="544379"/>
          </a:xfrm>
          <a:prstGeom prst="rect">
            <a:avLst/>
          </a:prstGeom>
          <a:ln>
            <a:noFill/>
          </a:ln>
        </p:spPr>
      </p:pic>
      <p:cxnSp>
        <p:nvCxnSpPr>
          <p:cNvPr id="174" name="直接连接符 39"/>
          <p:cNvCxnSpPr/>
          <p:nvPr/>
        </p:nvCxnSpPr>
        <p:spPr>
          <a:xfrm flipV="1">
            <a:off x="3171934" y="3694876"/>
            <a:ext cx="1008112" cy="797627"/>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直接连接符 39"/>
          <p:cNvCxnSpPr/>
          <p:nvPr/>
        </p:nvCxnSpPr>
        <p:spPr>
          <a:xfrm flipH="1" flipV="1">
            <a:off x="3942628" y="2824898"/>
            <a:ext cx="453436" cy="471164"/>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直接连接符 39"/>
          <p:cNvCxnSpPr>
            <a:stCxn id="173" idx="0"/>
          </p:cNvCxnSpPr>
          <p:nvPr/>
        </p:nvCxnSpPr>
        <p:spPr>
          <a:xfrm flipV="1">
            <a:off x="4461232" y="3827814"/>
            <a:ext cx="65168" cy="598220"/>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直接连接符 39"/>
          <p:cNvCxnSpPr/>
          <p:nvPr/>
        </p:nvCxnSpPr>
        <p:spPr>
          <a:xfrm flipV="1">
            <a:off x="2195027" y="2897249"/>
            <a:ext cx="1206619" cy="991966"/>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76" name="TextBox 3075"/>
          <p:cNvSpPr txBox="1"/>
          <p:nvPr/>
        </p:nvSpPr>
        <p:spPr>
          <a:xfrm>
            <a:off x="2121903" y="1700812"/>
            <a:ext cx="3879179" cy="433196"/>
          </a:xfrm>
          <a:prstGeom prst="rect">
            <a:avLst/>
          </a:prstGeom>
          <a:noFill/>
        </p:spPr>
        <p:txBody>
          <a:bodyPr wrap="square" rtlCol="0">
            <a:spAutoFit/>
          </a:bodyPr>
          <a:lstStyle/>
          <a:p>
            <a:pPr marL="0" lvl="1"/>
            <a:r>
              <a:rPr lang="en-US" altLang="zh-CN" sz="2215" dirty="0"/>
              <a:t>Input:</a:t>
            </a:r>
            <a:r>
              <a:rPr lang="en-US" altLang="zh-CN" sz="2215" i="1" dirty="0"/>
              <a:t> G</a:t>
            </a:r>
            <a:r>
              <a:rPr lang="en-US" altLang="zh-CN" sz="2215" dirty="0"/>
              <a:t>=(</a:t>
            </a:r>
            <a:r>
              <a:rPr lang="en-US" altLang="zh-CN" sz="2215" i="1" dirty="0"/>
              <a:t>V,E</a:t>
            </a:r>
            <a:r>
              <a:rPr lang="en-US" altLang="zh-CN" sz="2215" i="1" baseline="30000" dirty="0"/>
              <a:t>L</a:t>
            </a:r>
            <a:r>
              <a:rPr lang="en-US" altLang="zh-CN" sz="2215" i="1" dirty="0"/>
              <a:t>,E</a:t>
            </a:r>
            <a:r>
              <a:rPr lang="en-US" altLang="zh-CN" sz="2215" i="1" baseline="30000" dirty="0"/>
              <a:t>U</a:t>
            </a:r>
            <a:r>
              <a:rPr lang="en-US" altLang="zh-CN" sz="2215" i="1" dirty="0"/>
              <a:t>,R</a:t>
            </a:r>
            <a:r>
              <a:rPr lang="en-US" altLang="zh-CN" sz="2215" i="1" baseline="30000" dirty="0"/>
              <a:t>L</a:t>
            </a:r>
            <a:r>
              <a:rPr lang="en-US" altLang="zh-CN" sz="2215" i="1" dirty="0"/>
              <a:t>,W</a:t>
            </a:r>
            <a:r>
              <a:rPr lang="en-US" altLang="zh-CN" sz="2215" dirty="0"/>
              <a:t>)</a:t>
            </a:r>
            <a:endParaRPr lang="en-US" altLang="zh-CN" sz="2215" dirty="0"/>
          </a:p>
        </p:txBody>
      </p:sp>
      <p:sp>
        <p:nvSpPr>
          <p:cNvPr id="3083" name="椭圆 3082"/>
          <p:cNvSpPr/>
          <p:nvPr/>
        </p:nvSpPr>
        <p:spPr bwMode="auto">
          <a:xfrm>
            <a:off x="3375559" y="1734043"/>
            <a:ext cx="299110" cy="365579"/>
          </a:xfrm>
          <a:prstGeom prst="ellipse">
            <a:avLst/>
          </a:prstGeom>
          <a:noFill/>
          <a:ln w="38100" cap="flat" cmpd="sng" algn="ctr">
            <a:solidFill>
              <a:srgbClr val="C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sp>
        <p:nvSpPr>
          <p:cNvPr id="192" name="椭圆 191"/>
          <p:cNvSpPr/>
          <p:nvPr/>
        </p:nvSpPr>
        <p:spPr bwMode="auto">
          <a:xfrm>
            <a:off x="3707904" y="1733510"/>
            <a:ext cx="299110" cy="366114"/>
          </a:xfrm>
          <a:prstGeom prst="ellipse">
            <a:avLst/>
          </a:prstGeom>
          <a:noFill/>
          <a:ln w="38100" cap="flat" cmpd="sng" algn="ctr">
            <a:solidFill>
              <a:srgbClr val="C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dirty="0">
              <a:solidFill>
                <a:srgbClr val="003399"/>
              </a:solidFill>
              <a:latin typeface="Verdana" pitchFamily="34" charset="0"/>
              <a:ea typeface="黑体" pitchFamily="2" charset="-122"/>
            </a:endParaRPr>
          </a:p>
        </p:txBody>
      </p:sp>
      <p:sp>
        <p:nvSpPr>
          <p:cNvPr id="193" name="椭圆 192"/>
          <p:cNvSpPr/>
          <p:nvPr/>
        </p:nvSpPr>
        <p:spPr bwMode="auto">
          <a:xfrm>
            <a:off x="4098570" y="1734046"/>
            <a:ext cx="291534" cy="365661"/>
          </a:xfrm>
          <a:prstGeom prst="ellipse">
            <a:avLst/>
          </a:prstGeom>
          <a:noFill/>
          <a:ln w="38100" cap="flat" cmpd="sng" algn="ctr">
            <a:solidFill>
              <a:srgbClr val="C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sp>
        <p:nvSpPr>
          <p:cNvPr id="194" name="椭圆 193"/>
          <p:cNvSpPr/>
          <p:nvPr/>
        </p:nvSpPr>
        <p:spPr bwMode="auto">
          <a:xfrm>
            <a:off x="4537284" y="1733510"/>
            <a:ext cx="324768" cy="366114"/>
          </a:xfrm>
          <a:prstGeom prst="ellipse">
            <a:avLst/>
          </a:prstGeom>
          <a:noFill/>
          <a:ln w="38100" cap="flat" cmpd="sng" algn="ctr">
            <a:solidFill>
              <a:srgbClr val="C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sp>
        <p:nvSpPr>
          <p:cNvPr id="3084" name="TextBox 3083"/>
          <p:cNvSpPr txBox="1"/>
          <p:nvPr/>
        </p:nvSpPr>
        <p:spPr>
          <a:xfrm>
            <a:off x="6024780" y="2727324"/>
            <a:ext cx="1778051" cy="37638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buNone/>
            </a:pPr>
            <a:r>
              <a:rPr lang="en-US" altLang="zh-CN" sz="1846" i="1" dirty="0"/>
              <a:t>V</a:t>
            </a:r>
            <a:r>
              <a:rPr lang="en-US" altLang="zh-CN" sz="1846" dirty="0"/>
              <a:t>: Set of Users</a:t>
            </a:r>
            <a:endParaRPr lang="zh-CN" altLang="en-US" sz="1846" dirty="0"/>
          </a:p>
        </p:txBody>
      </p:sp>
      <p:sp>
        <p:nvSpPr>
          <p:cNvPr id="197" name="TextBox 196"/>
          <p:cNvSpPr txBox="1"/>
          <p:nvPr/>
        </p:nvSpPr>
        <p:spPr>
          <a:xfrm>
            <a:off x="5220085" y="3393232"/>
            <a:ext cx="3124573" cy="37638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buNone/>
            </a:pPr>
            <a:r>
              <a:rPr lang="en-US" altLang="zh-CN" sz="1846" i="1" dirty="0"/>
              <a:t>E</a:t>
            </a:r>
            <a:r>
              <a:rPr lang="en-US" altLang="zh-CN" sz="1846" i="1" baseline="30000" dirty="0"/>
              <a:t>L</a:t>
            </a:r>
            <a:r>
              <a:rPr lang="en-US" altLang="zh-CN" sz="1846" i="1" dirty="0"/>
              <a:t>,R</a:t>
            </a:r>
            <a:r>
              <a:rPr lang="en-US" altLang="zh-CN" sz="1846" i="1" baseline="30000" dirty="0"/>
              <a:t>L</a:t>
            </a:r>
            <a:r>
              <a:rPr lang="en-US" altLang="zh-CN" sz="1846" dirty="0"/>
              <a:t>: Labeled relationships</a:t>
            </a:r>
            <a:endParaRPr lang="zh-CN" altLang="en-US" sz="1846" dirty="0"/>
          </a:p>
        </p:txBody>
      </p:sp>
      <p:sp>
        <p:nvSpPr>
          <p:cNvPr id="199" name="TextBox 198"/>
          <p:cNvSpPr txBox="1"/>
          <p:nvPr/>
        </p:nvSpPr>
        <p:spPr>
          <a:xfrm>
            <a:off x="4120846" y="2744869"/>
            <a:ext cx="906017" cy="376385"/>
          </a:xfrm>
          <a:prstGeom prst="rect">
            <a:avLst/>
          </a:prstGeom>
          <a:noFill/>
        </p:spPr>
        <p:txBody>
          <a:bodyPr wrap="none" rtlCol="0">
            <a:spAutoFit/>
          </a:bodyPr>
          <a:lstStyle/>
          <a:p>
            <a:pPr>
              <a:buNone/>
            </a:pPr>
            <a:r>
              <a:rPr lang="en-US" sz="1846" b="1" dirty="0">
                <a:solidFill>
                  <a:schemeClr val="accent1">
                    <a:lumMod val="25000"/>
                  </a:schemeClr>
                </a:solidFill>
              </a:rPr>
              <a:t>Friend</a:t>
            </a:r>
            <a:endParaRPr lang="en-US" sz="1846" b="1" dirty="0">
              <a:solidFill>
                <a:schemeClr val="accent1">
                  <a:lumMod val="25000"/>
                </a:schemeClr>
              </a:solidFill>
            </a:endParaRPr>
          </a:p>
        </p:txBody>
      </p:sp>
      <p:sp>
        <p:nvSpPr>
          <p:cNvPr id="200" name="TextBox 199"/>
          <p:cNvSpPr txBox="1"/>
          <p:nvPr/>
        </p:nvSpPr>
        <p:spPr>
          <a:xfrm>
            <a:off x="3185622" y="4684515"/>
            <a:ext cx="814647" cy="376385"/>
          </a:xfrm>
          <a:prstGeom prst="rect">
            <a:avLst/>
          </a:prstGeom>
          <a:noFill/>
        </p:spPr>
        <p:txBody>
          <a:bodyPr wrap="none" rtlCol="0">
            <a:spAutoFit/>
          </a:bodyPr>
          <a:lstStyle/>
          <a:p>
            <a:pPr>
              <a:buNone/>
            </a:pPr>
            <a:r>
              <a:rPr lang="en-US" sz="1846" b="1" dirty="0">
                <a:solidFill>
                  <a:schemeClr val="tx1">
                    <a:lumMod val="60000"/>
                    <a:lumOff val="40000"/>
                  </a:schemeClr>
                </a:solidFill>
              </a:rPr>
              <a:t>Other</a:t>
            </a:r>
            <a:endParaRPr lang="en-US" sz="1846" b="1" dirty="0">
              <a:solidFill>
                <a:schemeClr val="tx1">
                  <a:lumMod val="60000"/>
                  <a:lumOff val="40000"/>
                </a:schemeClr>
              </a:solidFill>
            </a:endParaRPr>
          </a:p>
        </p:txBody>
      </p:sp>
      <p:sp>
        <p:nvSpPr>
          <p:cNvPr id="201" name="TextBox 200"/>
          <p:cNvSpPr txBox="1"/>
          <p:nvPr/>
        </p:nvSpPr>
        <p:spPr>
          <a:xfrm>
            <a:off x="5220074" y="4093690"/>
            <a:ext cx="3049233" cy="37638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buNone/>
            </a:pPr>
            <a:r>
              <a:rPr lang="en-US" altLang="zh-CN" sz="1846" i="1" dirty="0"/>
              <a:t>E</a:t>
            </a:r>
            <a:r>
              <a:rPr lang="en-US" altLang="zh-CN" sz="1846" i="1" baseline="30000" dirty="0"/>
              <a:t>U</a:t>
            </a:r>
            <a:r>
              <a:rPr lang="en-US" altLang="zh-CN" sz="1846" dirty="0"/>
              <a:t>: Unlabeled </a:t>
            </a:r>
            <a:r>
              <a:rPr lang="en-US" altLang="zh-CN" sz="1846" dirty="0"/>
              <a:t>relationships</a:t>
            </a:r>
            <a:endParaRPr lang="zh-CN" altLang="en-US" sz="1846" dirty="0"/>
          </a:p>
        </p:txBody>
      </p:sp>
      <p:sp>
        <p:nvSpPr>
          <p:cNvPr id="203" name="TextBox 202"/>
          <p:cNvSpPr txBox="1"/>
          <p:nvPr/>
        </p:nvSpPr>
        <p:spPr>
          <a:xfrm>
            <a:off x="3379786" y="3762565"/>
            <a:ext cx="328936" cy="376385"/>
          </a:xfrm>
          <a:prstGeom prst="rect">
            <a:avLst/>
          </a:prstGeom>
          <a:noFill/>
        </p:spPr>
        <p:txBody>
          <a:bodyPr wrap="none" rtlCol="0">
            <a:spAutoFit/>
          </a:bodyPr>
          <a:lstStyle/>
          <a:p>
            <a:pPr>
              <a:buNone/>
            </a:pPr>
            <a:r>
              <a:rPr lang="en-US" sz="1846" b="1" dirty="0">
                <a:solidFill>
                  <a:schemeClr val="bg1">
                    <a:lumMod val="50000"/>
                  </a:schemeClr>
                </a:solidFill>
              </a:rPr>
              <a:t>?</a:t>
            </a:r>
          </a:p>
        </p:txBody>
      </p:sp>
      <p:sp>
        <p:nvSpPr>
          <p:cNvPr id="204" name="TextBox 203"/>
          <p:cNvSpPr txBox="1"/>
          <p:nvPr/>
        </p:nvSpPr>
        <p:spPr>
          <a:xfrm>
            <a:off x="4188951" y="3983883"/>
            <a:ext cx="328936" cy="376385"/>
          </a:xfrm>
          <a:prstGeom prst="rect">
            <a:avLst/>
          </a:prstGeom>
          <a:noFill/>
        </p:spPr>
        <p:txBody>
          <a:bodyPr wrap="none" rtlCol="0">
            <a:spAutoFit/>
          </a:bodyPr>
          <a:lstStyle/>
          <a:p>
            <a:pPr>
              <a:buNone/>
            </a:pPr>
            <a:r>
              <a:rPr lang="en-US" sz="1846" b="1" dirty="0">
                <a:solidFill>
                  <a:schemeClr val="bg1">
                    <a:lumMod val="50000"/>
                  </a:schemeClr>
                </a:solidFill>
              </a:rPr>
              <a:t>?</a:t>
            </a:r>
          </a:p>
        </p:txBody>
      </p:sp>
      <p:sp>
        <p:nvSpPr>
          <p:cNvPr id="3085" name="TextBox 3084"/>
          <p:cNvSpPr txBox="1"/>
          <p:nvPr/>
        </p:nvSpPr>
        <p:spPr>
          <a:xfrm>
            <a:off x="701639" y="5451931"/>
            <a:ext cx="3111590" cy="77405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buNone/>
            </a:pPr>
            <a:r>
              <a:rPr lang="en-US" altLang="zh-CN" sz="2215" dirty="0"/>
              <a:t>Input:</a:t>
            </a:r>
          </a:p>
          <a:p>
            <a:pPr marL="0" lvl="1" algn="ctr"/>
            <a:r>
              <a:rPr lang="en-US" altLang="zh-CN" sz="2215" i="1" dirty="0"/>
              <a:t>G</a:t>
            </a:r>
            <a:r>
              <a:rPr lang="en-US" altLang="zh-CN" sz="2215" dirty="0"/>
              <a:t>=(</a:t>
            </a:r>
            <a:r>
              <a:rPr lang="en-US" altLang="zh-CN" sz="2215" i="1" dirty="0"/>
              <a:t>V,E</a:t>
            </a:r>
            <a:r>
              <a:rPr lang="en-US" altLang="zh-CN" sz="2215" i="1" baseline="30000" dirty="0"/>
              <a:t>L</a:t>
            </a:r>
            <a:r>
              <a:rPr lang="en-US" altLang="zh-CN" sz="2215" i="1" dirty="0"/>
              <a:t>,E</a:t>
            </a:r>
            <a:r>
              <a:rPr lang="en-US" altLang="zh-CN" sz="2215" i="1" baseline="30000" dirty="0"/>
              <a:t>U</a:t>
            </a:r>
            <a:r>
              <a:rPr lang="en-US" altLang="zh-CN" sz="2215" i="1" dirty="0"/>
              <a:t>,R</a:t>
            </a:r>
            <a:r>
              <a:rPr lang="en-US" altLang="zh-CN" sz="2215" i="1" baseline="30000" dirty="0"/>
              <a:t>L</a:t>
            </a:r>
            <a:r>
              <a:rPr lang="en-US" altLang="zh-CN" sz="2215" i="1" dirty="0"/>
              <a:t>,W</a:t>
            </a:r>
            <a:r>
              <a:rPr lang="en-US" altLang="zh-CN" sz="2215" dirty="0"/>
              <a:t>)</a:t>
            </a:r>
            <a:endParaRPr lang="zh-CN" altLang="en-US" dirty="0"/>
          </a:p>
        </p:txBody>
      </p:sp>
      <p:sp>
        <p:nvSpPr>
          <p:cNvPr id="208" name="TextBox 207"/>
          <p:cNvSpPr txBox="1"/>
          <p:nvPr/>
        </p:nvSpPr>
        <p:spPr>
          <a:xfrm>
            <a:off x="5047107" y="5413984"/>
            <a:ext cx="3111590" cy="77405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buNone/>
            </a:pPr>
            <a:r>
              <a:rPr lang="en-US" altLang="zh-CN" sz="2215" dirty="0"/>
              <a:t>Output:</a:t>
            </a:r>
          </a:p>
          <a:p>
            <a:pPr algn="ctr">
              <a:buNone/>
            </a:pPr>
            <a:r>
              <a:rPr lang="en-US" altLang="zh-CN" sz="2215" i="1" dirty="0"/>
              <a:t>f</a:t>
            </a:r>
            <a:r>
              <a:rPr lang="en-US" altLang="zh-CN" sz="2215" dirty="0"/>
              <a:t>: </a:t>
            </a:r>
            <a:r>
              <a:rPr lang="en-US" altLang="zh-CN" sz="2215" i="1" dirty="0"/>
              <a:t>G</a:t>
            </a:r>
            <a:r>
              <a:rPr lang="en-US" altLang="zh-CN" sz="2215" dirty="0">
                <a:sym typeface="Wingdings" pitchFamily="2" charset="2"/>
              </a:rPr>
              <a:t></a:t>
            </a:r>
            <a:r>
              <a:rPr lang="en-US" altLang="zh-CN" sz="2215" i="1" dirty="0"/>
              <a:t>R</a:t>
            </a:r>
            <a:r>
              <a:rPr lang="en-US" altLang="zh-CN" sz="2215" dirty="0"/>
              <a:t> </a:t>
            </a:r>
          </a:p>
        </p:txBody>
      </p:sp>
      <p:grpSp>
        <p:nvGrpSpPr>
          <p:cNvPr id="3" name="组合 208"/>
          <p:cNvGrpSpPr/>
          <p:nvPr/>
        </p:nvGrpSpPr>
        <p:grpSpPr>
          <a:xfrm>
            <a:off x="4117136" y="5712783"/>
            <a:ext cx="742896" cy="313552"/>
            <a:chOff x="4148365" y="574608"/>
            <a:chExt cx="742896" cy="339681"/>
          </a:xfrm>
        </p:grpSpPr>
        <p:sp>
          <p:nvSpPr>
            <p:cNvPr id="210" name="右箭头 209"/>
            <p:cNvSpPr/>
            <p:nvPr/>
          </p:nvSpPr>
          <p:spPr>
            <a:xfrm>
              <a:off x="4148365" y="574608"/>
              <a:ext cx="742896" cy="339681"/>
            </a:xfrm>
            <a:prstGeom prst="rightArrow">
              <a:avLst>
                <a:gd name="adj1" fmla="val 60000"/>
                <a:gd name="adj2" fmla="val 50000"/>
              </a:avLst>
            </a:prstGeom>
          </p:spPr>
          <p:style>
            <a:lnRef idx="1">
              <a:schemeClr val="dk1"/>
            </a:lnRef>
            <a:fillRef idx="2">
              <a:schemeClr val="dk1"/>
            </a:fillRef>
            <a:effectRef idx="1">
              <a:schemeClr val="dk1"/>
            </a:effectRef>
            <a:fontRef idx="minor">
              <a:schemeClr val="dk1"/>
            </a:fontRef>
          </p:style>
        </p:sp>
        <p:sp>
          <p:nvSpPr>
            <p:cNvPr id="211" name="右箭头 4"/>
            <p:cNvSpPr/>
            <p:nvPr/>
          </p:nvSpPr>
          <p:spPr>
            <a:xfrm>
              <a:off x="4148365" y="642544"/>
              <a:ext cx="640992" cy="203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15477">
                <a:lnSpc>
                  <a:spcPct val="90000"/>
                </a:lnSpc>
                <a:spcAft>
                  <a:spcPct val="35000"/>
                </a:spcAft>
              </a:pPr>
              <a:endParaRPr lang="zh-CN" altLang="en-US" sz="1385"/>
            </a:p>
          </p:txBody>
        </p:sp>
      </p:grpSp>
      <p:sp>
        <p:nvSpPr>
          <p:cNvPr id="33" name="Rectangle 6"/>
          <p:cNvSpPr>
            <a:spLocks noChangeArrowheads="1"/>
          </p:cNvSpPr>
          <p:nvPr/>
        </p:nvSpPr>
        <p:spPr bwMode="auto">
          <a:xfrm>
            <a:off x="107504" y="2764400"/>
            <a:ext cx="2003642" cy="1109831"/>
          </a:xfrm>
          <a:prstGeom prst="rect">
            <a:avLst/>
          </a:prstGeom>
          <a:noFill/>
          <a:ln w="38100" cmpd="dbl" algn="ctr">
            <a:noFill/>
            <a:miter lim="800000"/>
            <a:headEnd/>
            <a:tailEnd type="none" w="lg"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83077" tIns="43200" rIns="83077" bIns="43200" anchor="ctr">
            <a:spAutoFit/>
          </a:bodyPr>
          <a:lstStyle/>
          <a:p>
            <a:pPr algn="ctr">
              <a:spcBef>
                <a:spcPct val="20000"/>
              </a:spcBef>
              <a:buFont typeface="Wingdings" pitchFamily="2" charset="2"/>
              <a:buNone/>
            </a:pPr>
            <a:r>
              <a:rPr lang="en-US" altLang="zh-CN" sz="2215" b="1" dirty="0">
                <a:solidFill>
                  <a:srgbClr val="C00000"/>
                </a:solidFill>
                <a:latin typeface="Verdana" pitchFamily="34" charset="0"/>
                <a:ea typeface="华文行楷" pitchFamily="2" charset="-122"/>
                <a:cs typeface="Times New Roman" pitchFamily="18" charset="0"/>
                <a:sym typeface="Wingdings" pitchFamily="2" charset="2"/>
              </a:rPr>
              <a:t>Partially Labeled Network</a:t>
            </a:r>
            <a:endParaRPr lang="zh-CN" altLang="en-US" sz="2215" b="1" dirty="0">
              <a:solidFill>
                <a:srgbClr val="C00000"/>
              </a:solidFill>
              <a:latin typeface="Verdana" pitchFamily="34" charset="0"/>
              <a:ea typeface="华文行楷" pitchFamily="2" charset="-122"/>
              <a:cs typeface="Times New Roman" pitchFamily="18" charset="0"/>
              <a:sym typeface="Wingdings" pitchFamily="2" charset="2"/>
            </a:endParaRPr>
          </a:p>
        </p:txBody>
      </p:sp>
      <p:cxnSp>
        <p:nvCxnSpPr>
          <p:cNvPr id="34" name="直接连接符 39"/>
          <p:cNvCxnSpPr/>
          <p:nvPr/>
        </p:nvCxnSpPr>
        <p:spPr>
          <a:xfrm flipV="1">
            <a:off x="3086836" y="3060480"/>
            <a:ext cx="549065" cy="1386687"/>
          </a:xfrm>
          <a:prstGeom prst="line">
            <a:avLst/>
          </a:prstGeom>
          <a:ln w="889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275856" y="3561938"/>
            <a:ext cx="328936" cy="376385"/>
          </a:xfrm>
          <a:prstGeom prst="rect">
            <a:avLst/>
          </a:prstGeom>
          <a:noFill/>
        </p:spPr>
        <p:txBody>
          <a:bodyPr wrap="none" rtlCol="0">
            <a:spAutoFit/>
          </a:bodyPr>
          <a:lstStyle/>
          <a:p>
            <a:pPr>
              <a:buNone/>
            </a:pPr>
            <a:r>
              <a:rPr lang="en-US" sz="1846" b="1" dirty="0">
                <a:solidFill>
                  <a:schemeClr val="bg1">
                    <a:lumMod val="50000"/>
                  </a:schemeClr>
                </a:solidFill>
              </a:rPr>
              <a:t>?</a:t>
            </a:r>
          </a:p>
        </p:txBody>
      </p:sp>
      <p:sp>
        <p:nvSpPr>
          <p:cNvPr id="38" name="TextBox 37"/>
          <p:cNvSpPr txBox="1"/>
          <p:nvPr/>
        </p:nvSpPr>
        <p:spPr>
          <a:xfrm>
            <a:off x="2275272" y="2785442"/>
            <a:ext cx="814647" cy="376385"/>
          </a:xfrm>
          <a:prstGeom prst="rect">
            <a:avLst/>
          </a:prstGeom>
          <a:noFill/>
        </p:spPr>
        <p:txBody>
          <a:bodyPr wrap="none" rtlCol="0">
            <a:spAutoFit/>
          </a:bodyPr>
          <a:lstStyle/>
          <a:p>
            <a:pPr>
              <a:buNone/>
            </a:pPr>
            <a:r>
              <a:rPr lang="en-US" sz="1846" b="1" dirty="0">
                <a:solidFill>
                  <a:schemeClr val="tx1">
                    <a:lumMod val="60000"/>
                    <a:lumOff val="40000"/>
                  </a:schemeClr>
                </a:solidFill>
              </a:rPr>
              <a:t>Other</a:t>
            </a:r>
            <a:endParaRPr lang="en-US" sz="1846" b="1" dirty="0">
              <a:solidFill>
                <a:schemeClr val="tx1">
                  <a:lumMod val="60000"/>
                  <a:lumOff val="40000"/>
                </a:schemeClr>
              </a:solidFill>
            </a:endParaRPr>
          </a:p>
        </p:txBody>
      </p:sp>
    </p:spTree>
    <p:extLst>
      <p:ext uri="{BB962C8B-B14F-4D97-AF65-F5344CB8AC3E}">
        <p14:creationId xmlns:p14="http://schemas.microsoft.com/office/powerpoint/2010/main" val="1234653059"/>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Basic Idea</a:t>
            </a:r>
            <a:endParaRPr lang="zh-CN" altLang="en-US" dirty="0"/>
          </a:p>
        </p:txBody>
      </p:sp>
      <p:sp>
        <p:nvSpPr>
          <p:cNvPr id="63" name="椭圆 62"/>
          <p:cNvSpPr/>
          <p:nvPr/>
        </p:nvSpPr>
        <p:spPr>
          <a:xfrm>
            <a:off x="3775521" y="4081070"/>
            <a:ext cx="3370527" cy="174083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a:ea typeface="宋体"/>
            </a:endParaRPr>
          </a:p>
        </p:txBody>
      </p:sp>
      <p:sp>
        <p:nvSpPr>
          <p:cNvPr id="64" name="椭圆 63"/>
          <p:cNvSpPr/>
          <p:nvPr/>
        </p:nvSpPr>
        <p:spPr>
          <a:xfrm>
            <a:off x="3775521" y="1908890"/>
            <a:ext cx="3370527" cy="1740837"/>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endParaRPr lang="zh-CN" altLang="en-US" sz="1662" kern="0">
              <a:solidFill>
                <a:sysClr val="windowText" lastClr="000000"/>
              </a:solidFill>
              <a:latin typeface="Calibri"/>
              <a:ea typeface="宋体"/>
            </a:endParaRPr>
          </a:p>
        </p:txBody>
      </p:sp>
      <p:cxnSp>
        <p:nvCxnSpPr>
          <p:cNvPr id="65" name="直接连接符 39"/>
          <p:cNvCxnSpPr>
            <a:stCxn id="69" idx="3"/>
          </p:cNvCxnSpPr>
          <p:nvPr/>
        </p:nvCxnSpPr>
        <p:spPr>
          <a:xfrm>
            <a:off x="1673454" y="4985419"/>
            <a:ext cx="976915" cy="60156"/>
          </a:xfrm>
          <a:prstGeom prst="line">
            <a:avLst/>
          </a:prstGeom>
          <a:noFill/>
          <a:ln w="88900" cap="flat" cmpd="sng" algn="ctr">
            <a:solidFill>
              <a:srgbClr val="006699"/>
            </a:solidFill>
            <a:prstDash val="solid"/>
          </a:ln>
          <a:effectLst/>
        </p:spPr>
      </p:cxnSp>
      <p:pic>
        <p:nvPicPr>
          <p:cNvPr id="66" name="图片 65" descr="Misc-Buddy-Blue-icon.png"/>
          <p:cNvPicPr>
            <a:picLocks noChangeAspect="1"/>
          </p:cNvPicPr>
          <p:nvPr/>
        </p:nvPicPr>
        <p:blipFill>
          <a:blip r:embed="rId3" cstate="print"/>
          <a:stretch>
            <a:fillRect/>
          </a:stretch>
        </p:blipFill>
        <p:spPr>
          <a:xfrm>
            <a:off x="1875790" y="2719136"/>
            <a:ext cx="589744" cy="544379"/>
          </a:xfrm>
          <a:prstGeom prst="rect">
            <a:avLst/>
          </a:prstGeom>
        </p:spPr>
      </p:pic>
      <p:pic>
        <p:nvPicPr>
          <p:cNvPr id="67" name="图片 66" descr="Misc-Buddy-Blue-icon.png"/>
          <p:cNvPicPr>
            <a:picLocks noChangeAspect="1"/>
          </p:cNvPicPr>
          <p:nvPr/>
        </p:nvPicPr>
        <p:blipFill>
          <a:blip r:embed="rId3" cstate="print"/>
          <a:stretch>
            <a:fillRect/>
          </a:stretch>
        </p:blipFill>
        <p:spPr>
          <a:xfrm>
            <a:off x="179514" y="4050119"/>
            <a:ext cx="561661" cy="518456"/>
          </a:xfrm>
          <a:prstGeom prst="rect">
            <a:avLst/>
          </a:prstGeom>
        </p:spPr>
      </p:pic>
      <p:pic>
        <p:nvPicPr>
          <p:cNvPr id="68" name="图片 67" descr="Misc-Buddy-Blue-icon.png"/>
          <p:cNvPicPr>
            <a:picLocks noChangeAspect="1"/>
          </p:cNvPicPr>
          <p:nvPr/>
        </p:nvPicPr>
        <p:blipFill>
          <a:blip r:embed="rId3" cstate="print"/>
          <a:stretch>
            <a:fillRect/>
          </a:stretch>
        </p:blipFill>
        <p:spPr>
          <a:xfrm>
            <a:off x="2739886" y="3583232"/>
            <a:ext cx="589744" cy="544379"/>
          </a:xfrm>
          <a:prstGeom prst="rect">
            <a:avLst/>
          </a:prstGeom>
        </p:spPr>
      </p:pic>
      <p:pic>
        <p:nvPicPr>
          <p:cNvPr id="69" name="图片 68" descr="Misc-Buddy-Blue-icon.png"/>
          <p:cNvPicPr>
            <a:picLocks noChangeAspect="1"/>
          </p:cNvPicPr>
          <p:nvPr/>
        </p:nvPicPr>
        <p:blipFill>
          <a:blip r:embed="rId3" cstate="print"/>
          <a:stretch>
            <a:fillRect/>
          </a:stretch>
        </p:blipFill>
        <p:spPr>
          <a:xfrm>
            <a:off x="1083696" y="4713204"/>
            <a:ext cx="589744" cy="544379"/>
          </a:xfrm>
          <a:prstGeom prst="rect">
            <a:avLst/>
          </a:prstGeom>
        </p:spPr>
      </p:pic>
      <p:pic>
        <p:nvPicPr>
          <p:cNvPr id="70" name="图片 69" descr="Misc-Buddy-Blue-icon.png"/>
          <p:cNvPicPr>
            <a:picLocks noChangeAspect="1"/>
          </p:cNvPicPr>
          <p:nvPr/>
        </p:nvPicPr>
        <p:blipFill>
          <a:blip r:embed="rId3" cstate="print"/>
          <a:stretch>
            <a:fillRect/>
          </a:stretch>
        </p:blipFill>
        <p:spPr>
          <a:xfrm>
            <a:off x="2654194" y="4779673"/>
            <a:ext cx="589744" cy="544379"/>
          </a:xfrm>
          <a:prstGeom prst="rect">
            <a:avLst/>
          </a:prstGeom>
          <a:ln>
            <a:noFill/>
          </a:ln>
        </p:spPr>
      </p:pic>
      <p:cxnSp>
        <p:nvCxnSpPr>
          <p:cNvPr id="71" name="直接连接符 39"/>
          <p:cNvCxnSpPr/>
          <p:nvPr/>
        </p:nvCxnSpPr>
        <p:spPr>
          <a:xfrm flipV="1">
            <a:off x="1659766" y="4048515"/>
            <a:ext cx="1008112" cy="797627"/>
          </a:xfrm>
          <a:prstGeom prst="line">
            <a:avLst/>
          </a:prstGeom>
          <a:noFill/>
          <a:ln w="88900" cap="flat" cmpd="sng" algn="ctr">
            <a:solidFill>
              <a:srgbClr val="006699"/>
            </a:solidFill>
            <a:prstDash val="solid"/>
          </a:ln>
          <a:effectLst/>
        </p:spPr>
      </p:cxnSp>
      <p:cxnSp>
        <p:nvCxnSpPr>
          <p:cNvPr id="72" name="直接连接符 39"/>
          <p:cNvCxnSpPr/>
          <p:nvPr/>
        </p:nvCxnSpPr>
        <p:spPr>
          <a:xfrm flipH="1" flipV="1">
            <a:off x="2430460" y="3178537"/>
            <a:ext cx="453436" cy="471164"/>
          </a:xfrm>
          <a:prstGeom prst="line">
            <a:avLst/>
          </a:prstGeom>
          <a:noFill/>
          <a:ln w="88900" cap="flat" cmpd="sng" algn="ctr">
            <a:solidFill>
              <a:srgbClr val="006699"/>
            </a:solidFill>
            <a:prstDash val="solid"/>
          </a:ln>
          <a:effectLst/>
        </p:spPr>
      </p:cxnSp>
      <p:cxnSp>
        <p:nvCxnSpPr>
          <p:cNvPr id="73" name="直接连接符 72"/>
          <p:cNvCxnSpPr>
            <a:stCxn id="70" idx="0"/>
          </p:cNvCxnSpPr>
          <p:nvPr/>
        </p:nvCxnSpPr>
        <p:spPr>
          <a:xfrm flipV="1">
            <a:off x="2949064" y="4181453"/>
            <a:ext cx="65168" cy="598220"/>
          </a:xfrm>
          <a:prstGeom prst="line">
            <a:avLst/>
          </a:prstGeom>
          <a:noFill/>
          <a:ln w="88900" cap="flat" cmpd="sng" algn="ctr">
            <a:solidFill>
              <a:srgbClr val="006699"/>
            </a:solidFill>
            <a:prstDash val="solid"/>
          </a:ln>
          <a:effectLst/>
        </p:spPr>
      </p:cxnSp>
      <p:cxnSp>
        <p:nvCxnSpPr>
          <p:cNvPr id="74" name="直接连接符 39"/>
          <p:cNvCxnSpPr/>
          <p:nvPr/>
        </p:nvCxnSpPr>
        <p:spPr>
          <a:xfrm flipV="1">
            <a:off x="682859" y="3250888"/>
            <a:ext cx="1206619" cy="991966"/>
          </a:xfrm>
          <a:prstGeom prst="line">
            <a:avLst/>
          </a:prstGeom>
          <a:noFill/>
          <a:ln w="88900" cap="flat" cmpd="sng" algn="ctr">
            <a:solidFill>
              <a:srgbClr val="006699"/>
            </a:solidFill>
            <a:prstDash val="solid"/>
          </a:ln>
          <a:effectLst/>
        </p:spPr>
      </p:cxnSp>
      <p:sp>
        <p:nvSpPr>
          <p:cNvPr id="76" name="TextBox 75"/>
          <p:cNvSpPr txBox="1"/>
          <p:nvPr/>
        </p:nvSpPr>
        <p:spPr>
          <a:xfrm>
            <a:off x="1673454" y="5038154"/>
            <a:ext cx="814647" cy="376385"/>
          </a:xfrm>
          <a:prstGeom prst="rect">
            <a:avLst/>
          </a:prstGeom>
          <a:noFill/>
        </p:spPr>
        <p:txBody>
          <a:bodyPr wrap="none" rtlCol="0">
            <a:spAutoFit/>
          </a:bodyPr>
          <a:lstStyle/>
          <a:p>
            <a:pPr defTabSz="844083" fontAlgn="auto">
              <a:spcBef>
                <a:spcPts val="0"/>
              </a:spcBef>
              <a:spcAft>
                <a:spcPts val="0"/>
              </a:spcAft>
              <a:defRPr/>
            </a:pPr>
            <a:r>
              <a:rPr lang="en-US" sz="1846" b="1" kern="0" dirty="0">
                <a:solidFill>
                  <a:srgbClr val="006699">
                    <a:lumMod val="60000"/>
                    <a:lumOff val="40000"/>
                  </a:srgbClr>
                </a:solidFill>
              </a:rPr>
              <a:t>Other</a:t>
            </a:r>
            <a:endParaRPr lang="en-US" sz="1846" b="1" kern="0" dirty="0">
              <a:solidFill>
                <a:srgbClr val="006699">
                  <a:lumMod val="60000"/>
                  <a:lumOff val="40000"/>
                </a:srgbClr>
              </a:solidFill>
            </a:endParaRPr>
          </a:p>
        </p:txBody>
      </p:sp>
      <p:sp>
        <p:nvSpPr>
          <p:cNvPr id="77" name="TextBox 76"/>
          <p:cNvSpPr txBox="1"/>
          <p:nvPr/>
        </p:nvSpPr>
        <p:spPr>
          <a:xfrm>
            <a:off x="1867618" y="4116204"/>
            <a:ext cx="328936" cy="376385"/>
          </a:xfrm>
          <a:prstGeom prst="rect">
            <a:avLst/>
          </a:prstGeom>
          <a:noFill/>
        </p:spPr>
        <p:txBody>
          <a:bodyPr wrap="none" rtlCol="0">
            <a:spAutoFit/>
          </a:bodyPr>
          <a:lstStyle/>
          <a:p>
            <a:pPr defTabSz="844083" fontAlgn="auto">
              <a:spcBef>
                <a:spcPts val="0"/>
              </a:spcBef>
              <a:spcAft>
                <a:spcPts val="0"/>
              </a:spcAft>
              <a:defRPr/>
            </a:pPr>
            <a:r>
              <a:rPr lang="en-US" sz="1846" b="1" kern="0" dirty="0">
                <a:solidFill>
                  <a:srgbClr val="FFFFFF">
                    <a:lumMod val="50000"/>
                  </a:srgbClr>
                </a:solidFill>
              </a:rPr>
              <a:t>?</a:t>
            </a:r>
            <a:endParaRPr lang="en-US" sz="1846" b="1" kern="0" dirty="0">
              <a:solidFill>
                <a:srgbClr val="FFFFFF">
                  <a:lumMod val="50000"/>
                </a:srgbClr>
              </a:solidFill>
            </a:endParaRPr>
          </a:p>
        </p:txBody>
      </p:sp>
      <p:sp>
        <p:nvSpPr>
          <p:cNvPr id="78" name="TextBox 77"/>
          <p:cNvSpPr txBox="1"/>
          <p:nvPr/>
        </p:nvSpPr>
        <p:spPr>
          <a:xfrm>
            <a:off x="2676783" y="4337522"/>
            <a:ext cx="328936" cy="376385"/>
          </a:xfrm>
          <a:prstGeom prst="rect">
            <a:avLst/>
          </a:prstGeom>
          <a:noFill/>
        </p:spPr>
        <p:txBody>
          <a:bodyPr wrap="none" rtlCol="0">
            <a:spAutoFit/>
          </a:bodyPr>
          <a:lstStyle/>
          <a:p>
            <a:pPr defTabSz="844083" fontAlgn="auto">
              <a:spcBef>
                <a:spcPts val="0"/>
              </a:spcBef>
              <a:spcAft>
                <a:spcPts val="0"/>
              </a:spcAft>
              <a:defRPr/>
            </a:pPr>
            <a:r>
              <a:rPr lang="en-US" sz="1846" b="1" kern="0" dirty="0">
                <a:solidFill>
                  <a:srgbClr val="FFFFFF">
                    <a:lumMod val="50000"/>
                  </a:srgbClr>
                </a:solidFill>
              </a:rPr>
              <a:t>?</a:t>
            </a:r>
            <a:endParaRPr lang="en-US" sz="1846" b="1" kern="0" dirty="0">
              <a:solidFill>
                <a:srgbClr val="FFFFFF">
                  <a:lumMod val="50000"/>
                </a:srgbClr>
              </a:solidFill>
            </a:endParaRPr>
          </a:p>
        </p:txBody>
      </p:sp>
      <p:sp>
        <p:nvSpPr>
          <p:cNvPr id="79" name="椭圆 78"/>
          <p:cNvSpPr/>
          <p:nvPr/>
        </p:nvSpPr>
        <p:spPr>
          <a:xfrm>
            <a:off x="4187995" y="2271909"/>
            <a:ext cx="487887"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r>
              <a:rPr lang="en-US" altLang="zh-CN" sz="969" b="1" i="1" kern="0" dirty="0">
                <a:solidFill>
                  <a:sysClr val="windowText" lastClr="000000"/>
                </a:solidFill>
                <a:latin typeface="Calibri"/>
                <a:ea typeface="宋体"/>
              </a:rPr>
              <a:t>V</a:t>
            </a:r>
            <a:r>
              <a:rPr lang="en-US" altLang="zh-CN" sz="969" b="1" kern="0" baseline="-25000" dirty="0">
                <a:solidFill>
                  <a:sysClr val="windowText" lastClr="000000"/>
                </a:solidFill>
                <a:latin typeface="Calibri"/>
                <a:ea typeface="宋体"/>
              </a:rPr>
              <a:t>1</a:t>
            </a:r>
            <a:endParaRPr lang="zh-CN" altLang="en-US" sz="969" b="1" kern="0" baseline="-25000" dirty="0">
              <a:solidFill>
                <a:sysClr val="windowText" lastClr="000000"/>
              </a:solidFill>
              <a:latin typeface="Calibri"/>
              <a:ea typeface="宋体"/>
            </a:endParaRPr>
          </a:p>
        </p:txBody>
      </p:sp>
      <p:sp>
        <p:nvSpPr>
          <p:cNvPr id="80" name="椭圆 79"/>
          <p:cNvSpPr/>
          <p:nvPr/>
        </p:nvSpPr>
        <p:spPr>
          <a:xfrm>
            <a:off x="4307108" y="4425558"/>
            <a:ext cx="561921"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r>
              <a:rPr lang="en-US" altLang="zh-CN" sz="1477" i="1" kern="0" dirty="0">
                <a:solidFill>
                  <a:sysClr val="windowText" lastClr="000000"/>
                </a:solidFill>
                <a:latin typeface="Calibri"/>
                <a:ea typeface="宋体"/>
              </a:rPr>
              <a:t>r</a:t>
            </a:r>
            <a:r>
              <a:rPr lang="en-US" altLang="zh-CN" sz="1477" i="1" kern="0" baseline="-25000" dirty="0">
                <a:solidFill>
                  <a:sysClr val="windowText" lastClr="000000"/>
                </a:solidFill>
                <a:latin typeface="Calibri"/>
                <a:ea typeface="宋体"/>
              </a:rPr>
              <a:t>24</a:t>
            </a:r>
            <a:endParaRPr lang="zh-CN" altLang="en-US" sz="831" i="1" kern="0" baseline="-25000" dirty="0">
              <a:solidFill>
                <a:sysClr val="windowText" lastClr="000000"/>
              </a:solidFill>
              <a:latin typeface="Calibri"/>
              <a:ea typeface="宋体"/>
            </a:endParaRPr>
          </a:p>
        </p:txBody>
      </p:sp>
      <p:sp>
        <p:nvSpPr>
          <p:cNvPr id="81" name="椭圆 80"/>
          <p:cNvSpPr/>
          <p:nvPr/>
        </p:nvSpPr>
        <p:spPr>
          <a:xfrm>
            <a:off x="5872805" y="2296116"/>
            <a:ext cx="487887"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r>
              <a:rPr lang="en-US" altLang="zh-CN" sz="969" b="1" i="1" kern="0" dirty="0">
                <a:solidFill>
                  <a:sysClr val="windowText" lastClr="000000"/>
                </a:solidFill>
                <a:latin typeface="Calibri"/>
                <a:ea typeface="宋体"/>
              </a:rPr>
              <a:t>V</a:t>
            </a:r>
            <a:r>
              <a:rPr lang="en-US" altLang="zh-CN" sz="969" b="1" kern="0" baseline="-25000" dirty="0">
                <a:solidFill>
                  <a:sysClr val="windowText" lastClr="000000"/>
                </a:solidFill>
                <a:latin typeface="Calibri"/>
                <a:ea typeface="宋体"/>
              </a:rPr>
              <a:t>3</a:t>
            </a:r>
            <a:endParaRPr lang="zh-CN" altLang="en-US" sz="969" b="1" kern="0" baseline="-25000" dirty="0">
              <a:solidFill>
                <a:sysClr val="windowText" lastClr="000000"/>
              </a:solidFill>
              <a:latin typeface="Calibri"/>
              <a:ea typeface="宋体"/>
            </a:endParaRPr>
          </a:p>
        </p:txBody>
      </p:sp>
      <p:sp>
        <p:nvSpPr>
          <p:cNvPr id="82" name="椭圆 81"/>
          <p:cNvSpPr/>
          <p:nvPr/>
        </p:nvSpPr>
        <p:spPr>
          <a:xfrm>
            <a:off x="5073989" y="3015305"/>
            <a:ext cx="487887"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defTabSz="844083" fontAlgn="auto">
              <a:spcBef>
                <a:spcPts val="0"/>
              </a:spcBef>
              <a:spcAft>
                <a:spcPts val="0"/>
              </a:spcAft>
              <a:defRPr/>
            </a:pPr>
            <a:r>
              <a:rPr lang="en-US" altLang="zh-CN" sz="969" b="1" i="1" kern="0" dirty="0">
                <a:solidFill>
                  <a:sysClr val="windowText" lastClr="000000"/>
                </a:solidFill>
                <a:latin typeface="Calibri"/>
                <a:ea typeface="宋体"/>
              </a:rPr>
              <a:t>V</a:t>
            </a:r>
            <a:r>
              <a:rPr lang="en-US" altLang="zh-CN" sz="969" b="1" kern="0" baseline="-25000" dirty="0">
                <a:solidFill>
                  <a:sysClr val="windowText" lastClr="000000"/>
                </a:solidFill>
                <a:latin typeface="Calibri"/>
                <a:ea typeface="宋体"/>
              </a:rPr>
              <a:t>2</a:t>
            </a:r>
            <a:endParaRPr lang="zh-CN" altLang="en-US" sz="969" b="1" kern="0" baseline="-25000" dirty="0">
              <a:solidFill>
                <a:sysClr val="windowText" lastClr="000000"/>
              </a:solidFill>
              <a:latin typeface="Calibri"/>
              <a:ea typeface="宋体"/>
            </a:endParaRPr>
          </a:p>
        </p:txBody>
      </p:sp>
      <p:cxnSp>
        <p:nvCxnSpPr>
          <p:cNvPr id="83" name="曲线连接符 82"/>
          <p:cNvCxnSpPr>
            <a:stCxn id="66" idx="0"/>
            <a:endCxn id="79" idx="2"/>
          </p:cNvCxnSpPr>
          <p:nvPr/>
        </p:nvCxnSpPr>
        <p:spPr>
          <a:xfrm rot="5400000" flipH="1" flipV="1">
            <a:off x="3055415" y="1586583"/>
            <a:ext cx="247820" cy="2017339"/>
          </a:xfrm>
          <a:prstGeom prst="curvedConnector2">
            <a:avLst/>
          </a:prstGeom>
          <a:noFill/>
          <a:ln w="38100" cap="flat" cmpd="sng" algn="ctr">
            <a:solidFill>
              <a:srgbClr val="1F497D">
                <a:lumMod val="60000"/>
                <a:lumOff val="40000"/>
              </a:srgbClr>
            </a:solidFill>
            <a:prstDash val="sysDash"/>
            <a:tailEnd type="arrow"/>
          </a:ln>
          <a:effectLst/>
        </p:spPr>
      </p:cxnSp>
      <p:cxnSp>
        <p:nvCxnSpPr>
          <p:cNvPr id="84" name="曲线连接符 83"/>
          <p:cNvCxnSpPr>
            <a:stCxn id="68" idx="3"/>
            <a:endCxn id="82" idx="2"/>
          </p:cNvCxnSpPr>
          <p:nvPr/>
        </p:nvCxnSpPr>
        <p:spPr>
          <a:xfrm flipV="1">
            <a:off x="3329624" y="3214712"/>
            <a:ext cx="1744361" cy="640710"/>
          </a:xfrm>
          <a:prstGeom prst="curvedConnector3">
            <a:avLst>
              <a:gd name="adj1" fmla="val 50000"/>
            </a:avLst>
          </a:prstGeom>
          <a:noFill/>
          <a:ln w="38100" cap="flat" cmpd="sng" algn="ctr">
            <a:solidFill>
              <a:srgbClr val="1F497D">
                <a:lumMod val="60000"/>
                <a:lumOff val="40000"/>
              </a:srgbClr>
            </a:solidFill>
            <a:prstDash val="sysDash"/>
            <a:tailEnd type="arrow"/>
          </a:ln>
          <a:effectLst/>
        </p:spPr>
      </p:cxnSp>
      <p:cxnSp>
        <p:nvCxnSpPr>
          <p:cNvPr id="85" name="曲线连接符 84"/>
          <p:cNvCxnSpPr>
            <a:stCxn id="67" idx="0"/>
            <a:endCxn id="81" idx="1"/>
          </p:cNvCxnSpPr>
          <p:nvPr/>
        </p:nvCxnSpPr>
        <p:spPr>
          <a:xfrm rot="5400000" flipH="1" flipV="1">
            <a:off x="2354511" y="460378"/>
            <a:ext cx="1695572" cy="5483909"/>
          </a:xfrm>
          <a:prstGeom prst="curvedConnector3">
            <a:avLst>
              <a:gd name="adj1" fmla="val 115890"/>
            </a:avLst>
          </a:prstGeom>
          <a:noFill/>
          <a:ln w="38100" cap="flat" cmpd="sng" algn="ctr">
            <a:solidFill>
              <a:srgbClr val="1F497D">
                <a:lumMod val="60000"/>
                <a:lumOff val="40000"/>
              </a:srgbClr>
            </a:solidFill>
            <a:prstDash val="sysDash"/>
            <a:tailEnd type="arrow"/>
          </a:ln>
          <a:effectLst/>
        </p:spPr>
      </p:cxnSp>
      <p:sp>
        <p:nvSpPr>
          <p:cNvPr id="86" name="椭圆 85"/>
          <p:cNvSpPr/>
          <p:nvPr/>
        </p:nvSpPr>
        <p:spPr>
          <a:xfrm>
            <a:off x="5270978" y="5227923"/>
            <a:ext cx="578926"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pPr>
            <a:r>
              <a:rPr lang="en-US" altLang="zh-CN" sz="1477" i="1" kern="0" dirty="0">
                <a:solidFill>
                  <a:sysClr val="windowText" lastClr="000000"/>
                </a:solidFill>
                <a:latin typeface="Calibri"/>
                <a:ea typeface="宋体"/>
              </a:rPr>
              <a:t>r</a:t>
            </a:r>
            <a:r>
              <a:rPr lang="en-US" altLang="zh-CN" sz="1477" i="1" kern="0" baseline="-25000" dirty="0">
                <a:solidFill>
                  <a:sysClr val="windowText" lastClr="000000"/>
                </a:solidFill>
                <a:latin typeface="Calibri"/>
                <a:ea typeface="宋体"/>
              </a:rPr>
              <a:t>45</a:t>
            </a:r>
            <a:endParaRPr lang="zh-CN" altLang="en-US" sz="1477" i="1" kern="0" baseline="-25000" dirty="0">
              <a:solidFill>
                <a:sysClr val="windowText" lastClr="000000"/>
              </a:solidFill>
              <a:latin typeface="Calibri"/>
              <a:ea typeface="宋体"/>
            </a:endParaRPr>
          </a:p>
        </p:txBody>
      </p:sp>
      <p:cxnSp>
        <p:nvCxnSpPr>
          <p:cNvPr id="87" name="直接连接符 86"/>
          <p:cNvCxnSpPr>
            <a:stCxn id="79" idx="5"/>
            <a:endCxn id="82" idx="1"/>
          </p:cNvCxnSpPr>
          <p:nvPr/>
        </p:nvCxnSpPr>
        <p:spPr>
          <a:xfrm>
            <a:off x="4604440" y="2612318"/>
            <a:ext cx="541001" cy="461393"/>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88" name="直接连接符 87"/>
          <p:cNvCxnSpPr>
            <a:stCxn id="79" idx="6"/>
            <a:endCxn id="81" idx="2"/>
          </p:cNvCxnSpPr>
          <p:nvPr/>
        </p:nvCxnSpPr>
        <p:spPr>
          <a:xfrm>
            <a:off x="4675888" y="2471316"/>
            <a:ext cx="1196921" cy="24207"/>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89" name="矩形 88"/>
          <p:cNvSpPr/>
          <p:nvPr/>
        </p:nvSpPr>
        <p:spPr>
          <a:xfrm>
            <a:off x="5221656" y="2371232"/>
            <a:ext cx="224760" cy="207471"/>
          </a:xfrm>
          <a:prstGeom prst="rect">
            <a:avLst/>
          </a:prstGeom>
          <a:solidFill>
            <a:sysClr val="windowText" lastClr="000000"/>
          </a:solidFill>
          <a:ln w="25400" cap="flat" cmpd="sng" algn="ctr">
            <a:noFill/>
            <a:prstDash val="solid"/>
          </a:ln>
          <a:effectLst/>
        </p:spPr>
        <p:txBody>
          <a:bodyPr rtlCol="0" anchor="ctr"/>
          <a:lstStyle/>
          <a:p>
            <a:pPr algn="ctr" defTabSz="844083" fontAlgn="auto">
              <a:spcBef>
                <a:spcPts val="0"/>
              </a:spcBef>
              <a:spcAft>
                <a:spcPts val="0"/>
              </a:spcAft>
              <a:defRPr/>
            </a:pPr>
            <a:endParaRPr lang="zh-CN" altLang="en-US" sz="1662" kern="0">
              <a:solidFill>
                <a:sysClr val="window" lastClr="FFFFFF"/>
              </a:solidFill>
              <a:latin typeface="Calibri"/>
              <a:ea typeface="宋体"/>
            </a:endParaRPr>
          </a:p>
        </p:txBody>
      </p:sp>
      <p:sp>
        <p:nvSpPr>
          <p:cNvPr id="90" name="矩形 89"/>
          <p:cNvSpPr/>
          <p:nvPr/>
        </p:nvSpPr>
        <p:spPr>
          <a:xfrm>
            <a:off x="4756648" y="2755269"/>
            <a:ext cx="224760" cy="207471"/>
          </a:xfrm>
          <a:prstGeom prst="rect">
            <a:avLst/>
          </a:prstGeom>
          <a:solidFill>
            <a:sysClr val="windowText" lastClr="000000"/>
          </a:solidFill>
          <a:ln w="25400" cap="flat" cmpd="sng" algn="ctr">
            <a:noFill/>
            <a:prstDash val="solid"/>
          </a:ln>
          <a:effectLst/>
        </p:spPr>
        <p:txBody>
          <a:bodyPr rtlCol="0" anchor="ctr"/>
          <a:lstStyle/>
          <a:p>
            <a:pPr algn="ctr" defTabSz="844083" fontAlgn="auto">
              <a:spcBef>
                <a:spcPts val="0"/>
              </a:spcBef>
              <a:spcAft>
                <a:spcPts val="0"/>
              </a:spcAft>
              <a:defRPr/>
            </a:pPr>
            <a:endParaRPr lang="zh-CN" altLang="en-US" sz="1662" kern="0">
              <a:solidFill>
                <a:sysClr val="window" lastClr="FFFFFF"/>
              </a:solidFill>
              <a:latin typeface="Calibri"/>
              <a:ea typeface="宋体"/>
            </a:endParaRPr>
          </a:p>
        </p:txBody>
      </p:sp>
      <p:cxnSp>
        <p:nvCxnSpPr>
          <p:cNvPr id="91" name="直接箭头连接符 90"/>
          <p:cNvCxnSpPr>
            <a:endCxn id="80" idx="1"/>
          </p:cNvCxnSpPr>
          <p:nvPr/>
        </p:nvCxnSpPr>
        <p:spPr bwMode="auto">
          <a:xfrm>
            <a:off x="3288528" y="3925130"/>
            <a:ext cx="1100883" cy="558859"/>
          </a:xfrm>
          <a:prstGeom prst="straightConnector1">
            <a:avLst/>
          </a:prstGeom>
          <a:noFill/>
          <a:ln w="38100" cap="flat" cmpd="sng" algn="ctr">
            <a:solidFill>
              <a:srgbClr val="FF6600"/>
            </a:solidFill>
            <a:prstDash val="dash"/>
            <a:round/>
            <a:headEnd type="none" w="med" len="med"/>
            <a:tailEnd type="arrow"/>
          </a:ln>
          <a:effectLst/>
        </p:spPr>
      </p:cxnSp>
      <p:cxnSp>
        <p:nvCxnSpPr>
          <p:cNvPr id="92" name="直接箭头连接符 91"/>
          <p:cNvCxnSpPr>
            <a:stCxn id="70" idx="3"/>
            <a:endCxn id="80" idx="2"/>
          </p:cNvCxnSpPr>
          <p:nvPr/>
        </p:nvCxnSpPr>
        <p:spPr bwMode="auto">
          <a:xfrm flipV="1">
            <a:off x="3243936" y="4624965"/>
            <a:ext cx="1063170" cy="426897"/>
          </a:xfrm>
          <a:prstGeom prst="straightConnector1">
            <a:avLst/>
          </a:prstGeom>
          <a:noFill/>
          <a:ln w="38100" cap="flat" cmpd="sng" algn="ctr">
            <a:solidFill>
              <a:srgbClr val="FF6600"/>
            </a:solidFill>
            <a:prstDash val="dash"/>
            <a:round/>
            <a:headEnd type="none" w="med" len="med"/>
            <a:tailEnd type="arrow"/>
          </a:ln>
          <a:effectLst/>
        </p:spPr>
      </p:cxnSp>
      <p:cxnSp>
        <p:nvCxnSpPr>
          <p:cNvPr id="93" name="曲线连接符 92"/>
          <p:cNvCxnSpPr>
            <a:stCxn id="69" idx="2"/>
            <a:endCxn id="86" idx="3"/>
          </p:cNvCxnSpPr>
          <p:nvPr/>
        </p:nvCxnSpPr>
        <p:spPr>
          <a:xfrm rot="16200000" flipH="1">
            <a:off x="3211790" y="3424374"/>
            <a:ext cx="310748" cy="3977192"/>
          </a:xfrm>
          <a:prstGeom prst="curvedConnector3">
            <a:avLst>
              <a:gd name="adj1" fmla="val 186700"/>
            </a:avLst>
          </a:prstGeom>
          <a:noFill/>
          <a:ln w="38100" cap="flat" cmpd="sng" algn="ctr">
            <a:solidFill>
              <a:srgbClr val="FF6600"/>
            </a:solidFill>
            <a:prstDash val="dash"/>
            <a:round/>
            <a:headEnd type="none" w="med" len="med"/>
            <a:tailEnd type="arrow"/>
          </a:ln>
          <a:effectLst/>
        </p:spPr>
      </p:cxnSp>
      <p:cxnSp>
        <p:nvCxnSpPr>
          <p:cNvPr id="94" name="直接箭头连接符 93"/>
          <p:cNvCxnSpPr>
            <a:endCxn id="86" idx="2"/>
          </p:cNvCxnSpPr>
          <p:nvPr/>
        </p:nvCxnSpPr>
        <p:spPr bwMode="auto">
          <a:xfrm>
            <a:off x="3179326" y="5257608"/>
            <a:ext cx="2091652" cy="169747"/>
          </a:xfrm>
          <a:prstGeom prst="straightConnector1">
            <a:avLst/>
          </a:prstGeom>
          <a:noFill/>
          <a:ln w="38100" cap="flat" cmpd="sng" algn="ctr">
            <a:solidFill>
              <a:srgbClr val="FF6600"/>
            </a:solidFill>
            <a:prstDash val="dash"/>
            <a:round/>
            <a:headEnd type="none" w="med" len="med"/>
            <a:tailEnd type="arrow"/>
          </a:ln>
          <a:effectLst/>
        </p:spPr>
      </p:cxnSp>
      <p:cxnSp>
        <p:nvCxnSpPr>
          <p:cNvPr id="95" name="直接连接符 94"/>
          <p:cNvCxnSpPr>
            <a:stCxn id="80" idx="5"/>
            <a:endCxn id="86" idx="1"/>
          </p:cNvCxnSpPr>
          <p:nvPr/>
        </p:nvCxnSpPr>
        <p:spPr>
          <a:xfrm>
            <a:off x="4786742" y="4765967"/>
            <a:ext cx="569024" cy="52036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96" name="矩形 95"/>
          <p:cNvSpPr/>
          <p:nvPr/>
        </p:nvSpPr>
        <p:spPr>
          <a:xfrm>
            <a:off x="4905064" y="4911736"/>
            <a:ext cx="224760" cy="207471"/>
          </a:xfrm>
          <a:prstGeom prst="rect">
            <a:avLst/>
          </a:prstGeom>
          <a:solidFill>
            <a:sysClr val="windowText" lastClr="000000"/>
          </a:solidFill>
          <a:ln w="25400" cap="flat" cmpd="sng" algn="ctr">
            <a:noFill/>
            <a:prstDash val="solid"/>
          </a:ln>
          <a:effectLst/>
        </p:spPr>
        <p:txBody>
          <a:bodyPr rtlCol="0" anchor="ctr"/>
          <a:lstStyle/>
          <a:p>
            <a:pPr algn="ctr" defTabSz="844083" fontAlgn="auto">
              <a:spcBef>
                <a:spcPts val="0"/>
              </a:spcBef>
              <a:spcAft>
                <a:spcPts val="0"/>
              </a:spcAft>
              <a:defRPr/>
            </a:pPr>
            <a:endParaRPr lang="zh-CN" altLang="en-US" sz="1662" kern="0">
              <a:solidFill>
                <a:sysClr val="window" lastClr="FFFFFF"/>
              </a:solidFill>
              <a:latin typeface="Calibri"/>
              <a:ea typeface="宋体"/>
            </a:endParaRPr>
          </a:p>
        </p:txBody>
      </p:sp>
      <p:sp>
        <p:nvSpPr>
          <p:cNvPr id="97" name="椭圆 96"/>
          <p:cNvSpPr/>
          <p:nvPr/>
        </p:nvSpPr>
        <p:spPr>
          <a:xfrm>
            <a:off x="6137938" y="4439600"/>
            <a:ext cx="576064" cy="398814"/>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pPr>
            <a:r>
              <a:rPr lang="en-US" altLang="zh-CN" sz="1477" i="1" kern="0" dirty="0">
                <a:solidFill>
                  <a:sysClr val="windowText" lastClr="000000"/>
                </a:solidFill>
                <a:latin typeface="Calibri"/>
                <a:ea typeface="宋体"/>
              </a:rPr>
              <a:t>r</a:t>
            </a:r>
            <a:r>
              <a:rPr lang="en-US" altLang="zh-CN" sz="1477" i="1" kern="0" baseline="-25000" dirty="0">
                <a:solidFill>
                  <a:sysClr val="windowText" lastClr="000000"/>
                </a:solidFill>
                <a:latin typeface="Calibri"/>
                <a:ea typeface="宋体"/>
              </a:rPr>
              <a:t>56</a:t>
            </a:r>
            <a:endParaRPr lang="zh-CN" altLang="en-US" sz="1477" i="1" kern="0" baseline="-25000" dirty="0">
              <a:solidFill>
                <a:sysClr val="windowText" lastClr="000000"/>
              </a:solidFill>
              <a:latin typeface="Calibri"/>
              <a:ea typeface="宋体"/>
            </a:endParaRPr>
          </a:p>
        </p:txBody>
      </p:sp>
      <p:cxnSp>
        <p:nvCxnSpPr>
          <p:cNvPr id="98" name="直接连接符 97"/>
          <p:cNvCxnSpPr>
            <a:stCxn id="86" idx="7"/>
            <a:endCxn id="97" idx="3"/>
          </p:cNvCxnSpPr>
          <p:nvPr/>
        </p:nvCxnSpPr>
        <p:spPr>
          <a:xfrm flipV="1">
            <a:off x="5765136" y="4780009"/>
            <a:ext cx="457177" cy="50631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99" name="矩形 98"/>
          <p:cNvSpPr/>
          <p:nvPr/>
        </p:nvSpPr>
        <p:spPr>
          <a:xfrm>
            <a:off x="5849904" y="4949721"/>
            <a:ext cx="224760" cy="207471"/>
          </a:xfrm>
          <a:prstGeom prst="rect">
            <a:avLst/>
          </a:prstGeom>
          <a:solidFill>
            <a:sysClr val="windowText" lastClr="000000"/>
          </a:solidFill>
          <a:ln w="25400" cap="flat" cmpd="sng" algn="ctr">
            <a:noFill/>
            <a:prstDash val="solid"/>
          </a:ln>
          <a:effectLst/>
        </p:spPr>
        <p:txBody>
          <a:bodyPr rtlCol="0" anchor="ctr"/>
          <a:lstStyle/>
          <a:p>
            <a:pPr algn="ctr" defTabSz="844083" fontAlgn="auto">
              <a:spcBef>
                <a:spcPts val="0"/>
              </a:spcBef>
              <a:spcAft>
                <a:spcPts val="0"/>
              </a:spcAft>
              <a:defRPr/>
            </a:pPr>
            <a:endParaRPr lang="zh-CN" altLang="en-US" sz="1662" kern="0">
              <a:solidFill>
                <a:sysClr val="window" lastClr="FFFFFF"/>
              </a:solidFill>
              <a:latin typeface="Calibri"/>
              <a:ea typeface="宋体"/>
            </a:endParaRPr>
          </a:p>
        </p:txBody>
      </p:sp>
      <p:cxnSp>
        <p:nvCxnSpPr>
          <p:cNvPr id="41" name="直接连接符 39"/>
          <p:cNvCxnSpPr>
            <a:stCxn id="69" idx="0"/>
            <a:endCxn id="66" idx="2"/>
          </p:cNvCxnSpPr>
          <p:nvPr/>
        </p:nvCxnSpPr>
        <p:spPr>
          <a:xfrm flipV="1">
            <a:off x="1378570" y="3263515"/>
            <a:ext cx="792088" cy="1449689"/>
          </a:xfrm>
          <a:prstGeom prst="line">
            <a:avLst/>
          </a:prstGeom>
          <a:noFill/>
          <a:ln w="88900" cap="flat" cmpd="sng" algn="ctr">
            <a:solidFill>
              <a:srgbClr val="006699"/>
            </a:solidFill>
            <a:prstDash val="solid"/>
          </a:ln>
          <a:effectLst/>
        </p:spPr>
      </p:cxnSp>
      <p:sp>
        <p:nvSpPr>
          <p:cNvPr id="46" name="TextBox 45"/>
          <p:cNvSpPr txBox="1"/>
          <p:nvPr/>
        </p:nvSpPr>
        <p:spPr>
          <a:xfrm>
            <a:off x="2661693" y="3165735"/>
            <a:ext cx="906017" cy="376385"/>
          </a:xfrm>
          <a:prstGeom prst="rect">
            <a:avLst/>
          </a:prstGeom>
          <a:noFill/>
        </p:spPr>
        <p:txBody>
          <a:bodyPr wrap="none" rtlCol="0">
            <a:spAutoFit/>
          </a:bodyPr>
          <a:lstStyle/>
          <a:p>
            <a:pPr>
              <a:buNone/>
            </a:pPr>
            <a:r>
              <a:rPr lang="en-US" sz="1846" b="1" dirty="0">
                <a:solidFill>
                  <a:schemeClr val="accent1">
                    <a:lumMod val="25000"/>
                  </a:schemeClr>
                </a:solidFill>
              </a:rPr>
              <a:t>Friend</a:t>
            </a:r>
            <a:endParaRPr lang="en-US" sz="1846" b="1" dirty="0">
              <a:solidFill>
                <a:schemeClr val="accent1">
                  <a:lumMod val="25000"/>
                </a:schemeClr>
              </a:solidFill>
            </a:endParaRPr>
          </a:p>
        </p:txBody>
      </p:sp>
      <p:sp>
        <p:nvSpPr>
          <p:cNvPr id="47" name="TextBox 46"/>
          <p:cNvSpPr txBox="1"/>
          <p:nvPr/>
        </p:nvSpPr>
        <p:spPr>
          <a:xfrm>
            <a:off x="1867618" y="3583233"/>
            <a:ext cx="328936" cy="376385"/>
          </a:xfrm>
          <a:prstGeom prst="rect">
            <a:avLst/>
          </a:prstGeom>
          <a:noFill/>
        </p:spPr>
        <p:txBody>
          <a:bodyPr wrap="none" rtlCol="0">
            <a:spAutoFit/>
          </a:bodyPr>
          <a:lstStyle/>
          <a:p>
            <a:pPr defTabSz="844083" fontAlgn="auto">
              <a:spcBef>
                <a:spcPts val="0"/>
              </a:spcBef>
              <a:spcAft>
                <a:spcPts val="0"/>
              </a:spcAft>
              <a:defRPr/>
            </a:pPr>
            <a:r>
              <a:rPr lang="en-US" sz="1846" b="1" kern="0" dirty="0">
                <a:solidFill>
                  <a:srgbClr val="FFFFFF">
                    <a:lumMod val="50000"/>
                  </a:srgbClr>
                </a:solidFill>
              </a:rPr>
              <a:t>?</a:t>
            </a:r>
            <a:endParaRPr lang="en-US" sz="1846" b="1" kern="0" dirty="0">
              <a:solidFill>
                <a:srgbClr val="FFFFFF">
                  <a:lumMod val="50000"/>
                </a:srgbClr>
              </a:solidFill>
            </a:endParaRPr>
          </a:p>
        </p:txBody>
      </p:sp>
      <p:sp>
        <p:nvSpPr>
          <p:cNvPr id="48" name="TextBox 47"/>
          <p:cNvSpPr txBox="1"/>
          <p:nvPr/>
        </p:nvSpPr>
        <p:spPr>
          <a:xfrm>
            <a:off x="1035204" y="3283979"/>
            <a:ext cx="328936" cy="376385"/>
          </a:xfrm>
          <a:prstGeom prst="rect">
            <a:avLst/>
          </a:prstGeom>
          <a:noFill/>
        </p:spPr>
        <p:txBody>
          <a:bodyPr wrap="none" rtlCol="0">
            <a:spAutoFit/>
          </a:bodyPr>
          <a:lstStyle/>
          <a:p>
            <a:pPr defTabSz="844083" fontAlgn="auto">
              <a:spcBef>
                <a:spcPts val="0"/>
              </a:spcBef>
              <a:spcAft>
                <a:spcPts val="0"/>
              </a:spcAft>
              <a:defRPr/>
            </a:pPr>
            <a:r>
              <a:rPr lang="en-US" sz="1846" b="1" kern="0" dirty="0">
                <a:solidFill>
                  <a:srgbClr val="FFFFFF">
                    <a:lumMod val="50000"/>
                  </a:srgbClr>
                </a:solidFill>
              </a:rPr>
              <a:t>?</a:t>
            </a:r>
            <a:endParaRPr lang="en-US" sz="1846" b="1" kern="0" dirty="0">
              <a:solidFill>
                <a:srgbClr val="FFFFFF">
                  <a:lumMod val="50000"/>
                </a:srgbClr>
              </a:solidFill>
            </a:endParaRPr>
          </a:p>
        </p:txBody>
      </p:sp>
      <p:sp>
        <p:nvSpPr>
          <p:cNvPr id="25" name="TextBox 24"/>
          <p:cNvSpPr txBox="1"/>
          <p:nvPr/>
        </p:nvSpPr>
        <p:spPr>
          <a:xfrm>
            <a:off x="5883390" y="3534606"/>
            <a:ext cx="1745991" cy="433196"/>
          </a:xfrm>
          <a:prstGeom prst="rect">
            <a:avLst/>
          </a:prstGeom>
          <a:noFill/>
        </p:spPr>
        <p:txBody>
          <a:bodyPr wrap="none" rtlCol="0">
            <a:spAutoFit/>
          </a:bodyPr>
          <a:lstStyle/>
          <a:p>
            <a:pPr>
              <a:buNone/>
            </a:pPr>
            <a:r>
              <a:rPr lang="en-US" sz="2215" i="1" dirty="0" err="1">
                <a:sym typeface="Wingdings" pitchFamily="2" charset="2"/>
              </a:rPr>
              <a:t>UserNode</a:t>
            </a:r>
            <a:endParaRPr lang="en-US" sz="2215" i="1" dirty="0"/>
          </a:p>
        </p:txBody>
      </p:sp>
      <p:sp>
        <p:nvSpPr>
          <p:cNvPr id="101" name="TextBox 100"/>
          <p:cNvSpPr txBox="1"/>
          <p:nvPr/>
        </p:nvSpPr>
        <p:spPr>
          <a:xfrm>
            <a:off x="5290989" y="5755437"/>
            <a:ext cx="2710999" cy="433196"/>
          </a:xfrm>
          <a:prstGeom prst="rect">
            <a:avLst/>
          </a:prstGeom>
          <a:noFill/>
        </p:spPr>
        <p:txBody>
          <a:bodyPr wrap="none" rtlCol="0">
            <a:spAutoFit/>
          </a:bodyPr>
          <a:lstStyle/>
          <a:p>
            <a:pPr>
              <a:buNone/>
            </a:pPr>
            <a:r>
              <a:rPr lang="en-US" sz="2215" i="1" dirty="0" err="1">
                <a:sym typeface="Wingdings" pitchFamily="2" charset="2"/>
              </a:rPr>
              <a:t>RelationshipNode</a:t>
            </a:r>
            <a:endParaRPr lang="en-US" sz="2215" i="1" dirty="0"/>
          </a:p>
        </p:txBody>
      </p:sp>
    </p:spTree>
    <p:extLst>
      <p:ext uri="{BB962C8B-B14F-4D97-AF65-F5344CB8AC3E}">
        <p14:creationId xmlns:p14="http://schemas.microsoft.com/office/powerpoint/2010/main" val="10845954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22" presetClass="entr" presetSubtype="8"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left)">
                                      <p:cBhvr>
                                        <p:cTn id="10" dur="500"/>
                                        <p:tgtEl>
                                          <p:spTgt spid="83"/>
                                        </p:tgtEl>
                                      </p:cBhvr>
                                    </p:animEffect>
                                  </p:childTnLst>
                                </p:cTn>
                              </p:par>
                              <p:par>
                                <p:cTn id="11" presetID="14" presetClass="entr" presetSubtype="1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randombar(horizontal)">
                                      <p:cBhvr>
                                        <p:cTn id="13" dur="500"/>
                                        <p:tgtEl>
                                          <p:spTgt spid="8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randombar(horizontal)">
                                      <p:cBhvr>
                                        <p:cTn id="16" dur="500"/>
                                        <p:tgtEl>
                                          <p:spTgt spid="6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horizontal)">
                                      <p:cBhvr>
                                        <p:cTn id="19" dur="500"/>
                                        <p:tgtEl>
                                          <p:spTgt spid="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randombar(horizontal)">
                                      <p:cBhvr>
                                        <p:cTn id="22" dur="500"/>
                                        <p:tgtEl>
                                          <p:spTgt spid="8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randombar(horizontal)">
                                      <p:cBhvr>
                                        <p:cTn id="25" dur="500"/>
                                        <p:tgtEl>
                                          <p:spTgt spid="82"/>
                                        </p:tgtEl>
                                      </p:cBhvr>
                                    </p:animEffect>
                                  </p:childTnLst>
                                </p:cTn>
                              </p:par>
                              <p:par>
                                <p:cTn id="26" presetID="14" presetClass="entr" presetSubtype="1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randombar(horizontal)">
                                      <p:cBhvr>
                                        <p:cTn id="28" dur="500"/>
                                        <p:tgtEl>
                                          <p:spTgt spid="87"/>
                                        </p:tgtEl>
                                      </p:cBhvr>
                                    </p:animEffect>
                                  </p:childTnLst>
                                </p:cTn>
                              </p:par>
                              <p:par>
                                <p:cTn id="29" presetID="14" presetClass="entr" presetSubtype="1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randombar(horizontal)">
                                      <p:cBhvr>
                                        <p:cTn id="31" dur="500"/>
                                        <p:tgtEl>
                                          <p:spTgt spid="8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randombar(horizontal)">
                                      <p:cBhvr>
                                        <p:cTn id="34" dur="500"/>
                                        <p:tgtEl>
                                          <p:spTgt spid="8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randombar(horizontal)">
                                      <p:cBhvr>
                                        <p:cTn id="37" dur="500"/>
                                        <p:tgtEl>
                                          <p:spTgt spid="9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randombar(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500"/>
                                        <p:tgtEl>
                                          <p:spTgt spid="91"/>
                                        </p:tgtEl>
                                      </p:cBhvr>
                                    </p:animEffect>
                                  </p:childTnLst>
                                </p:cTn>
                              </p:par>
                              <p:par>
                                <p:cTn id="46" presetID="22" presetClass="entr" presetSubtype="8" fill="hold"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wipe(left)">
                                      <p:cBhvr>
                                        <p:cTn id="48" dur="500"/>
                                        <p:tgtEl>
                                          <p:spTgt spid="92"/>
                                        </p:tgtEl>
                                      </p:cBhvr>
                                    </p:animEffect>
                                  </p:childTnLst>
                                </p:cTn>
                              </p:par>
                              <p:par>
                                <p:cTn id="49" presetID="22" presetClass="entr" presetSubtype="8"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left)">
                                      <p:cBhvr>
                                        <p:cTn id="51" dur="500"/>
                                        <p:tgtEl>
                                          <p:spTgt spid="94"/>
                                        </p:tgtEl>
                                      </p:cBhvr>
                                    </p:animEffect>
                                  </p:childTnLst>
                                </p:cTn>
                              </p:par>
                              <p:par>
                                <p:cTn id="52" presetID="22" presetClass="entr" presetSubtype="8"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left)">
                                      <p:cBhvr>
                                        <p:cTn id="54" dur="500"/>
                                        <p:tgtEl>
                                          <p:spTgt spid="9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randombar(horizontal)">
                                      <p:cBhvr>
                                        <p:cTn id="57" dur="500"/>
                                        <p:tgtEl>
                                          <p:spTgt spid="6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randombar(horizontal)">
                                      <p:cBhvr>
                                        <p:cTn id="60" dur="500"/>
                                        <p:tgtEl>
                                          <p:spTgt spid="80"/>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randombar(horizontal)">
                                      <p:cBhvr>
                                        <p:cTn id="63" dur="500"/>
                                        <p:tgtEl>
                                          <p:spTgt spid="86"/>
                                        </p:tgtEl>
                                      </p:cBhvr>
                                    </p:animEffect>
                                  </p:childTnLst>
                                </p:cTn>
                              </p:par>
                              <p:par>
                                <p:cTn id="64" presetID="14" presetClass="entr" presetSubtype="1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randombar(horizontal)">
                                      <p:cBhvr>
                                        <p:cTn id="66" dur="500"/>
                                        <p:tgtEl>
                                          <p:spTgt spid="95"/>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randombar(horizontal)">
                                      <p:cBhvr>
                                        <p:cTn id="69" dur="500"/>
                                        <p:tgtEl>
                                          <p:spTgt spid="9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randombar(horizontal)">
                                      <p:cBhvr>
                                        <p:cTn id="72" dur="500"/>
                                        <p:tgtEl>
                                          <p:spTgt spid="97"/>
                                        </p:tgtEl>
                                      </p:cBhvr>
                                    </p:animEffect>
                                  </p:childTnLst>
                                </p:cTn>
                              </p:par>
                              <p:par>
                                <p:cTn id="73" presetID="14" presetClass="entr" presetSubtype="10" fill="hold"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randombar(horizontal)">
                                      <p:cBhvr>
                                        <p:cTn id="75" dur="500"/>
                                        <p:tgtEl>
                                          <p:spTgt spid="98"/>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randombar(horizontal)">
                                      <p:cBhvr>
                                        <p:cTn id="78" dur="500"/>
                                        <p:tgtEl>
                                          <p:spTgt spid="99"/>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randombar(horizontal)">
                                      <p:cBhvr>
                                        <p:cTn id="8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79" grpId="0" animBg="1"/>
      <p:bldP spid="80" grpId="0" animBg="1"/>
      <p:bldP spid="81" grpId="0" animBg="1"/>
      <p:bldP spid="82" grpId="0" animBg="1"/>
      <p:bldP spid="86" grpId="0" animBg="1"/>
      <p:bldP spid="89" grpId="0" animBg="1"/>
      <p:bldP spid="90" grpId="0" animBg="1"/>
      <p:bldP spid="96" grpId="0" animBg="1"/>
      <p:bldP spid="97" grpId="0" animBg="1"/>
      <p:bldP spid="99" grpId="0" animBg="1"/>
      <p:bldP spid="25" grpId="0"/>
      <p:bldP spid="10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descr="C:\Documents and Settings\Administrator\Desktop\relation_mining.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004" y="1553857"/>
            <a:ext cx="6494808" cy="348202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bwMode="auto">
          <a:xfrm>
            <a:off x="611560" y="2550891"/>
            <a:ext cx="2016224" cy="2326412"/>
          </a:xfrm>
          <a:prstGeom prst="rect">
            <a:avLst/>
          </a:prstGeom>
          <a:ln>
            <a:noFill/>
            <a:headEnd type="none" w="med" len="med"/>
            <a:tailEnd type="triangle" w="lg" len="lg"/>
          </a:ln>
        </p:spPr>
        <p:style>
          <a:lnRef idx="2">
            <a:schemeClr val="accent2"/>
          </a:lnRef>
          <a:fillRef idx="1">
            <a:schemeClr val="lt1"/>
          </a:fillRef>
          <a:effectRef idx="0">
            <a:schemeClr val="accent2"/>
          </a:effectRef>
          <a:fontRef idx="minor">
            <a:schemeClr val="dk1"/>
          </a:fontRef>
        </p:style>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en-US" sz="2585">
              <a:solidFill>
                <a:srgbClr val="003399"/>
              </a:solidFill>
              <a:latin typeface="Verdana" pitchFamily="34" charset="0"/>
              <a:ea typeface="黑体" pitchFamily="2" charset="-122"/>
            </a:endParaRPr>
          </a:p>
        </p:txBody>
      </p:sp>
      <p:sp>
        <p:nvSpPr>
          <p:cNvPr id="2" name="标题 1"/>
          <p:cNvSpPr>
            <a:spLocks noGrp="1"/>
          </p:cNvSpPr>
          <p:nvPr>
            <p:ph type="title"/>
          </p:nvPr>
        </p:nvSpPr>
        <p:spPr/>
        <p:txBody>
          <a:bodyPr/>
          <a:lstStyle/>
          <a:p>
            <a:r>
              <a:rPr lang="en-US" altLang="zh-CN" sz="3692" dirty="0"/>
              <a:t>Partially Labeled Pairwise</a:t>
            </a:r>
            <a:br>
              <a:rPr lang="en-US" altLang="zh-CN" sz="3692" dirty="0"/>
            </a:br>
            <a:r>
              <a:rPr lang="en-US" altLang="zh-CN" sz="3692" dirty="0"/>
              <a:t>Factor Graph Model (PLP-FGM)</a:t>
            </a:r>
            <a:endParaRPr lang="zh-CN" altLang="en-US" sz="3692" dirty="0"/>
          </a:p>
        </p:txBody>
      </p:sp>
      <p:sp>
        <p:nvSpPr>
          <p:cNvPr id="22" name="TextBox 21"/>
          <p:cNvSpPr txBox="1"/>
          <p:nvPr/>
        </p:nvSpPr>
        <p:spPr>
          <a:xfrm>
            <a:off x="179512" y="5134602"/>
            <a:ext cx="3757760" cy="348109"/>
          </a:xfrm>
          <a:prstGeom prst="rect">
            <a:avLst/>
          </a:prstGeom>
          <a:noFill/>
        </p:spPr>
        <p:txBody>
          <a:bodyPr wrap="none" rtlCol="0">
            <a:spAutoFit/>
          </a:bodyPr>
          <a:lstStyle/>
          <a:p>
            <a:pPr>
              <a:buNone/>
            </a:pPr>
            <a:r>
              <a:rPr lang="en-US" altLang="zh-CN" sz="1662" b="1" i="1" dirty="0"/>
              <a:t>Map relationship to nodes in model</a:t>
            </a:r>
            <a:endParaRPr lang="zh-CN" altLang="en-US" sz="1662" b="1" i="1" dirty="0"/>
          </a:p>
        </p:txBody>
      </p:sp>
      <p:sp>
        <p:nvSpPr>
          <p:cNvPr id="23" name="椭圆 22"/>
          <p:cNvSpPr/>
          <p:nvPr/>
        </p:nvSpPr>
        <p:spPr bwMode="auto">
          <a:xfrm>
            <a:off x="2915818" y="2816766"/>
            <a:ext cx="1038592" cy="864096"/>
          </a:xfrm>
          <a:prstGeom prst="ellipse">
            <a:avLst/>
          </a:prstGeom>
          <a:noFill/>
          <a:ln w="28575" cap="flat" cmpd="sng" algn="ctr">
            <a:solidFill>
              <a:srgbClr val="4F81BD"/>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cxnSp>
        <p:nvCxnSpPr>
          <p:cNvPr id="36" name="直接箭头连接符 35"/>
          <p:cNvCxnSpPr/>
          <p:nvPr/>
        </p:nvCxnSpPr>
        <p:spPr bwMode="auto">
          <a:xfrm>
            <a:off x="5220072" y="3833130"/>
            <a:ext cx="1440160" cy="778323"/>
          </a:xfrm>
          <a:prstGeom prst="straightConnector1">
            <a:avLst/>
          </a:prstGeom>
          <a:noFill/>
          <a:ln w="28575" cap="flat" cmpd="sng" algn="ctr">
            <a:solidFill>
              <a:srgbClr val="4F81BD"/>
            </a:solidFill>
            <a:prstDash val="solid"/>
            <a:round/>
            <a:headEnd type="none" w="med" len="med"/>
            <a:tailEnd type="arrow"/>
          </a:ln>
          <a:effectLst/>
        </p:spPr>
      </p:cxnSp>
      <p:cxnSp>
        <p:nvCxnSpPr>
          <p:cNvPr id="39" name="直接箭头连接符 38"/>
          <p:cNvCxnSpPr/>
          <p:nvPr/>
        </p:nvCxnSpPr>
        <p:spPr bwMode="auto">
          <a:xfrm>
            <a:off x="3563890" y="3680862"/>
            <a:ext cx="2736304" cy="930565"/>
          </a:xfrm>
          <a:prstGeom prst="straightConnector1">
            <a:avLst/>
          </a:prstGeom>
          <a:noFill/>
          <a:ln w="28575" cap="flat" cmpd="sng" algn="ctr">
            <a:solidFill>
              <a:srgbClr val="4F81BD"/>
            </a:solidFill>
            <a:prstDash val="solid"/>
            <a:round/>
            <a:headEnd type="none" w="med" len="med"/>
            <a:tailEnd type="arrow"/>
          </a:ln>
          <a:effectLst/>
        </p:spPr>
      </p:cxnSp>
      <p:sp>
        <p:nvSpPr>
          <p:cNvPr id="42" name="TextBox 41"/>
          <p:cNvSpPr txBox="1"/>
          <p:nvPr/>
        </p:nvSpPr>
        <p:spPr>
          <a:xfrm>
            <a:off x="5741794" y="4611428"/>
            <a:ext cx="1970411" cy="348109"/>
          </a:xfrm>
          <a:prstGeom prst="rect">
            <a:avLst/>
          </a:prstGeom>
          <a:noFill/>
        </p:spPr>
        <p:txBody>
          <a:bodyPr wrap="none" rtlCol="0">
            <a:spAutoFit/>
          </a:bodyPr>
          <a:lstStyle/>
          <a:p>
            <a:pPr>
              <a:buNone/>
            </a:pPr>
            <a:r>
              <a:rPr lang="en-US" altLang="zh-CN" sz="1662" b="1" i="1" dirty="0">
                <a:solidFill>
                  <a:srgbClr val="4F81BD"/>
                </a:solidFill>
              </a:rPr>
              <a:t>Attribute factors f</a:t>
            </a:r>
            <a:endParaRPr lang="zh-CN" altLang="en-US" sz="1662" b="1" i="1" dirty="0">
              <a:solidFill>
                <a:srgbClr val="4F81BD"/>
              </a:solidFill>
            </a:endParaRPr>
          </a:p>
        </p:txBody>
      </p:sp>
      <p:sp>
        <p:nvSpPr>
          <p:cNvPr id="43" name="椭圆 42"/>
          <p:cNvSpPr/>
          <p:nvPr/>
        </p:nvSpPr>
        <p:spPr bwMode="auto">
          <a:xfrm>
            <a:off x="3779914" y="2140466"/>
            <a:ext cx="1038592" cy="432048"/>
          </a:xfrm>
          <a:prstGeom prst="ellipse">
            <a:avLst/>
          </a:prstGeom>
          <a:noFill/>
          <a:ln w="28575" cap="flat" cmpd="sng" algn="ctr">
            <a:solidFill>
              <a:schemeClr val="accent5">
                <a:lumMod val="25000"/>
              </a:schemeClr>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sp>
        <p:nvSpPr>
          <p:cNvPr id="44" name="椭圆 43"/>
          <p:cNvSpPr/>
          <p:nvPr/>
        </p:nvSpPr>
        <p:spPr bwMode="auto">
          <a:xfrm>
            <a:off x="5508106" y="2292708"/>
            <a:ext cx="1038592" cy="432048"/>
          </a:xfrm>
          <a:prstGeom prst="ellipse">
            <a:avLst/>
          </a:prstGeom>
          <a:noFill/>
          <a:ln w="28575" cap="flat" cmpd="sng" algn="ctr">
            <a:solidFill>
              <a:schemeClr val="accent5">
                <a:lumMod val="25000"/>
              </a:schemeClr>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cxnSp>
        <p:nvCxnSpPr>
          <p:cNvPr id="45" name="直接箭头连接符 44"/>
          <p:cNvCxnSpPr/>
          <p:nvPr/>
        </p:nvCxnSpPr>
        <p:spPr bwMode="auto">
          <a:xfrm>
            <a:off x="6546698" y="2531708"/>
            <a:ext cx="905624" cy="763163"/>
          </a:xfrm>
          <a:prstGeom prst="straightConnector1">
            <a:avLst/>
          </a:prstGeom>
          <a:noFill/>
          <a:ln w="28575" cap="flat" cmpd="sng" algn="ctr">
            <a:solidFill>
              <a:schemeClr val="accent5">
                <a:lumMod val="25000"/>
              </a:schemeClr>
            </a:solidFill>
            <a:prstDash val="solid"/>
            <a:round/>
            <a:headEnd type="none" w="med" len="med"/>
            <a:tailEnd type="arrow"/>
          </a:ln>
          <a:effectLst/>
        </p:spPr>
      </p:cxnSp>
      <p:sp>
        <p:nvSpPr>
          <p:cNvPr id="52" name="TextBox 51"/>
          <p:cNvSpPr txBox="1"/>
          <p:nvPr/>
        </p:nvSpPr>
        <p:spPr>
          <a:xfrm>
            <a:off x="6529828" y="3338086"/>
            <a:ext cx="2161169" cy="348109"/>
          </a:xfrm>
          <a:prstGeom prst="rect">
            <a:avLst/>
          </a:prstGeom>
          <a:noFill/>
          <a:ln>
            <a:noFill/>
          </a:ln>
        </p:spPr>
        <p:txBody>
          <a:bodyPr wrap="none" rtlCol="0">
            <a:spAutoFit/>
          </a:bodyPr>
          <a:lstStyle/>
          <a:p>
            <a:pPr>
              <a:buNone/>
            </a:pPr>
            <a:r>
              <a:rPr lang="en-US" altLang="zh-CN" sz="1662" b="1" i="1" dirty="0">
                <a:solidFill>
                  <a:schemeClr val="accent5">
                    <a:lumMod val="25000"/>
                  </a:schemeClr>
                </a:solidFill>
              </a:rPr>
              <a:t>Correlation factor g</a:t>
            </a:r>
            <a:endParaRPr lang="zh-CN" altLang="en-US" sz="1662" b="1" i="1" dirty="0">
              <a:solidFill>
                <a:schemeClr val="accent5">
                  <a:lumMod val="25000"/>
                </a:schemeClr>
              </a:solidFill>
            </a:endParaRPr>
          </a:p>
        </p:txBody>
      </p:sp>
      <p:sp>
        <p:nvSpPr>
          <p:cNvPr id="55" name="椭圆 54"/>
          <p:cNvSpPr/>
          <p:nvPr/>
        </p:nvSpPr>
        <p:spPr bwMode="auto">
          <a:xfrm>
            <a:off x="3215722" y="1708418"/>
            <a:ext cx="1038592" cy="432048"/>
          </a:xfrm>
          <a:prstGeom prst="ellipse">
            <a:avLst/>
          </a:prstGeom>
          <a:noFill/>
          <a:ln w="28575" cap="flat" cmpd="sng" algn="ctr">
            <a:solidFill>
              <a:srgbClr val="9900CC"/>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9900CC"/>
              </a:solidFill>
              <a:latin typeface="Verdana" pitchFamily="34" charset="0"/>
              <a:ea typeface="黑体" pitchFamily="2" charset="-122"/>
            </a:endParaRPr>
          </a:p>
        </p:txBody>
      </p:sp>
      <p:sp>
        <p:nvSpPr>
          <p:cNvPr id="56" name="TextBox 55"/>
          <p:cNvSpPr txBox="1"/>
          <p:nvPr/>
        </p:nvSpPr>
        <p:spPr>
          <a:xfrm>
            <a:off x="270067" y="1529862"/>
            <a:ext cx="2089033" cy="348109"/>
          </a:xfrm>
          <a:prstGeom prst="rect">
            <a:avLst/>
          </a:prstGeom>
          <a:noFill/>
        </p:spPr>
        <p:txBody>
          <a:bodyPr wrap="none" rtlCol="0">
            <a:spAutoFit/>
          </a:bodyPr>
          <a:lstStyle/>
          <a:p>
            <a:pPr>
              <a:buNone/>
            </a:pPr>
            <a:r>
              <a:rPr lang="en-US" altLang="zh-CN" sz="1662" b="1" i="1" dirty="0">
                <a:solidFill>
                  <a:srgbClr val="9900CC"/>
                </a:solidFill>
              </a:rPr>
              <a:t>Constraint factor h</a:t>
            </a:r>
            <a:endParaRPr lang="zh-CN" altLang="en-US" sz="1662" b="1" i="1" dirty="0">
              <a:solidFill>
                <a:srgbClr val="9900CC"/>
              </a:solidFill>
            </a:endParaRPr>
          </a:p>
        </p:txBody>
      </p:sp>
      <p:cxnSp>
        <p:nvCxnSpPr>
          <p:cNvPr id="57" name="直接箭头连接符 56"/>
          <p:cNvCxnSpPr>
            <a:stCxn id="55" idx="1"/>
            <a:endCxn id="56" idx="3"/>
          </p:cNvCxnSpPr>
          <p:nvPr/>
        </p:nvCxnSpPr>
        <p:spPr bwMode="auto">
          <a:xfrm flipH="1" flipV="1">
            <a:off x="2359100" y="1703917"/>
            <a:ext cx="1008720" cy="67773"/>
          </a:xfrm>
          <a:prstGeom prst="straightConnector1">
            <a:avLst/>
          </a:prstGeom>
          <a:noFill/>
          <a:ln w="28575" cap="flat" cmpd="sng" algn="ctr">
            <a:solidFill>
              <a:srgbClr val="C00000"/>
            </a:solidFill>
            <a:prstDash val="solid"/>
            <a:round/>
            <a:headEnd type="none" w="med" len="med"/>
            <a:tailEnd type="arrow"/>
          </a:ln>
          <a:effectLst/>
        </p:spPr>
      </p:cxnSp>
      <p:sp>
        <p:nvSpPr>
          <p:cNvPr id="62" name="TextBox 61"/>
          <p:cNvSpPr txBox="1"/>
          <p:nvPr/>
        </p:nvSpPr>
        <p:spPr>
          <a:xfrm>
            <a:off x="6772991" y="1570800"/>
            <a:ext cx="1879041" cy="603883"/>
          </a:xfrm>
          <a:prstGeom prst="rect">
            <a:avLst/>
          </a:prstGeom>
          <a:noFill/>
        </p:spPr>
        <p:txBody>
          <a:bodyPr wrap="none" rtlCol="0">
            <a:spAutoFit/>
          </a:bodyPr>
          <a:lstStyle/>
          <a:p>
            <a:pPr algn="ctr">
              <a:buNone/>
            </a:pPr>
            <a:r>
              <a:rPr lang="en-US" altLang="zh-CN" sz="1662" b="1" i="1" dirty="0">
                <a:solidFill>
                  <a:srgbClr val="C00000"/>
                </a:solidFill>
              </a:rPr>
              <a:t>Partially Labeled</a:t>
            </a:r>
          </a:p>
          <a:p>
            <a:pPr algn="ctr">
              <a:buNone/>
            </a:pPr>
            <a:r>
              <a:rPr lang="en-US" altLang="zh-CN" sz="1662" b="1" i="1" dirty="0">
                <a:solidFill>
                  <a:srgbClr val="C00000"/>
                </a:solidFill>
              </a:rPr>
              <a:t>Model</a:t>
            </a:r>
            <a:endParaRPr lang="zh-CN" altLang="en-US" sz="1662" b="1" i="1" dirty="0">
              <a:solidFill>
                <a:srgbClr val="C00000"/>
              </a:solidFill>
            </a:endParaRPr>
          </a:p>
        </p:txBody>
      </p:sp>
      <p:sp>
        <p:nvSpPr>
          <p:cNvPr id="21" name="TextBox 20"/>
          <p:cNvSpPr txBox="1"/>
          <p:nvPr/>
        </p:nvSpPr>
        <p:spPr>
          <a:xfrm>
            <a:off x="1358522" y="4868727"/>
            <a:ext cx="704039" cy="348109"/>
          </a:xfrm>
          <a:prstGeom prst="rect">
            <a:avLst/>
          </a:prstGeom>
          <a:noFill/>
        </p:spPr>
        <p:txBody>
          <a:bodyPr wrap="none" rtlCol="0">
            <a:spAutoFit/>
          </a:bodyPr>
          <a:lstStyle/>
          <a:p>
            <a:pPr>
              <a:buNone/>
            </a:pPr>
            <a:r>
              <a:rPr lang="en-US" altLang="zh-CN" sz="1662" b="1" i="1" dirty="0">
                <a:solidFill>
                  <a:srgbClr val="800000"/>
                </a:solidFill>
              </a:rPr>
              <a:t>Input</a:t>
            </a:r>
            <a:endParaRPr lang="zh-CN" altLang="en-US" sz="1662" b="1" i="1" dirty="0">
              <a:solidFill>
                <a:srgbClr val="800000"/>
              </a:solidFill>
            </a:endParaRPr>
          </a:p>
        </p:txBody>
      </p:sp>
      <p:sp>
        <p:nvSpPr>
          <p:cNvPr id="24" name="TextBox 23"/>
          <p:cNvSpPr txBox="1"/>
          <p:nvPr/>
        </p:nvSpPr>
        <p:spPr>
          <a:xfrm>
            <a:off x="4211962" y="4935195"/>
            <a:ext cx="800219" cy="348109"/>
          </a:xfrm>
          <a:prstGeom prst="rect">
            <a:avLst/>
          </a:prstGeom>
          <a:noFill/>
        </p:spPr>
        <p:txBody>
          <a:bodyPr wrap="none" rtlCol="0">
            <a:spAutoFit/>
          </a:bodyPr>
          <a:lstStyle/>
          <a:p>
            <a:pPr>
              <a:buNone/>
            </a:pPr>
            <a:r>
              <a:rPr lang="en-US" altLang="zh-CN" sz="1662" b="1" i="1" dirty="0">
                <a:solidFill>
                  <a:srgbClr val="800000"/>
                </a:solidFill>
              </a:rPr>
              <a:t>Model</a:t>
            </a:r>
            <a:endParaRPr lang="zh-CN" altLang="en-US" sz="1662" b="1" i="1" dirty="0">
              <a:solidFill>
                <a:srgbClr val="800000"/>
              </a:solidFill>
            </a:endParaRPr>
          </a:p>
        </p:txBody>
      </p:sp>
      <p:sp>
        <p:nvSpPr>
          <p:cNvPr id="26" name="椭圆 25"/>
          <p:cNvSpPr/>
          <p:nvPr/>
        </p:nvSpPr>
        <p:spPr bwMode="auto">
          <a:xfrm>
            <a:off x="3041395" y="3880269"/>
            <a:ext cx="666515" cy="346170"/>
          </a:xfrm>
          <a:prstGeom prst="ellipse">
            <a:avLst/>
          </a:prstGeom>
          <a:noFill/>
          <a:ln w="38100" cap="flat" cmpd="sng" algn="ctr">
            <a:solidFill>
              <a:srgbClr val="8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FF0000"/>
              </a:solidFill>
              <a:latin typeface="Verdana" pitchFamily="34" charset="0"/>
              <a:ea typeface="黑体" pitchFamily="2" charset="-122"/>
            </a:endParaRPr>
          </a:p>
        </p:txBody>
      </p:sp>
      <p:sp>
        <p:nvSpPr>
          <p:cNvPr id="27" name="TextBox 26"/>
          <p:cNvSpPr txBox="1"/>
          <p:nvPr/>
        </p:nvSpPr>
        <p:spPr>
          <a:xfrm>
            <a:off x="1813132" y="2484423"/>
            <a:ext cx="2254812" cy="348109"/>
          </a:xfrm>
          <a:prstGeom prst="rect">
            <a:avLst/>
          </a:prstGeom>
          <a:noFill/>
        </p:spPr>
        <p:txBody>
          <a:bodyPr wrap="square" rtlCol="0">
            <a:spAutoFit/>
          </a:bodyPr>
          <a:lstStyle/>
          <a:p>
            <a:pPr>
              <a:buNone/>
            </a:pPr>
            <a:r>
              <a:rPr lang="en-US" altLang="zh-CN" sz="1662" b="1" i="1" dirty="0">
                <a:solidFill>
                  <a:srgbClr val="C00000"/>
                </a:solidFill>
              </a:rPr>
              <a:t>Latent Variable</a:t>
            </a:r>
            <a:endParaRPr lang="zh-CN" altLang="en-US" sz="1662" b="1" i="1" dirty="0">
              <a:solidFill>
                <a:srgbClr val="C00000"/>
              </a:solidFill>
            </a:endParaRPr>
          </a:p>
        </p:txBody>
      </p:sp>
      <p:sp>
        <p:nvSpPr>
          <p:cNvPr id="4" name="TextBox 3"/>
          <p:cNvSpPr txBox="1"/>
          <p:nvPr/>
        </p:nvSpPr>
        <p:spPr>
          <a:xfrm>
            <a:off x="2462754" y="5426018"/>
            <a:ext cx="3679212" cy="603883"/>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buNone/>
            </a:pPr>
            <a:r>
              <a:rPr lang="en-US" altLang="zh-CN" sz="1662" b="1" dirty="0"/>
              <a:t>Example</a:t>
            </a:r>
            <a:r>
              <a:rPr lang="en-US" altLang="zh-CN" sz="1662" dirty="0"/>
              <a:t>:</a:t>
            </a:r>
            <a:br>
              <a:rPr lang="en-US" altLang="zh-CN" sz="1662" dirty="0"/>
            </a:br>
            <a:r>
              <a:rPr lang="en-US" altLang="zh-CN" sz="1662" dirty="0"/>
              <a:t>   Call frequency between two users</a:t>
            </a:r>
            <a:r>
              <a:rPr lang="en-US" altLang="zh-CN" sz="1662" dirty="0"/>
              <a:t>?</a:t>
            </a:r>
            <a:endParaRPr lang="en-US" altLang="zh-CN" sz="1662" dirty="0"/>
          </a:p>
        </p:txBody>
      </p:sp>
      <p:sp>
        <p:nvSpPr>
          <p:cNvPr id="32" name="TextBox 31"/>
          <p:cNvSpPr txBox="1"/>
          <p:nvPr/>
        </p:nvSpPr>
        <p:spPr>
          <a:xfrm>
            <a:off x="2483781" y="5414032"/>
            <a:ext cx="4917308" cy="603883"/>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buNone/>
            </a:pPr>
            <a:r>
              <a:rPr lang="en-US" altLang="zh-CN" sz="1662" b="1" dirty="0"/>
              <a:t>Example</a:t>
            </a:r>
            <a:r>
              <a:rPr lang="en-US" altLang="zh-CN" sz="1662" dirty="0"/>
              <a:t>:</a:t>
            </a:r>
            <a:br>
              <a:rPr lang="en-US" altLang="zh-CN" sz="1662" dirty="0"/>
            </a:br>
            <a:r>
              <a:rPr lang="en-US" altLang="zh-CN" sz="1662" dirty="0"/>
              <a:t>   A </a:t>
            </a:r>
            <a:r>
              <a:rPr lang="en-US" altLang="zh-CN" sz="1662" dirty="0"/>
              <a:t>makes call to B immediately after the call to C.</a:t>
            </a:r>
          </a:p>
        </p:txBody>
      </p:sp>
      <p:pic>
        <p:nvPicPr>
          <p:cNvPr id="5" name="Picture 4"/>
          <p:cNvPicPr>
            <a:picLocks noChangeAspect="1"/>
          </p:cNvPicPr>
          <p:nvPr/>
        </p:nvPicPr>
        <p:blipFill>
          <a:blip r:embed="rId4" cstate="print"/>
          <a:stretch>
            <a:fillRect/>
          </a:stretch>
        </p:blipFill>
        <p:spPr>
          <a:xfrm>
            <a:off x="467550" y="2883235"/>
            <a:ext cx="2117053" cy="1750150"/>
          </a:xfrm>
          <a:prstGeom prst="rect">
            <a:avLst/>
          </a:prstGeom>
        </p:spPr>
      </p:pic>
      <p:cxnSp>
        <p:nvCxnSpPr>
          <p:cNvPr id="18" name="直接箭头连接符 17"/>
          <p:cNvCxnSpPr/>
          <p:nvPr/>
        </p:nvCxnSpPr>
        <p:spPr bwMode="auto">
          <a:xfrm flipV="1">
            <a:off x="2411760" y="4013207"/>
            <a:ext cx="576064" cy="66469"/>
          </a:xfrm>
          <a:prstGeom prst="straightConnector1">
            <a:avLst/>
          </a:prstGeom>
          <a:noFill/>
          <a:ln w="28575" cap="flat" cmpd="sng" algn="ctr">
            <a:solidFill>
              <a:srgbClr val="FF6600"/>
            </a:solidFill>
            <a:prstDash val="solid"/>
            <a:round/>
            <a:headEnd type="none" w="med" len="med"/>
            <a:tailEnd type="arrow"/>
          </a:ln>
          <a:effectLst/>
        </p:spPr>
      </p:cxnSp>
      <p:sp>
        <p:nvSpPr>
          <p:cNvPr id="2053" name="TextBox 2052"/>
          <p:cNvSpPr txBox="1"/>
          <p:nvPr/>
        </p:nvSpPr>
        <p:spPr>
          <a:xfrm>
            <a:off x="2251355" y="2200345"/>
            <a:ext cx="893193" cy="291170"/>
          </a:xfrm>
          <a:prstGeom prst="rect">
            <a:avLst/>
          </a:prstGeom>
          <a:solidFill>
            <a:srgbClr val="CCCCFF"/>
          </a:solidFill>
          <a:ln>
            <a:solidFill>
              <a:srgbClr val="003300"/>
            </a:solidFill>
          </a:ln>
        </p:spPr>
        <p:txBody>
          <a:bodyPr wrap="none" rtlCol="0">
            <a:spAutoFit/>
          </a:bodyPr>
          <a:lstStyle/>
          <a:p>
            <a:pPr>
              <a:buNone/>
            </a:pPr>
            <a:r>
              <a:rPr lang="en-US" sz="1292" i="1" dirty="0">
                <a:solidFill>
                  <a:srgbClr val="003300"/>
                </a:solidFill>
                <a:latin typeface="Times"/>
                <a:cs typeface="Times"/>
              </a:rPr>
              <a:t>y</a:t>
            </a:r>
            <a:r>
              <a:rPr lang="en-US" sz="1292" i="1" baseline="-25000" dirty="0">
                <a:solidFill>
                  <a:srgbClr val="003300"/>
                </a:solidFill>
                <a:latin typeface="Times"/>
                <a:cs typeface="Times"/>
              </a:rPr>
              <a:t>12</a:t>
            </a:r>
            <a:r>
              <a:rPr lang="en-US" sz="1292" dirty="0">
                <a:solidFill>
                  <a:srgbClr val="003300"/>
                </a:solidFill>
                <a:latin typeface="Times"/>
                <a:cs typeface="Times"/>
              </a:rPr>
              <a:t>=Friend</a:t>
            </a:r>
            <a:endParaRPr lang="en-US" sz="1292" dirty="0">
              <a:solidFill>
                <a:srgbClr val="003300"/>
              </a:solidFill>
              <a:latin typeface="Times"/>
              <a:cs typeface="Times"/>
            </a:endParaRPr>
          </a:p>
        </p:txBody>
      </p:sp>
      <p:cxnSp>
        <p:nvCxnSpPr>
          <p:cNvPr id="54" name="直接箭头连接符 17"/>
          <p:cNvCxnSpPr/>
          <p:nvPr/>
        </p:nvCxnSpPr>
        <p:spPr bwMode="auto">
          <a:xfrm>
            <a:off x="1835696" y="4478490"/>
            <a:ext cx="2160240" cy="0"/>
          </a:xfrm>
          <a:prstGeom prst="straightConnector1">
            <a:avLst/>
          </a:prstGeom>
          <a:noFill/>
          <a:ln w="28575" cap="flat" cmpd="sng" algn="ctr">
            <a:solidFill>
              <a:srgbClr val="FF6600"/>
            </a:solidFill>
            <a:prstDash val="solid"/>
            <a:round/>
            <a:headEnd type="none" w="med" len="med"/>
            <a:tailEnd type="arrow"/>
          </a:ln>
          <a:effectLst/>
        </p:spPr>
      </p:cxnSp>
      <p:sp>
        <p:nvSpPr>
          <p:cNvPr id="25" name="椭圆 24"/>
          <p:cNvSpPr/>
          <p:nvPr/>
        </p:nvSpPr>
        <p:spPr bwMode="auto">
          <a:xfrm>
            <a:off x="3115132" y="2152056"/>
            <a:ext cx="505395" cy="420483"/>
          </a:xfrm>
          <a:prstGeom prst="ellipse">
            <a:avLst/>
          </a:prstGeom>
          <a:noFill/>
          <a:ln w="38100" cap="flat" cmpd="sng" algn="ctr">
            <a:solidFill>
              <a:srgbClr val="800000"/>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FF0000"/>
              </a:solidFill>
              <a:latin typeface="Verdana" pitchFamily="34" charset="0"/>
              <a:ea typeface="黑体" pitchFamily="2" charset="-122"/>
            </a:endParaRPr>
          </a:p>
        </p:txBody>
      </p:sp>
      <p:sp>
        <p:nvSpPr>
          <p:cNvPr id="34" name="TextBox 33"/>
          <p:cNvSpPr txBox="1"/>
          <p:nvPr/>
        </p:nvSpPr>
        <p:spPr>
          <a:xfrm>
            <a:off x="4513811" y="1629664"/>
            <a:ext cx="893193" cy="291170"/>
          </a:xfrm>
          <a:prstGeom prst="rect">
            <a:avLst/>
          </a:prstGeom>
          <a:solidFill>
            <a:srgbClr val="CCCCFF"/>
          </a:solidFill>
          <a:ln>
            <a:solidFill>
              <a:srgbClr val="003300"/>
            </a:solidFill>
          </a:ln>
        </p:spPr>
        <p:txBody>
          <a:bodyPr wrap="none" rtlCol="0">
            <a:spAutoFit/>
          </a:bodyPr>
          <a:lstStyle/>
          <a:p>
            <a:pPr>
              <a:buNone/>
            </a:pPr>
            <a:r>
              <a:rPr lang="en-US" sz="1292" i="1" dirty="0">
                <a:solidFill>
                  <a:srgbClr val="003300"/>
                </a:solidFill>
                <a:latin typeface="Times"/>
                <a:cs typeface="Times"/>
              </a:rPr>
              <a:t>y</a:t>
            </a:r>
            <a:r>
              <a:rPr lang="en-US" sz="1292" i="1" baseline="-25000" dirty="0">
                <a:solidFill>
                  <a:srgbClr val="003300"/>
                </a:solidFill>
                <a:latin typeface="Times"/>
                <a:cs typeface="Times"/>
              </a:rPr>
              <a:t>21</a:t>
            </a:r>
            <a:r>
              <a:rPr lang="en-US" sz="1292" dirty="0">
                <a:solidFill>
                  <a:srgbClr val="003300"/>
                </a:solidFill>
                <a:latin typeface="Times"/>
                <a:cs typeface="Times"/>
              </a:rPr>
              <a:t>=Friend</a:t>
            </a:r>
            <a:endParaRPr lang="en-US" sz="1292" dirty="0">
              <a:solidFill>
                <a:srgbClr val="003300"/>
              </a:solidFill>
              <a:latin typeface="Times"/>
              <a:cs typeface="Times"/>
            </a:endParaRPr>
          </a:p>
        </p:txBody>
      </p:sp>
      <p:sp>
        <p:nvSpPr>
          <p:cNvPr id="38" name="TextBox 37"/>
          <p:cNvSpPr txBox="1"/>
          <p:nvPr/>
        </p:nvSpPr>
        <p:spPr>
          <a:xfrm>
            <a:off x="5346753" y="2913315"/>
            <a:ext cx="953453" cy="291170"/>
          </a:xfrm>
          <a:prstGeom prst="rect">
            <a:avLst/>
          </a:prstGeom>
          <a:solidFill>
            <a:srgbClr val="CCCCFF"/>
          </a:solidFill>
          <a:ln>
            <a:solidFill>
              <a:srgbClr val="003300"/>
            </a:solidFill>
          </a:ln>
        </p:spPr>
        <p:txBody>
          <a:bodyPr wrap="square" rtlCol="0">
            <a:spAutoFit/>
          </a:bodyPr>
          <a:lstStyle/>
          <a:p>
            <a:pPr>
              <a:buNone/>
            </a:pPr>
            <a:r>
              <a:rPr lang="en-US" sz="1292" i="1" dirty="0">
                <a:solidFill>
                  <a:srgbClr val="003300"/>
                </a:solidFill>
                <a:latin typeface="Times"/>
                <a:cs typeface="Times"/>
              </a:rPr>
              <a:t>y</a:t>
            </a:r>
            <a:r>
              <a:rPr lang="en-US" sz="1292" i="1" baseline="-25000" dirty="0">
                <a:solidFill>
                  <a:srgbClr val="003300"/>
                </a:solidFill>
                <a:latin typeface="Times"/>
                <a:cs typeface="Times"/>
              </a:rPr>
              <a:t>16</a:t>
            </a:r>
            <a:r>
              <a:rPr lang="en-US" sz="1292" dirty="0">
                <a:solidFill>
                  <a:srgbClr val="003300"/>
                </a:solidFill>
                <a:latin typeface="Times"/>
                <a:cs typeface="Times"/>
              </a:rPr>
              <a:t>=Other</a:t>
            </a:r>
            <a:endParaRPr lang="en-US" sz="1292" dirty="0">
              <a:solidFill>
                <a:srgbClr val="003300"/>
              </a:solidFill>
              <a:latin typeface="Times"/>
              <a:cs typeface="Times"/>
            </a:endParaRPr>
          </a:p>
        </p:txBody>
      </p:sp>
      <p:cxnSp>
        <p:nvCxnSpPr>
          <p:cNvPr id="48" name="直接箭头连接符 47"/>
          <p:cNvCxnSpPr>
            <a:stCxn id="43" idx="5"/>
            <a:endCxn id="2059" idx="3"/>
          </p:cNvCxnSpPr>
          <p:nvPr/>
        </p:nvCxnSpPr>
        <p:spPr bwMode="auto">
          <a:xfrm>
            <a:off x="4666406" y="2509267"/>
            <a:ext cx="2535406" cy="785630"/>
          </a:xfrm>
          <a:prstGeom prst="straightConnector1">
            <a:avLst/>
          </a:prstGeom>
          <a:noFill/>
          <a:ln w="28575" cap="flat" cmpd="sng" algn="ctr">
            <a:solidFill>
              <a:schemeClr val="accent5">
                <a:lumMod val="25000"/>
              </a:schemeClr>
            </a:solidFill>
            <a:prstDash val="solid"/>
            <a:round/>
            <a:headEnd type="none" w="med" len="med"/>
            <a:tailEnd type="arrow"/>
          </a:ln>
          <a:effectLst/>
        </p:spPr>
      </p:cxnSp>
      <p:sp>
        <p:nvSpPr>
          <p:cNvPr id="35" name="椭圆 34"/>
          <p:cNvSpPr/>
          <p:nvPr/>
        </p:nvSpPr>
        <p:spPr bwMode="auto">
          <a:xfrm>
            <a:off x="4644008" y="2969009"/>
            <a:ext cx="1015789" cy="864096"/>
          </a:xfrm>
          <a:prstGeom prst="ellipse">
            <a:avLst/>
          </a:prstGeom>
          <a:noFill/>
          <a:ln w="28575" cap="flat" cmpd="sng" algn="ctr">
            <a:solidFill>
              <a:srgbClr val="4F81BD"/>
            </a:solidFill>
            <a:prstDash val="solid"/>
            <a:round/>
            <a:headEnd type="none" w="med" len="med"/>
            <a:tailEnd type="triangle" w="lg" len="lg"/>
          </a:ln>
          <a:effectLst/>
        </p:spPr>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zh-CN" altLang="en-US" sz="2585">
              <a:solidFill>
                <a:srgbClr val="003399"/>
              </a:solidFill>
              <a:latin typeface="Verdana" pitchFamily="34" charset="0"/>
              <a:ea typeface="黑体" pitchFamily="2" charset="-122"/>
            </a:endParaRPr>
          </a:p>
        </p:txBody>
      </p:sp>
      <p:sp>
        <p:nvSpPr>
          <p:cNvPr id="30" name="TextBox 29"/>
          <p:cNvSpPr txBox="1"/>
          <p:nvPr/>
        </p:nvSpPr>
        <p:spPr>
          <a:xfrm>
            <a:off x="218286" y="4511725"/>
            <a:ext cx="5039514" cy="93753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None/>
            </a:pPr>
            <a:r>
              <a:rPr lang="en-US" altLang="zh-CN" b="1" dirty="0" smtClean="0">
                <a:solidFill>
                  <a:srgbClr val="C00000"/>
                </a:solidFill>
              </a:rPr>
              <a:t>Problem:</a:t>
            </a:r>
          </a:p>
          <a:p>
            <a:pPr>
              <a:buNone/>
            </a:pPr>
            <a:r>
              <a:rPr lang="en-US" altLang="zh-CN" dirty="0">
                <a:solidFill>
                  <a:srgbClr val="003399"/>
                </a:solidFill>
              </a:rPr>
              <a:t> </a:t>
            </a:r>
            <a:r>
              <a:rPr lang="en-US" altLang="zh-CN" dirty="0" smtClean="0">
                <a:solidFill>
                  <a:srgbClr val="003399"/>
                </a:solidFill>
              </a:rPr>
              <a:t>   For each relationship, identify which type </a:t>
            </a:r>
          </a:p>
          <a:p>
            <a:pPr>
              <a:buNone/>
            </a:pPr>
            <a:r>
              <a:rPr lang="en-US" altLang="zh-CN" dirty="0" smtClean="0">
                <a:solidFill>
                  <a:srgbClr val="003399"/>
                </a:solidFill>
              </a:rPr>
              <a:t>has the highest probability?</a:t>
            </a:r>
            <a:endParaRPr lang="en-US" altLang="zh-CN" dirty="0">
              <a:solidFill>
                <a:srgbClr val="003399"/>
              </a:solidFill>
            </a:endParaRPr>
          </a:p>
        </p:txBody>
      </p:sp>
      <p:sp>
        <p:nvSpPr>
          <p:cNvPr id="37" name="副标题 4"/>
          <p:cNvSpPr txBox="1">
            <a:spLocks/>
          </p:cNvSpPr>
          <p:nvPr/>
        </p:nvSpPr>
        <p:spPr bwMode="auto">
          <a:xfrm>
            <a:off x="0" y="6400800"/>
            <a:ext cx="9144000" cy="492369"/>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lvl="0">
              <a:spcBef>
                <a:spcPct val="20000"/>
              </a:spcBef>
            </a:pPr>
            <a:r>
              <a:rPr lang="en-US" altLang="zh-CN" sz="1292" kern="0" dirty="0">
                <a:latin typeface="+mn-lt"/>
                <a:ea typeface="+mn-ea"/>
              </a:rPr>
              <a:t>[1] </a:t>
            </a:r>
            <a:r>
              <a:rPr lang="en-US" altLang="zh-CN" sz="1292" kern="0" dirty="0" err="1">
                <a:latin typeface="+mn-lt"/>
                <a:ea typeface="+mn-ea"/>
              </a:rPr>
              <a:t>Wenbin</a:t>
            </a:r>
            <a:r>
              <a:rPr lang="en-US" altLang="zh-CN" sz="1292" kern="0" dirty="0">
                <a:latin typeface="+mn-lt"/>
                <a:ea typeface="+mn-ea"/>
              </a:rPr>
              <a:t> Tang, </a:t>
            </a:r>
            <a:r>
              <a:rPr lang="en-US" altLang="zh-CN" sz="1292" kern="0" dirty="0" err="1">
                <a:latin typeface="+mn-lt"/>
                <a:ea typeface="+mn-ea"/>
              </a:rPr>
              <a:t>Honglei</a:t>
            </a:r>
            <a:r>
              <a:rPr lang="en-US" altLang="zh-CN" sz="1292" kern="0" dirty="0">
                <a:latin typeface="+mn-lt"/>
                <a:ea typeface="+mn-ea"/>
              </a:rPr>
              <a:t> </a:t>
            </a:r>
            <a:r>
              <a:rPr lang="en-US" altLang="zh-CN" sz="1292" kern="0" dirty="0" err="1">
                <a:latin typeface="+mn-lt"/>
                <a:ea typeface="+mn-ea"/>
              </a:rPr>
              <a:t>Zhuang</a:t>
            </a:r>
            <a:r>
              <a:rPr lang="en-US" altLang="zh-CN" sz="1292" kern="0" dirty="0">
                <a:latin typeface="+mn-lt"/>
                <a:ea typeface="+mn-ea"/>
              </a:rPr>
              <a:t>, and Jie Tang. Learning to Infer Social Ties in Large Networks. In ECML/PKDD'2011. pp. 381-397. (</a:t>
            </a:r>
            <a:r>
              <a:rPr lang="en-US" altLang="zh-CN" sz="1292" b="1" kern="0" dirty="0">
                <a:latin typeface="+mn-lt"/>
                <a:ea typeface="+mn-ea"/>
              </a:rPr>
              <a:t>Best Student Paper Runner-up</a:t>
            </a:r>
            <a:r>
              <a:rPr lang="en-US" altLang="zh-CN" sz="1292" kern="0" dirty="0">
                <a:latin typeface="+mn-lt"/>
                <a:ea typeface="+mn-ea"/>
              </a:rPr>
              <a:t>)</a:t>
            </a:r>
            <a:endParaRPr lang="zh-CN" altLang="en-US" sz="1292" kern="0" dirty="0">
              <a:latin typeface="+mn-lt"/>
              <a:ea typeface="+mn-ea"/>
            </a:endParaRPr>
          </a:p>
        </p:txBody>
      </p:sp>
    </p:spTree>
    <p:extLst>
      <p:ext uri="{BB962C8B-B14F-4D97-AF65-F5344CB8AC3E}">
        <p14:creationId xmlns:p14="http://schemas.microsoft.com/office/powerpoint/2010/main" val="837604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randombar(horizontal)">
                                      <p:cBhvr>
                                        <p:cTn id="35" dur="500"/>
                                        <p:tgtEl>
                                          <p:spTgt spid="42"/>
                                        </p:tgtEl>
                                      </p:cBhvr>
                                    </p:animEffect>
                                  </p:childTnLst>
                                </p:cTn>
                              </p:par>
                              <p:par>
                                <p:cTn id="36" presetID="14" presetClass="entr" presetSubtype="1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randombar(horizontal)">
                                      <p:cBhvr>
                                        <p:cTn id="38" dur="500"/>
                                        <p:tgtEl>
                                          <p:spTgt spid="3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par>
                                <p:cTn id="45" presetID="14" presetClass="entr" presetSubtype="1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randombar(horizontal)">
                                      <p:cBhvr>
                                        <p:cTn id="47" dur="500"/>
                                        <p:tgtEl>
                                          <p:spTgt spid="3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dissolv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randombar(horizontal)">
                                      <p:cBhvr>
                                        <p:cTn id="55" dur="500"/>
                                        <p:tgtEl>
                                          <p:spTgt spid="5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randombar(horizontal)">
                                      <p:cBhvr>
                                        <p:cTn id="58" dur="500"/>
                                        <p:tgtEl>
                                          <p:spTgt spid="44"/>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randombar(horizontal)">
                                      <p:cBhvr>
                                        <p:cTn id="61" dur="500"/>
                                        <p:tgtEl>
                                          <p:spTgt spid="43"/>
                                        </p:tgtEl>
                                      </p:cBhvr>
                                    </p:animEffect>
                                  </p:childTnLst>
                                </p:cTn>
                              </p:par>
                              <p:par>
                                <p:cTn id="62" presetID="14" presetClass="entr" presetSubtype="1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randombar(horizontal)">
                                      <p:cBhvr>
                                        <p:cTn id="64" dur="500"/>
                                        <p:tgtEl>
                                          <p:spTgt spid="45"/>
                                        </p:tgtEl>
                                      </p:cBhvr>
                                    </p:animEffect>
                                  </p:childTnLst>
                                </p:cTn>
                              </p:par>
                              <p:par>
                                <p:cTn id="65" presetID="14" presetClass="entr" presetSubtype="1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randombar(horizontal)">
                                      <p:cBhvr>
                                        <p:cTn id="67" dur="500"/>
                                        <p:tgtEl>
                                          <p:spTgt spid="48"/>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4"/>
                                        </p:tgtEl>
                                        <p:attrNameLst>
                                          <p:attrName>style.visibility</p:attrName>
                                        </p:attrNameLst>
                                      </p:cBhvr>
                                      <p:to>
                                        <p:strVal val="hidden"/>
                                      </p:to>
                                    </p:set>
                                  </p:childTnLst>
                                </p:cTn>
                              </p:par>
                              <p:par>
                                <p:cTn id="70" presetID="9"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dissolve">
                                      <p:cBhvr>
                                        <p:cTn id="72" dur="500"/>
                                        <p:tgtEl>
                                          <p:spTgt spid="32"/>
                                        </p:tgtEl>
                                      </p:cBhvr>
                                    </p:animEffect>
                                  </p:childTnLst>
                                </p:cTn>
                              </p:par>
                            </p:childTnLst>
                          </p:cTn>
                        </p:par>
                        <p:par>
                          <p:cTn id="73" fill="hold">
                            <p:stCondLst>
                              <p:cond delay="500"/>
                            </p:stCondLst>
                            <p:childTnLst>
                              <p:par>
                                <p:cTn id="74" presetID="14" presetClass="entr" presetSubtype="10" fill="hold" grpId="0" nodeType="after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randombar(horizontal)">
                                      <p:cBhvr>
                                        <p:cTn id="76" dur="500"/>
                                        <p:tgtEl>
                                          <p:spTgt spid="56"/>
                                        </p:tgtEl>
                                      </p:cBhvr>
                                    </p:animEffect>
                                  </p:childTnLst>
                                </p:cTn>
                              </p:par>
                              <p:par>
                                <p:cTn id="77" presetID="14" presetClass="entr" presetSubtype="1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randombar(horizontal)">
                                      <p:cBhvr>
                                        <p:cTn id="79" dur="500"/>
                                        <p:tgtEl>
                                          <p:spTgt spid="5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randombar(horizontal)">
                                      <p:cBhvr>
                                        <p:cTn id="82" dur="500"/>
                                        <p:tgtEl>
                                          <p:spTgt spid="55"/>
                                        </p:tgtEl>
                                      </p:cBhvr>
                                    </p:animEffect>
                                  </p:childTnLst>
                                </p:cTn>
                              </p:par>
                              <p:par>
                                <p:cTn id="83" presetID="1" presetClass="exit" presetSubtype="0" fill="hold" grpId="1"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randombar(horizontal)">
                                      <p:cBhvr>
                                        <p:cTn id="89" dur="500"/>
                                        <p:tgtEl>
                                          <p:spTgt spid="6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dissolve">
                                      <p:cBhvr>
                                        <p:cTn id="9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42" grpId="0"/>
      <p:bldP spid="43" grpId="0" animBg="1"/>
      <p:bldP spid="44" grpId="0" animBg="1"/>
      <p:bldP spid="52" grpId="0"/>
      <p:bldP spid="55" grpId="0" animBg="1"/>
      <p:bldP spid="56" grpId="0"/>
      <p:bldP spid="62" grpId="0"/>
      <p:bldP spid="21" grpId="0"/>
      <p:bldP spid="24" grpId="0"/>
      <p:bldP spid="26" grpId="0" animBg="1"/>
      <p:bldP spid="27" grpId="0"/>
      <p:bldP spid="4" grpId="0" animBg="1"/>
      <p:bldP spid="4" grpId="1" animBg="1"/>
      <p:bldP spid="32" grpId="0" animBg="1"/>
      <p:bldP spid="32" grpId="1" animBg="1"/>
      <p:bldP spid="25" grpId="0" animBg="1"/>
      <p:bldP spid="35" grpId="0" animBg="1"/>
      <p:bldP spid="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9558" y="3296063"/>
            <a:ext cx="3750674" cy="119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sz="3692" dirty="0"/>
              <a:t>Solutions</a:t>
            </a:r>
            <a:r>
              <a:rPr lang="en-US" altLang="zh-CN" sz="3692" baseline="-25000" dirty="0"/>
              <a:t>(</a:t>
            </a:r>
            <a:r>
              <a:rPr lang="en-US" altLang="zh-CN" sz="3692" baseline="-25000" dirty="0" err="1"/>
              <a:t>con’t</a:t>
            </a:r>
            <a:r>
              <a:rPr lang="en-US" altLang="zh-CN" sz="3692" baseline="-25000" dirty="0"/>
              <a:t>)</a:t>
            </a:r>
            <a:endParaRPr lang="zh-CN" altLang="en-US" sz="3692" baseline="-25000" dirty="0"/>
          </a:p>
        </p:txBody>
      </p:sp>
      <p:sp>
        <p:nvSpPr>
          <p:cNvPr id="3" name="内容占位符 2"/>
          <p:cNvSpPr>
            <a:spLocks noGrp="1"/>
          </p:cNvSpPr>
          <p:nvPr>
            <p:ph idx="1"/>
          </p:nvPr>
        </p:nvSpPr>
        <p:spPr/>
        <p:txBody>
          <a:bodyPr/>
          <a:lstStyle/>
          <a:p>
            <a:r>
              <a:rPr lang="en-US" altLang="zh-CN" sz="2215" dirty="0"/>
              <a:t>Different ways to instantiate factors</a:t>
            </a:r>
          </a:p>
          <a:p>
            <a:pPr lvl="1"/>
            <a:r>
              <a:rPr lang="en-US" altLang="zh-CN" sz="1846" dirty="0"/>
              <a:t>We use exponential-linear functions</a:t>
            </a:r>
          </a:p>
          <a:p>
            <a:pPr lvl="2"/>
            <a:r>
              <a:rPr lang="en-US" altLang="zh-CN" sz="1477" dirty="0"/>
              <a:t>Attribute Factor:	</a:t>
            </a:r>
          </a:p>
          <a:p>
            <a:pPr lvl="1"/>
            <a:endParaRPr lang="en-US" altLang="zh-CN" sz="1477" dirty="0"/>
          </a:p>
          <a:p>
            <a:pPr lvl="1"/>
            <a:endParaRPr lang="en-US" altLang="zh-CN" sz="1846" dirty="0"/>
          </a:p>
          <a:p>
            <a:pPr lvl="2"/>
            <a:r>
              <a:rPr lang="en-US" altLang="zh-CN" sz="1477" dirty="0"/>
              <a:t>Correlation / Constraint Factor:</a:t>
            </a:r>
            <a:endParaRPr lang="en-US" altLang="zh-CN" sz="1477" dirty="0"/>
          </a:p>
          <a:p>
            <a:pPr lvl="1"/>
            <a:endParaRPr lang="en-US" altLang="zh-CN" sz="1846" dirty="0"/>
          </a:p>
          <a:p>
            <a:pPr lvl="1"/>
            <a:endParaRPr lang="en-US" altLang="zh-CN" sz="1846" dirty="0"/>
          </a:p>
          <a:p>
            <a:pPr lvl="1"/>
            <a:endParaRPr lang="en-US" altLang="zh-CN" sz="1846" dirty="0"/>
          </a:p>
          <a:p>
            <a:pPr lvl="1"/>
            <a:endParaRPr lang="en-US" altLang="zh-CN" dirty="0" smtClean="0"/>
          </a:p>
          <a:p>
            <a:pPr lvl="1"/>
            <a:endParaRPr lang="en-US" altLang="zh-CN" sz="1846" dirty="0"/>
          </a:p>
          <a:p>
            <a:pPr lvl="1"/>
            <a:r>
              <a:rPr lang="en-US" altLang="zh-CN" sz="1846" dirty="0"/>
              <a:t>Log-Likelihood of labeled Data:</a:t>
            </a:r>
            <a:endParaRPr lang="zh-CN" altLang="en-US" sz="1846" dirty="0"/>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4" y="2332287"/>
            <a:ext cx="3068960" cy="574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 name="组合 4"/>
          <p:cNvGrpSpPr/>
          <p:nvPr/>
        </p:nvGrpSpPr>
        <p:grpSpPr>
          <a:xfrm>
            <a:off x="1959700" y="5489537"/>
            <a:ext cx="5420612" cy="758538"/>
            <a:chOff x="1035300" y="5518268"/>
            <a:chExt cx="3995626" cy="605726"/>
          </a:xfrm>
        </p:grpSpPr>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7709" b="1261"/>
            <a:stretch/>
          </p:blipFill>
          <p:spPr bwMode="auto">
            <a:xfrm>
              <a:off x="1064628" y="5589240"/>
              <a:ext cx="3966298" cy="5347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87082" b="74424"/>
            <a:stretch/>
          </p:blipFill>
          <p:spPr bwMode="auto">
            <a:xfrm>
              <a:off x="1035300" y="5518268"/>
              <a:ext cx="512364" cy="440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004" y="4558996"/>
            <a:ext cx="3883025"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181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11" dur="500"/>
                                        <p:tgtEl>
                                          <p:spTgt spid="3">
                                            <p:txEl>
                                              <p:pRg st="11" end="11"/>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Algorithm</a:t>
            </a:r>
            <a:endParaRPr lang="zh-CN" altLang="en-US" dirty="0"/>
          </a:p>
        </p:txBody>
      </p:sp>
      <p:sp>
        <p:nvSpPr>
          <p:cNvPr id="3" name="内容占位符 2"/>
          <p:cNvSpPr>
            <a:spLocks noGrp="1"/>
          </p:cNvSpPr>
          <p:nvPr>
            <p:ph idx="1"/>
          </p:nvPr>
        </p:nvSpPr>
        <p:spPr/>
        <p:txBody>
          <a:bodyPr/>
          <a:lstStyle/>
          <a:p>
            <a:r>
              <a:rPr lang="en-US" altLang="zh-CN" sz="1846" dirty="0"/>
              <a:t>Maximize the log-likelihood of labeled relationships</a:t>
            </a:r>
          </a:p>
          <a:p>
            <a:endParaRPr lang="en-US" altLang="zh-CN" sz="1846" dirty="0"/>
          </a:p>
          <a:p>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546" y="2162878"/>
            <a:ext cx="6429814" cy="2927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3170206" y="5157193"/>
            <a:ext cx="2637390" cy="348109"/>
          </a:xfrm>
          <a:prstGeom prst="rect">
            <a:avLst/>
          </a:prstGeom>
          <a:noFill/>
        </p:spPr>
        <p:txBody>
          <a:bodyPr wrap="none" rtlCol="0">
            <a:spAutoFit/>
          </a:bodyPr>
          <a:lstStyle/>
          <a:p>
            <a:pPr algn="ctr">
              <a:buNone/>
            </a:pPr>
            <a:r>
              <a:rPr lang="en-US" sz="1662" b="1" dirty="0"/>
              <a:t>Gradient </a:t>
            </a:r>
            <a:r>
              <a:rPr lang="en-US" altLang="zh-CN" sz="1662" b="1" dirty="0"/>
              <a:t>As</a:t>
            </a:r>
            <a:r>
              <a:rPr lang="en-US" sz="1662" b="1" dirty="0"/>
              <a:t>cent Method</a:t>
            </a:r>
            <a:endParaRPr lang="en-US" sz="1662" b="1" dirty="0"/>
          </a:p>
        </p:txBody>
      </p:sp>
      <p:sp>
        <p:nvSpPr>
          <p:cNvPr id="7" name="矩形 6"/>
          <p:cNvSpPr/>
          <p:nvPr/>
        </p:nvSpPr>
        <p:spPr bwMode="auto">
          <a:xfrm>
            <a:off x="1907704" y="3607397"/>
            <a:ext cx="5688632" cy="400420"/>
          </a:xfrm>
          <a:prstGeom prst="rect">
            <a:avLst/>
          </a:prstGeom>
          <a:solidFill>
            <a:schemeClr val="accent5">
              <a:lumMod val="50000"/>
              <a:alpha val="25000"/>
            </a:schemeClr>
          </a:solidFill>
          <a:ln>
            <a:noFill/>
            <a:headEnd type="none" w="med" len="med"/>
            <a:tailEnd type="triangle" w="lg" len="lg"/>
          </a:ln>
          <a:effectLst>
            <a:outerShdw blurRad="40000" dist="20000" dir="5400000" rotWithShape="0">
              <a:srgbClr val="000000">
                <a:alpha val="38000"/>
              </a:srgbClr>
            </a:outerShdw>
            <a:reflection endPos="0" dist="50800" dir="5400000" sy="-100000" algn="bl" rotWithShape="0"/>
          </a:effectLst>
        </p:spPr>
        <p:style>
          <a:lnRef idx="1">
            <a:schemeClr val="accent4"/>
          </a:lnRef>
          <a:fillRef idx="2">
            <a:schemeClr val="accent4"/>
          </a:fillRef>
          <a:effectRef idx="1">
            <a:schemeClr val="accent4"/>
          </a:effectRef>
          <a:fontRef idx="minor">
            <a:schemeClr val="dk1"/>
          </a:fontRef>
        </p:style>
        <p:txBody>
          <a:bodyPr vert="horz" wrap="square" lIns="84406" tIns="42203" rIns="84406" bIns="42203" numCol="1" rtlCol="0" anchor="t" anchorCtr="0" compatLnSpc="1">
            <a:prstTxWarp prst="textNoShape">
              <a:avLst/>
            </a:prstTxWarp>
          </a:bodyPr>
          <a:lstStyle/>
          <a:p>
            <a:pPr marL="685817" indent="-263776" defTabSz="844083">
              <a:spcBef>
                <a:spcPct val="20000"/>
              </a:spcBef>
              <a:buFontTx/>
              <a:buChar char="–"/>
            </a:pPr>
            <a:endParaRPr lang="en-US" sz="2585" dirty="0">
              <a:solidFill>
                <a:srgbClr val="003399"/>
              </a:solidFill>
              <a:latin typeface="Verdana" pitchFamily="34" charset="0"/>
              <a:ea typeface="黑体" pitchFamily="2" charset="-122"/>
            </a:endParaRPr>
          </a:p>
        </p:txBody>
      </p:sp>
      <p:sp>
        <p:nvSpPr>
          <p:cNvPr id="12" name="TextBox 11"/>
          <p:cNvSpPr txBox="1"/>
          <p:nvPr/>
        </p:nvSpPr>
        <p:spPr>
          <a:xfrm>
            <a:off x="5522520" y="3960777"/>
            <a:ext cx="2763898" cy="603883"/>
          </a:xfrm>
          <a:prstGeom prst="rect">
            <a:avLst/>
          </a:prstGeom>
          <a:noFill/>
        </p:spPr>
        <p:txBody>
          <a:bodyPr wrap="none" rtlCol="0">
            <a:spAutoFit/>
          </a:bodyPr>
          <a:lstStyle/>
          <a:p>
            <a:pPr>
              <a:buNone/>
            </a:pPr>
            <a:r>
              <a:rPr lang="en-US" sz="1662" dirty="0">
                <a:solidFill>
                  <a:srgbClr val="C00000"/>
                </a:solidFill>
              </a:rPr>
              <a:t>Expectation Computing</a:t>
            </a:r>
          </a:p>
          <a:p>
            <a:pPr>
              <a:buNone/>
            </a:pPr>
            <a:r>
              <a:rPr lang="en-US" sz="1662" b="1" dirty="0">
                <a:solidFill>
                  <a:srgbClr val="C00000"/>
                </a:solidFill>
              </a:rPr>
              <a:t>Loopy Belief Propagation</a:t>
            </a:r>
            <a:endParaRPr lang="en-US" sz="1662" b="1" dirty="0">
              <a:solidFill>
                <a:srgbClr val="C00000"/>
              </a:solidFill>
            </a:endParaRPr>
          </a:p>
        </p:txBody>
      </p:sp>
    </p:spTree>
    <p:extLst>
      <p:ext uri="{BB962C8B-B14F-4D97-AF65-F5344CB8AC3E}">
        <p14:creationId xmlns:p14="http://schemas.microsoft.com/office/powerpoint/2010/main" val="705746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Still Challenges?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574785" y="2299028"/>
            <a:ext cx="7883415" cy="2532185"/>
          </a:xfrm>
          <a:prstGeom prst="rect">
            <a:avLst/>
          </a:prstGeom>
          <a:solidFill>
            <a:srgbClr val="FFFFCC"/>
          </a:solidFill>
          <a:ln>
            <a:solidFill>
              <a:srgbClr val="C00000"/>
            </a:solidFill>
          </a:ln>
        </p:spPr>
        <p:style>
          <a:lnRef idx="2">
            <a:schemeClr val="accent3"/>
          </a:lnRef>
          <a:fillRef idx="1">
            <a:schemeClr val="lt1"/>
          </a:fillRef>
          <a:effectRef idx="0">
            <a:schemeClr val="accent3"/>
          </a:effectRef>
          <a:fontRef idx="minor">
            <a:schemeClr val="dk1"/>
          </a:fontRef>
        </p:style>
        <p:txBody>
          <a:bodyPr lIns="332308" rIns="332308" rtlCol="0" anchor="ctr"/>
          <a:lstStyle/>
          <a:p>
            <a:r>
              <a:rPr lang="en-US" altLang="zh-CN" sz="2954" b="1" dirty="0">
                <a:solidFill>
                  <a:srgbClr val="FF0000"/>
                </a:solidFill>
                <a:latin typeface="Arial" pitchFamily="34" charset="0"/>
                <a:cs typeface="Arial" pitchFamily="34" charset="0"/>
              </a:rPr>
              <a:t>Questions:</a:t>
            </a:r>
          </a:p>
          <a:p>
            <a:r>
              <a:rPr lang="en-US" altLang="zh-CN" sz="2215" dirty="0">
                <a:solidFill>
                  <a:schemeClr val="tx1"/>
                </a:solidFill>
                <a:latin typeface="Arial" pitchFamily="34" charset="0"/>
                <a:cs typeface="Arial" pitchFamily="34" charset="0"/>
              </a:rPr>
              <a:t>  - How to obtain sufficiently training data?</a:t>
            </a:r>
          </a:p>
          <a:p>
            <a:r>
              <a:rPr lang="en-US" altLang="zh-CN" sz="2215" dirty="0">
                <a:solidFill>
                  <a:schemeClr val="tx1"/>
                </a:solidFill>
                <a:latin typeface="Arial" pitchFamily="34" charset="0"/>
                <a:cs typeface="Arial" pitchFamily="34" charset="0"/>
              </a:rPr>
              <a:t>  - Can we leverage knowledge from other network?</a:t>
            </a:r>
          </a:p>
        </p:txBody>
      </p:sp>
    </p:spTree>
    <p:extLst>
      <p:ext uri="{BB962C8B-B14F-4D97-AF65-F5344CB8AC3E}">
        <p14:creationId xmlns:p14="http://schemas.microsoft.com/office/powerpoint/2010/main" val="427159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 y="438151"/>
            <a:ext cx="9143998" cy="731226"/>
          </a:xfrm>
        </p:spPr>
        <p:txBody>
          <a:bodyPr/>
          <a:lstStyle/>
          <a:p>
            <a:r>
              <a:rPr lang="en-US" altLang="zh-CN" dirty="0" smtClean="0"/>
              <a:t>Inferring Social Ties Across Networks </a:t>
            </a:r>
            <a:endParaRPr lang="zh-CN" altLang="en-US" dirty="0"/>
          </a:p>
        </p:txBody>
      </p:sp>
      <p:pic>
        <p:nvPicPr>
          <p:cNvPr id="88066" name="Picture 2" descr="C:\JieTang\Papers\social-network\wsdm12-relation-balance\figs\relation_mining.emf"/>
          <p:cNvPicPr>
            <a:picLocks noChangeAspect="1" noChangeArrowheads="1"/>
          </p:cNvPicPr>
          <p:nvPr/>
        </p:nvPicPr>
        <p:blipFill>
          <a:blip r:embed="rId3" cstate="print"/>
          <a:srcRect/>
          <a:stretch>
            <a:fillRect/>
          </a:stretch>
        </p:blipFill>
        <p:spPr bwMode="auto">
          <a:xfrm>
            <a:off x="1653162" y="1107831"/>
            <a:ext cx="5890651" cy="4994031"/>
          </a:xfrm>
          <a:prstGeom prst="rect">
            <a:avLst/>
          </a:prstGeom>
          <a:noFill/>
        </p:spPr>
      </p:pic>
      <p:sp>
        <p:nvSpPr>
          <p:cNvPr id="5" name="云形标注 4"/>
          <p:cNvSpPr/>
          <p:nvPr/>
        </p:nvSpPr>
        <p:spPr>
          <a:xfrm>
            <a:off x="2438400" y="5030620"/>
            <a:ext cx="4619590" cy="930565"/>
          </a:xfrm>
          <a:prstGeom prst="cloudCallout">
            <a:avLst>
              <a:gd name="adj1" fmla="val -833"/>
              <a:gd name="adj2" fmla="val -986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What is the </a:t>
            </a:r>
            <a:r>
              <a:rPr lang="en-US" altLang="zh-CN" dirty="0" smtClean="0">
                <a:solidFill>
                  <a:srgbClr val="C00000"/>
                </a:solidFill>
              </a:rPr>
              <a:t>knowledge</a:t>
            </a:r>
            <a:r>
              <a:rPr lang="en-US" altLang="zh-CN" dirty="0" smtClean="0"/>
              <a:t> to </a:t>
            </a:r>
            <a:r>
              <a:rPr lang="en-US" altLang="zh-CN" dirty="0" smtClean="0">
                <a:solidFill>
                  <a:srgbClr val="C00000"/>
                </a:solidFill>
              </a:rPr>
              <a:t>transfer</a:t>
            </a:r>
            <a:r>
              <a:rPr lang="en-US" altLang="zh-CN" dirty="0" smtClean="0"/>
              <a:t>?</a:t>
            </a:r>
            <a:endParaRPr lang="zh-CN" altLang="en-US" dirty="0"/>
          </a:p>
        </p:txBody>
      </p:sp>
      <p:sp>
        <p:nvSpPr>
          <p:cNvPr id="6" name="矩形 5"/>
          <p:cNvSpPr/>
          <p:nvPr/>
        </p:nvSpPr>
        <p:spPr>
          <a:xfrm>
            <a:off x="251523" y="1397632"/>
            <a:ext cx="1262910" cy="39881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rgbClr val="0000CC"/>
                </a:solidFill>
              </a:rPr>
              <a:t>Epinions</a:t>
            </a:r>
            <a:endParaRPr lang="zh-CN" altLang="en-US" dirty="0">
              <a:solidFill>
                <a:srgbClr val="0000CC"/>
              </a:solidFill>
            </a:endParaRPr>
          </a:p>
        </p:txBody>
      </p:sp>
      <p:sp>
        <p:nvSpPr>
          <p:cNvPr id="7" name="矩形 6"/>
          <p:cNvSpPr/>
          <p:nvPr/>
        </p:nvSpPr>
        <p:spPr>
          <a:xfrm>
            <a:off x="251523" y="3989920"/>
            <a:ext cx="1262910" cy="39881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0000CC"/>
                </a:solidFill>
              </a:rPr>
              <a:t>Mobile</a:t>
            </a:r>
            <a:endParaRPr lang="zh-CN" altLang="en-US" dirty="0">
              <a:solidFill>
                <a:srgbClr val="0000CC"/>
              </a:solidFill>
            </a:endParaRPr>
          </a:p>
        </p:txBody>
      </p:sp>
      <p:sp>
        <p:nvSpPr>
          <p:cNvPr id="8" name="副标题 4"/>
          <p:cNvSpPr txBox="1">
            <a:spLocks/>
          </p:cNvSpPr>
          <p:nvPr/>
        </p:nvSpPr>
        <p:spPr bwMode="auto">
          <a:xfrm>
            <a:off x="0" y="6476999"/>
            <a:ext cx="9144000" cy="381001"/>
          </a:xfrm>
          <a:prstGeom prst="rect">
            <a:avLst/>
          </a:prstGeom>
          <a:solidFill>
            <a:schemeClr val="bg1"/>
          </a:solidFill>
          <a:ln w="9525">
            <a:solidFill>
              <a:schemeClr val="bg1"/>
            </a:solidFill>
            <a:miter lim="800000"/>
            <a:headEnd/>
            <a:tailEnd/>
          </a:ln>
        </p:spPr>
        <p:txBody>
          <a:bodyPr vert="horz" wrap="square" lIns="166154" tIns="42203" rIns="166154" bIns="42203" numCol="1" anchor="ctr" anchorCtr="0" compatLnSpc="1">
            <a:prstTxWarp prst="textNoShape">
              <a:avLst/>
            </a:prstTxWarp>
          </a:bodyPr>
          <a:lstStyle/>
          <a:p>
            <a:pPr>
              <a:spcBef>
                <a:spcPct val="20000"/>
              </a:spcBef>
            </a:pPr>
            <a:r>
              <a:rPr lang="en-US" altLang="zh-CN" sz="1200" kern="0" dirty="0" smtClean="0"/>
              <a:t>[1] </a:t>
            </a:r>
            <a:r>
              <a:rPr lang="en-US" altLang="zh-CN" sz="1200" kern="0" dirty="0" err="1"/>
              <a:t>Jie</a:t>
            </a:r>
            <a:r>
              <a:rPr lang="en-US" altLang="zh-CN" sz="1200" kern="0" dirty="0"/>
              <a:t> Tang, </a:t>
            </a:r>
            <a:r>
              <a:rPr lang="en-US" altLang="zh-CN" sz="1200" kern="0" dirty="0" err="1"/>
              <a:t>Tiancheng</a:t>
            </a:r>
            <a:r>
              <a:rPr lang="en-US" altLang="zh-CN" sz="1200" kern="0" dirty="0"/>
              <a:t> Lou, Jon Kleinberg, and Sen Wu. Transfer Learning to Infer Social Ties across Heterogeneous Networks. </a:t>
            </a:r>
            <a:r>
              <a:rPr lang="en-US" altLang="zh-CN" sz="1200" b="1" kern="0" dirty="0"/>
              <a:t>ACM </a:t>
            </a:r>
            <a:r>
              <a:rPr lang="en-US" altLang="zh-CN" sz="1200" b="1" kern="0" dirty="0" smtClean="0"/>
              <a:t>TOIS</a:t>
            </a:r>
            <a:r>
              <a:rPr lang="en-US" altLang="zh-CN" sz="1200" kern="0" dirty="0" smtClean="0"/>
              <a:t>, </a:t>
            </a:r>
            <a:r>
              <a:rPr lang="en-US" altLang="zh-CN" sz="1200" kern="0" dirty="0"/>
              <a:t>2016, Volume 34, Issue 2, Article No. 7. </a:t>
            </a:r>
            <a:endParaRPr lang="zh-CN" altLang="en-US" sz="1200" kern="0" dirty="0"/>
          </a:p>
        </p:txBody>
      </p:sp>
    </p:spTree>
    <p:custDataLst>
      <p:tags r:id="rId1"/>
    </p:custDataLst>
    <p:extLst>
      <p:ext uri="{BB962C8B-B14F-4D97-AF65-F5344CB8AC3E}">
        <p14:creationId xmlns:p14="http://schemas.microsoft.com/office/powerpoint/2010/main" val="227010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Theories</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Social balance theory</a:t>
            </a:r>
          </a:p>
          <a:p>
            <a:r>
              <a:rPr lang="en-US" altLang="zh-CN" dirty="0" smtClean="0"/>
              <a:t>Structural hole theory</a:t>
            </a:r>
          </a:p>
          <a:p>
            <a:r>
              <a:rPr lang="en-US" altLang="zh-CN" dirty="0" smtClean="0"/>
              <a:t>Social status theory</a:t>
            </a:r>
          </a:p>
          <a:p>
            <a:r>
              <a:rPr lang="en-US" altLang="zh-CN" dirty="0" smtClean="0"/>
              <a:t>Two-step-flow theory</a:t>
            </a:r>
          </a:p>
        </p:txBody>
      </p:sp>
      <p:pic>
        <p:nvPicPr>
          <p:cNvPr id="1027" name="Picture 3" descr="C:\JieTang\Talks\casin2011\pic\balance.emf"/>
          <p:cNvPicPr>
            <a:picLocks noChangeAspect="1" noChangeArrowheads="1"/>
          </p:cNvPicPr>
          <p:nvPr/>
        </p:nvPicPr>
        <p:blipFill>
          <a:blip r:embed="rId4" cstate="print"/>
          <a:srcRect/>
          <a:stretch>
            <a:fillRect/>
          </a:stretch>
        </p:blipFill>
        <p:spPr bwMode="auto">
          <a:xfrm>
            <a:off x="849754" y="4691934"/>
            <a:ext cx="7760957" cy="1584102"/>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804655" y="1634363"/>
            <a:ext cx="3982915" cy="1995854"/>
          </a:xfrm>
          <a:prstGeom prst="rect">
            <a:avLst/>
          </a:prstGeom>
          <a:noFill/>
          <a:ln w="9525">
            <a:noFill/>
            <a:miter lim="800000"/>
            <a:headEnd/>
            <a:tailEnd/>
          </a:ln>
        </p:spPr>
      </p:pic>
      <p:sp>
        <p:nvSpPr>
          <p:cNvPr id="6" name="TextBox 5"/>
          <p:cNvSpPr txBox="1"/>
          <p:nvPr/>
        </p:nvSpPr>
        <p:spPr>
          <a:xfrm>
            <a:off x="3689025" y="3661643"/>
            <a:ext cx="5469330" cy="937535"/>
          </a:xfrm>
          <a:prstGeom prst="rect">
            <a:avLst/>
          </a:prstGeom>
          <a:noFill/>
        </p:spPr>
        <p:txBody>
          <a:bodyPr wrap="square" rtlCol="0">
            <a:spAutoFit/>
          </a:bodyPr>
          <a:lstStyle/>
          <a:p>
            <a:r>
              <a:rPr lang="en-US" altLang="zh-CN" b="1" dirty="0" smtClean="0"/>
              <a:t>Observations: </a:t>
            </a:r>
          </a:p>
          <a:p>
            <a:r>
              <a:rPr lang="en-US" altLang="zh-CN" dirty="0" smtClean="0"/>
              <a:t>(1) The </a:t>
            </a:r>
            <a:r>
              <a:rPr lang="en-US" altLang="zh-CN" dirty="0" smtClean="0">
                <a:solidFill>
                  <a:srgbClr val="0000CC"/>
                </a:solidFill>
              </a:rPr>
              <a:t>underlying</a:t>
            </a:r>
            <a:r>
              <a:rPr lang="en-US" altLang="zh-CN" dirty="0" smtClean="0"/>
              <a:t> networks are </a:t>
            </a:r>
            <a:r>
              <a:rPr lang="en-US" altLang="zh-CN" dirty="0" smtClean="0">
                <a:solidFill>
                  <a:srgbClr val="0000CC"/>
                </a:solidFill>
              </a:rPr>
              <a:t>unbalanced;</a:t>
            </a:r>
          </a:p>
          <a:p>
            <a:r>
              <a:rPr lang="en-US" altLang="zh-CN" dirty="0" smtClean="0"/>
              <a:t>(2) While the </a:t>
            </a:r>
            <a:r>
              <a:rPr lang="en-US" altLang="zh-CN" dirty="0" smtClean="0">
                <a:solidFill>
                  <a:srgbClr val="0000CC"/>
                </a:solidFill>
              </a:rPr>
              <a:t>friendship</a:t>
            </a:r>
            <a:r>
              <a:rPr lang="en-US" altLang="zh-CN" dirty="0" smtClean="0"/>
              <a:t> networks are </a:t>
            </a:r>
            <a:r>
              <a:rPr lang="en-US" altLang="zh-CN" dirty="0" smtClean="0">
                <a:solidFill>
                  <a:srgbClr val="0000CC"/>
                </a:solidFill>
              </a:rPr>
              <a:t>balanced</a:t>
            </a:r>
            <a:r>
              <a:rPr lang="en-US" altLang="zh-CN" dirty="0" smtClean="0"/>
              <a:t>.</a:t>
            </a:r>
          </a:p>
        </p:txBody>
      </p:sp>
    </p:spTree>
    <p:custDataLst>
      <p:tags r:id="rId1"/>
    </p:custDataLst>
    <p:extLst>
      <p:ext uri="{BB962C8B-B14F-4D97-AF65-F5344CB8AC3E}">
        <p14:creationId xmlns:p14="http://schemas.microsoft.com/office/powerpoint/2010/main" val="1435339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3">
                                            <p:txEl>
                                              <p:pRg st="0" end="0"/>
                                            </p:txEl>
                                          </p:spTgt>
                                        </p:tgtEl>
                                        <p:attrNameLst>
                                          <p:attrName>style.color</p:attrName>
                                        </p:attrNameLst>
                                      </p:cBhvr>
                                      <p:to>
                                        <a:srgbClr val="FF0000"/>
                                      </p:to>
                                    </p:animClr>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wipe(up)">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linds(horizontal)">
                                      <p:cBhvr>
                                        <p:cTn id="15" dur="500"/>
                                        <p:tgtEl>
                                          <p:spTgt spid="10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Theories</a:t>
            </a:r>
            <a:r>
              <a:rPr lang="en-US" altLang="zh-CN" sz="2954" dirty="0"/>
              <a:t>—Structural hole</a:t>
            </a:r>
            <a:endParaRPr lang="zh-CN" altLang="en-US" sz="2954" dirty="0"/>
          </a:p>
        </p:txBody>
      </p:sp>
      <p:sp>
        <p:nvSpPr>
          <p:cNvPr id="3" name="内容占位符 2"/>
          <p:cNvSpPr>
            <a:spLocks noGrp="1"/>
          </p:cNvSpPr>
          <p:nvPr>
            <p:ph idx="1"/>
          </p:nvPr>
        </p:nvSpPr>
        <p:spPr/>
        <p:txBody>
          <a:bodyPr/>
          <a:lstStyle/>
          <a:p>
            <a:r>
              <a:rPr lang="en-US" altLang="zh-CN" dirty="0" smtClean="0"/>
              <a:t>Social balance theory</a:t>
            </a:r>
          </a:p>
          <a:p>
            <a:r>
              <a:rPr lang="en-US" altLang="zh-CN" dirty="0" smtClean="0">
                <a:solidFill>
                  <a:srgbClr val="FF0000"/>
                </a:solidFill>
              </a:rPr>
              <a:t>Structural hole theory</a:t>
            </a:r>
          </a:p>
          <a:p>
            <a:r>
              <a:rPr lang="en-US" altLang="zh-CN" dirty="0" smtClean="0"/>
              <a:t>Social status theory</a:t>
            </a:r>
          </a:p>
          <a:p>
            <a:r>
              <a:rPr lang="en-US" altLang="zh-CN" dirty="0" smtClean="0"/>
              <a:t>Two-step-flow theory</a:t>
            </a:r>
          </a:p>
          <a:p>
            <a:pPr>
              <a:buNone/>
            </a:pPr>
            <a:endParaRPr lang="zh-CN" altLang="en-US" dirty="0"/>
          </a:p>
        </p:txBody>
      </p:sp>
      <p:pic>
        <p:nvPicPr>
          <p:cNvPr id="3074" name="Picture 2" descr="http://petewarden.typepad.com/photos/uncategorized/2008/05/15/broker.png"/>
          <p:cNvPicPr>
            <a:picLocks noChangeAspect="1" noChangeArrowheads="1"/>
          </p:cNvPicPr>
          <p:nvPr/>
        </p:nvPicPr>
        <p:blipFill>
          <a:blip r:embed="rId4" cstate="print"/>
          <a:srcRect/>
          <a:stretch>
            <a:fillRect/>
          </a:stretch>
        </p:blipFill>
        <p:spPr bwMode="auto">
          <a:xfrm rot="406878">
            <a:off x="106959" y="4274385"/>
            <a:ext cx="5151342" cy="2116848"/>
          </a:xfrm>
          <a:prstGeom prst="rect">
            <a:avLst/>
          </a:prstGeom>
          <a:noFill/>
        </p:spPr>
      </p:pic>
      <p:sp>
        <p:nvSpPr>
          <p:cNvPr id="6" name="矩形 5"/>
          <p:cNvSpPr/>
          <p:nvPr/>
        </p:nvSpPr>
        <p:spPr>
          <a:xfrm>
            <a:off x="2046181" y="5716207"/>
            <a:ext cx="2027302" cy="4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46" dirty="0">
                <a:solidFill>
                  <a:srgbClr val="FF0000"/>
                </a:solidFill>
              </a:rPr>
              <a:t>Structural hole</a:t>
            </a:r>
            <a:endParaRPr lang="zh-CN" altLang="en-US" sz="1846" dirty="0">
              <a:solidFill>
                <a:srgbClr val="FF0000"/>
              </a:solidFill>
            </a:endParaRPr>
          </a:p>
        </p:txBody>
      </p:sp>
      <p:cxnSp>
        <p:nvCxnSpPr>
          <p:cNvPr id="8" name="直接箭头连接符 7"/>
          <p:cNvCxnSpPr>
            <a:stCxn id="6" idx="0"/>
          </p:cNvCxnSpPr>
          <p:nvPr/>
        </p:nvCxnSpPr>
        <p:spPr>
          <a:xfrm flipH="1" flipV="1">
            <a:off x="2877042" y="5051518"/>
            <a:ext cx="182790" cy="664689"/>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5" cstate="print"/>
          <a:srcRect/>
          <a:stretch>
            <a:fillRect/>
          </a:stretch>
        </p:blipFill>
        <p:spPr bwMode="auto">
          <a:xfrm>
            <a:off x="4671717" y="1268760"/>
            <a:ext cx="3982915" cy="2303585"/>
          </a:xfrm>
          <a:prstGeom prst="rect">
            <a:avLst/>
          </a:prstGeom>
          <a:noFill/>
          <a:ln w="9525">
            <a:noFill/>
            <a:miter lim="800000"/>
            <a:headEnd/>
            <a:tailEnd/>
          </a:ln>
        </p:spPr>
      </p:pic>
      <p:sp>
        <p:nvSpPr>
          <p:cNvPr id="16" name="TextBox 15"/>
          <p:cNvSpPr txBox="1"/>
          <p:nvPr/>
        </p:nvSpPr>
        <p:spPr>
          <a:xfrm>
            <a:off x="3962400" y="3561945"/>
            <a:ext cx="5122630" cy="1200329"/>
          </a:xfrm>
          <a:prstGeom prst="rect">
            <a:avLst/>
          </a:prstGeom>
          <a:noFill/>
        </p:spPr>
        <p:txBody>
          <a:bodyPr wrap="square" rtlCol="0">
            <a:spAutoFit/>
          </a:bodyPr>
          <a:lstStyle/>
          <a:p>
            <a:r>
              <a:rPr lang="en-US" altLang="zh-CN" b="1" dirty="0" smtClean="0"/>
              <a:t>Observations: </a:t>
            </a:r>
            <a:r>
              <a:rPr lang="en-US" altLang="zh-CN" dirty="0" smtClean="0"/>
              <a:t>Users are </a:t>
            </a:r>
            <a:r>
              <a:rPr lang="en-US" altLang="zh-CN" dirty="0" smtClean="0">
                <a:solidFill>
                  <a:srgbClr val="0000CC"/>
                </a:solidFill>
              </a:rPr>
              <a:t>more likely </a:t>
            </a:r>
            <a:r>
              <a:rPr lang="en-US" altLang="zh-CN" dirty="0" smtClean="0"/>
              <a:t>(+25-150% higher than change) to have the same type of  relationship with C if C </a:t>
            </a:r>
            <a:r>
              <a:rPr lang="en-US" altLang="zh-CN" b="1" dirty="0" smtClean="0">
                <a:solidFill>
                  <a:srgbClr val="0000CC"/>
                </a:solidFill>
              </a:rPr>
              <a:t>spans structural holes</a:t>
            </a:r>
          </a:p>
          <a:p>
            <a:endParaRPr lang="en-US" altLang="zh-CN" dirty="0" smtClean="0"/>
          </a:p>
        </p:txBody>
      </p:sp>
    </p:spTree>
    <p:custDataLst>
      <p:tags r:id="rId1"/>
    </p:custDataLst>
    <p:extLst>
      <p:ext uri="{BB962C8B-B14F-4D97-AF65-F5344CB8AC3E}">
        <p14:creationId xmlns:p14="http://schemas.microsoft.com/office/powerpoint/2010/main" val="40407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blinds(horizontal)">
                                      <p:cBhvr>
                                        <p:cTn id="18" dur="500"/>
                                        <p:tgtEl>
                                          <p:spTgt spid="205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7"/>
</p:tagLst>
</file>

<file path=ppt/tags/tag10.xml><?xml version="1.0" encoding="utf-8"?>
<p:tagLst xmlns:a="http://schemas.openxmlformats.org/drawingml/2006/main" xmlns:r="http://schemas.openxmlformats.org/officeDocument/2006/relationships" xmlns:p="http://schemas.openxmlformats.org/presentationml/2006/main">
  <p:tag name="TIMING" val="|7.7|10.6"/>
</p:tagLst>
</file>

<file path=ppt/tags/tag11.xml><?xml version="1.0" encoding="utf-8"?>
<p:tagLst xmlns:a="http://schemas.openxmlformats.org/drawingml/2006/main" xmlns:r="http://schemas.openxmlformats.org/officeDocument/2006/relationships" xmlns:p="http://schemas.openxmlformats.org/presentationml/2006/main">
  <p:tag name="TIMING" val="|8.7|17.6|13.4|10.6"/>
</p:tagLst>
</file>

<file path=ppt/tags/tag12.xml><?xml version="1.0" encoding="utf-8"?>
<p:tagLst xmlns:a="http://schemas.openxmlformats.org/drawingml/2006/main" xmlns:r="http://schemas.openxmlformats.org/officeDocument/2006/relationships" xmlns:p="http://schemas.openxmlformats.org/presentationml/2006/main">
  <p:tag name="TIMING" val="|8.9|13"/>
</p:tagLst>
</file>

<file path=ppt/tags/tag13.xml><?xml version="1.0" encoding="utf-8"?>
<p:tagLst xmlns:a="http://schemas.openxmlformats.org/drawingml/2006/main" xmlns:r="http://schemas.openxmlformats.org/officeDocument/2006/relationships" xmlns:p="http://schemas.openxmlformats.org/presentationml/2006/main">
  <p:tag name="TIMING" val="|2.1|3.3|3.4"/>
</p:tagLst>
</file>

<file path=ppt/tags/tag14.xml><?xml version="1.0" encoding="utf-8"?>
<p:tagLst xmlns:a="http://schemas.openxmlformats.org/drawingml/2006/main" xmlns:r="http://schemas.openxmlformats.org/officeDocument/2006/relationships" xmlns:p="http://schemas.openxmlformats.org/presentationml/2006/main">
  <p:tag name="TIMING" val="|19.7"/>
</p:tagLst>
</file>

<file path=ppt/tags/tag15.xml><?xml version="1.0" encoding="utf-8"?>
<p:tagLst xmlns:a="http://schemas.openxmlformats.org/drawingml/2006/main" xmlns:r="http://schemas.openxmlformats.org/officeDocument/2006/relationships" xmlns:p="http://schemas.openxmlformats.org/presentationml/2006/main">
  <p:tag name="TIMING" val="|0.1"/>
</p:tagLst>
</file>

<file path=ppt/tags/tag16.xml><?xml version="1.0" encoding="utf-8"?>
<p:tagLst xmlns:a="http://schemas.openxmlformats.org/drawingml/2006/main" xmlns:r="http://schemas.openxmlformats.org/officeDocument/2006/relationships" xmlns:p="http://schemas.openxmlformats.org/presentationml/2006/main">
  <p:tag name="TIMING" val="|9.2"/>
</p:tagLst>
</file>

<file path=ppt/tags/tag17.xml><?xml version="1.0" encoding="utf-8"?>
<p:tagLst xmlns:a="http://schemas.openxmlformats.org/drawingml/2006/main" xmlns:r="http://schemas.openxmlformats.org/officeDocument/2006/relationships" xmlns:p="http://schemas.openxmlformats.org/presentationml/2006/main">
  <p:tag name="TIMING" val="|9.2"/>
</p:tagLst>
</file>

<file path=ppt/tags/tag2.xml><?xml version="1.0" encoding="utf-8"?>
<p:tagLst xmlns:a="http://schemas.openxmlformats.org/drawingml/2006/main" xmlns:r="http://schemas.openxmlformats.org/officeDocument/2006/relationships" xmlns:p="http://schemas.openxmlformats.org/presentationml/2006/main">
  <p:tag name="TIMING" val="|44.1"/>
</p:tagLst>
</file>

<file path=ppt/tags/tag3.xml><?xml version="1.0" encoding="utf-8"?>
<p:tagLst xmlns:a="http://schemas.openxmlformats.org/drawingml/2006/main" xmlns:r="http://schemas.openxmlformats.org/officeDocument/2006/relationships" xmlns:p="http://schemas.openxmlformats.org/presentationml/2006/main">
  <p:tag name="TIMING" val="|25.7"/>
</p:tagLst>
</file>

<file path=ppt/tags/tag4.xml><?xml version="1.0" encoding="utf-8"?>
<p:tagLst xmlns:a="http://schemas.openxmlformats.org/drawingml/2006/main" xmlns:r="http://schemas.openxmlformats.org/officeDocument/2006/relationships" xmlns:p="http://schemas.openxmlformats.org/presentationml/2006/main">
  <p:tag name="TIMING" val="|56.9"/>
</p:tagLst>
</file>

<file path=ppt/tags/tag5.xml><?xml version="1.0" encoding="utf-8"?>
<p:tagLst xmlns:a="http://schemas.openxmlformats.org/drawingml/2006/main" xmlns:r="http://schemas.openxmlformats.org/officeDocument/2006/relationships" xmlns:p="http://schemas.openxmlformats.org/presentationml/2006/main">
  <p:tag name="TIMING" val="|8.6"/>
</p:tagLst>
</file>

<file path=ppt/tags/tag6.xml><?xml version="1.0" encoding="utf-8"?>
<p:tagLst xmlns:a="http://schemas.openxmlformats.org/drawingml/2006/main" xmlns:r="http://schemas.openxmlformats.org/officeDocument/2006/relationships" xmlns:p="http://schemas.openxmlformats.org/presentationml/2006/main">
  <p:tag name="TIMING" val="|23.1"/>
</p:tagLst>
</file>

<file path=ppt/tags/tag7.xml><?xml version="1.0" encoding="utf-8"?>
<p:tagLst xmlns:a="http://schemas.openxmlformats.org/drawingml/2006/main" xmlns:r="http://schemas.openxmlformats.org/officeDocument/2006/relationships" xmlns:p="http://schemas.openxmlformats.org/presentationml/2006/main">
  <p:tag name="TIMING" val="|5.2|7|13.3|37.7"/>
</p:tagLst>
</file>

<file path=ppt/tags/tag8.xml><?xml version="1.0" encoding="utf-8"?>
<p:tagLst xmlns:a="http://schemas.openxmlformats.org/drawingml/2006/main" xmlns:r="http://schemas.openxmlformats.org/officeDocument/2006/relationships" xmlns:p="http://schemas.openxmlformats.org/presentationml/2006/main">
  <p:tag name="TIMING" val="|5.2|7|13.3|37.7"/>
</p:tagLst>
</file>

<file path=ppt/tags/tag9.xml><?xml version="1.0" encoding="utf-8"?>
<p:tagLst xmlns:a="http://schemas.openxmlformats.org/drawingml/2006/main" xmlns:r="http://schemas.openxmlformats.org/officeDocument/2006/relationships" xmlns:p="http://schemas.openxmlformats.org/presentationml/2006/main">
  <p:tag name="TIMING" val="|5.2|7|13.3|37.7"/>
</p:tagLst>
</file>

<file path=ppt/theme/theme1.xml><?xml version="1.0" encoding="utf-8"?>
<a:theme xmlns:a="http://schemas.openxmlformats.org/drawingml/2006/main" name="ji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jie</Template>
  <TotalTime>21739</TotalTime>
  <Words>17786</Words>
  <Application>Microsoft Macintosh PowerPoint</Application>
  <PresentationFormat>On-screen Show (4:3)</PresentationFormat>
  <Paragraphs>2760</Paragraphs>
  <Slides>207</Slides>
  <Notes>92</Notes>
  <HiddenSlides>1</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207</vt:i4>
      </vt:variant>
    </vt:vector>
  </HeadingPairs>
  <TitlesOfParts>
    <vt:vector size="230" baseType="lpstr">
      <vt:lpstr>.HelveticaNeueDeskInterface-Regular</vt:lpstr>
      <vt:lpstr>Arial Black</vt:lpstr>
      <vt:lpstr>Calibri</vt:lpstr>
      <vt:lpstr>Cambria</vt:lpstr>
      <vt:lpstr>Cambria Math</vt:lpstr>
      <vt:lpstr>Gill Sans MT</vt:lpstr>
      <vt:lpstr>Helvetica Neue</vt:lpstr>
      <vt:lpstr>MS PGothic</vt:lpstr>
      <vt:lpstr>ＭＳ Ｐゴシック</vt:lpstr>
      <vt:lpstr>SimHei</vt:lpstr>
      <vt:lpstr>Tahoma</vt:lpstr>
      <vt:lpstr>Times</vt:lpstr>
      <vt:lpstr>Times New Roman</vt:lpstr>
      <vt:lpstr>Verdana</vt:lpstr>
      <vt:lpstr>Wingdings</vt:lpstr>
      <vt:lpstr>华文楷体</vt:lpstr>
      <vt:lpstr>华文行楷</vt:lpstr>
      <vt:lpstr>宋体</vt:lpstr>
      <vt:lpstr>微软雅黑</vt:lpstr>
      <vt:lpstr>黑体</vt:lpstr>
      <vt:lpstr>Arial</vt:lpstr>
      <vt:lpstr>jie</vt:lpstr>
      <vt:lpstr>Equation</vt:lpstr>
      <vt:lpstr>Social Network Mining —Computational models for mining big social networks</vt:lpstr>
      <vt:lpstr>Networked World</vt:lpstr>
      <vt:lpstr>What is a social network?</vt:lpstr>
      <vt:lpstr>PowerPoint Presentation</vt:lpstr>
      <vt:lpstr>15-20 years before…</vt:lpstr>
      <vt:lpstr>10 years before…</vt:lpstr>
      <vt:lpstr>Recent 5-10 years…</vt:lpstr>
      <vt:lpstr>PowerPoint Presentation</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History of Social Network Analysis</vt:lpstr>
      <vt:lpstr>Computational Social Science</vt:lpstr>
      <vt:lpstr>Computational Social Science</vt:lpstr>
      <vt:lpstr>History of Social Network Analysis</vt:lpstr>
      <vt:lpstr>Computational Social Science</vt:lpstr>
      <vt:lpstr>History of Social Network Analysis</vt:lpstr>
      <vt:lpstr>Roadmap</vt:lpstr>
      <vt:lpstr>Example in my talk—AMiner.org</vt:lpstr>
      <vt:lpstr>Expert.ai</vt:lpstr>
      <vt:lpstr>Roadmap</vt:lpstr>
      <vt:lpstr>Profiling users by connecting multiple networks</vt:lpstr>
      <vt:lpstr>Who is who?</vt:lpstr>
      <vt:lpstr>User Profiling with Big Data</vt:lpstr>
      <vt:lpstr>Traditional Way: Two-Step</vt:lpstr>
      <vt:lpstr>Traditional Way: Two-Step</vt:lpstr>
      <vt:lpstr>Traditional Way: Two-Step</vt:lpstr>
      <vt:lpstr>Traditional Way: Two-Step</vt:lpstr>
      <vt:lpstr>Our Method: Basic Idea</vt:lpstr>
      <vt:lpstr>Our Method: Basic Idea</vt:lpstr>
      <vt:lpstr>Our Method: Basic Idea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Beyond Profile Extraction —connecting multiple networks</vt:lpstr>
      <vt:lpstr>Model user profiles</vt:lpstr>
      <vt:lpstr>User profiles are distributed…</vt:lpstr>
      <vt:lpstr>Connecting Multiple Networks</vt:lpstr>
      <vt:lpstr>Considering the networks…</vt:lpstr>
      <vt:lpstr>Local vs. Global consistency</vt:lpstr>
      <vt:lpstr>Local vs. Global consistency</vt:lpstr>
      <vt:lpstr>Local vs. Global consistency</vt:lpstr>
      <vt:lpstr>Network Matching</vt:lpstr>
      <vt:lpstr>Local vs. Global consistency</vt:lpstr>
      <vt:lpstr>Local vs. Global consistency</vt:lpstr>
      <vt:lpstr>Local vs. Global consistency</vt:lpstr>
      <vt:lpstr>Avoid global inconsistency</vt:lpstr>
      <vt:lpstr>COSNET: Connecting Social Networks with Local and Global Consistency</vt:lpstr>
      <vt:lpstr>Model Construction</vt:lpstr>
      <vt:lpstr>Model Learning</vt:lpstr>
      <vt:lpstr>Model Learning (cont.)</vt:lpstr>
      <vt:lpstr>Model Learning (cont.)</vt:lpstr>
      <vt:lpstr>Results</vt:lpstr>
      <vt:lpstr>Researcher Profile</vt:lpstr>
      <vt:lpstr>Data Sets</vt:lpstr>
      <vt:lpstr>Connecting AMiner with …</vt:lpstr>
      <vt:lpstr>Connecting Social Media Sites</vt:lpstr>
      <vt:lpstr>Effects of Global Consistency</vt:lpstr>
      <vt:lpstr>Roadmap</vt:lpstr>
      <vt:lpstr>This part…</vt:lpstr>
      <vt:lpstr>Social Tie Analysis</vt:lpstr>
      <vt:lpstr>Inferring Social Ties</vt:lpstr>
      <vt:lpstr>Real social networks are complex...</vt:lpstr>
      <vt:lpstr>Even complex than we imaged!</vt:lpstr>
      <vt:lpstr>Example 1: finding boss in email networks (PKDD’11, Best Paper Runnerup)</vt:lpstr>
      <vt:lpstr>Example 2: finding friends in mobile networks</vt:lpstr>
      <vt:lpstr>Challenges</vt:lpstr>
      <vt:lpstr>Networks</vt:lpstr>
      <vt:lpstr>Problem Formulation</vt:lpstr>
      <vt:lpstr>Basic Idea</vt:lpstr>
      <vt:lpstr>Partially Labeled Pairwise Factor Graph Model (PLP-FGM)</vt:lpstr>
      <vt:lpstr>Solutions(con’t)</vt:lpstr>
      <vt:lpstr>Learning Algorithm</vt:lpstr>
      <vt:lpstr>Still Challenges?</vt:lpstr>
      <vt:lpstr>Inferring Social Ties Across Networks </vt:lpstr>
      <vt:lpstr>Social Theories</vt:lpstr>
      <vt:lpstr>Social Theories—Structural hole</vt:lpstr>
      <vt:lpstr>Social Theories—Social status</vt:lpstr>
      <vt:lpstr>Social Theories—Two-step-flow</vt:lpstr>
      <vt:lpstr>Transfer Factor Graph Model</vt:lpstr>
      <vt:lpstr>Mathematical Formulation</vt:lpstr>
      <vt:lpstr>Experiments</vt:lpstr>
      <vt:lpstr>Results – undirected networks</vt:lpstr>
      <vt:lpstr>Results – directed networks</vt:lpstr>
      <vt:lpstr>Parasocial vs. Reciprocal</vt:lpstr>
      <vt:lpstr>Who will follow you back?</vt:lpstr>
      <vt:lpstr>Geographic Distance</vt:lpstr>
      <vt:lpstr>Homophily</vt:lpstr>
      <vt:lpstr>Interaction</vt:lpstr>
      <vt:lpstr>Structural Balance</vt:lpstr>
      <vt:lpstr>Triad Factor Graph (TriFG)</vt:lpstr>
      <vt:lpstr>Experiments</vt:lpstr>
      <vt:lpstr>Effect of Time Span</vt:lpstr>
      <vt:lpstr>Case Study</vt:lpstr>
      <vt:lpstr>Beyond Connection —how people influence each other?</vt:lpstr>
      <vt:lpstr>User Opinion and Influence: “Love Obama”</vt:lpstr>
      <vt:lpstr>Social Interaction: Influence</vt:lpstr>
      <vt:lpstr>Social Influence and Political Mobilization</vt:lpstr>
      <vt:lpstr>Example: Sentiment Analysis on Twitter</vt:lpstr>
      <vt:lpstr>From text sentiment to user sentiment</vt:lpstr>
      <vt:lpstr>From user sentiment to network sentiment</vt:lpstr>
      <vt:lpstr>Sentiment Influence in Twitter</vt:lpstr>
      <vt:lpstr>Selection</vt:lpstr>
      <vt:lpstr>Learning for network sentiment analysis </vt:lpstr>
      <vt:lpstr>Semi-supervised Factor Graph Model</vt:lpstr>
      <vt:lpstr>Semi-supervised Factor Graph Model</vt:lpstr>
      <vt:lpstr>Semi-supervised Factor Graph Model</vt:lpstr>
      <vt:lpstr>Parameter Estimation for Semi-FGM</vt:lpstr>
      <vt:lpstr>SampleRank (“Learning”)</vt:lpstr>
      <vt:lpstr>Results of network sentiment analysis</vt:lpstr>
      <vt:lpstr>PowerPoint Presentation</vt:lpstr>
      <vt:lpstr>Performance</vt:lpstr>
      <vt:lpstr>Performance Analysis in Different Topics</vt:lpstr>
      <vt:lpstr>Results of Different Learning Algorithms</vt:lpstr>
      <vt:lpstr>Twitter to Weibo</vt:lpstr>
      <vt:lpstr>Now, let us think…</vt:lpstr>
      <vt:lpstr>Well, what is the fundamental factor…</vt:lpstr>
      <vt:lpstr>Topic-based Social Influence Analysis</vt:lpstr>
      <vt:lpstr>The Solution: Topical Affinity Propagation</vt:lpstr>
      <vt:lpstr>The Solution: Topical Affinity Propagation</vt:lpstr>
      <vt:lpstr>Topical Factor Graph (TFG) Model</vt:lpstr>
      <vt:lpstr>Topical Factor Graph (TFG)</vt:lpstr>
      <vt:lpstr>How to define (topical) feature functions?</vt:lpstr>
      <vt:lpstr>Model Learning Algorithm</vt:lpstr>
      <vt:lpstr>New TAP Learning Algorithm</vt:lpstr>
      <vt:lpstr>The TAP Learning Algorithm</vt:lpstr>
      <vt:lpstr>Experiments</vt:lpstr>
      <vt:lpstr>Social Influence Sub-graph on “Data mining”</vt:lpstr>
      <vt:lpstr>Real Applications —in very big Tencent networks</vt:lpstr>
      <vt:lpstr>Big Data Analytics in Game Data</vt:lpstr>
      <vt:lpstr>Two games: DNF</vt:lpstr>
      <vt:lpstr>Two games: QQ Speed</vt:lpstr>
      <vt:lpstr>Task</vt:lpstr>
      <vt:lpstr>The Big social data</vt:lpstr>
      <vt:lpstr>Demographics Analysis</vt:lpstr>
      <vt:lpstr>Analysis – Social influence</vt:lpstr>
      <vt:lpstr>Social Influence</vt:lpstr>
      <vt:lpstr>Influence + Tie Strength</vt:lpstr>
      <vt:lpstr>Structural Influence</vt:lpstr>
      <vt:lpstr>Factorization Machines</vt:lpstr>
      <vt:lpstr>Online Test</vt:lpstr>
      <vt:lpstr>Roadmap</vt:lpstr>
      <vt:lpstr>Information Diffusion:  Opinion leader vs. Structural hole spanner</vt:lpstr>
      <vt:lpstr>Problem Definition</vt:lpstr>
      <vt:lpstr>Structural hole spanners control information diffusion?</vt:lpstr>
      <vt:lpstr>Structural hole spanners control the information diffusion</vt:lpstr>
      <vt:lpstr>Problem definition</vt:lpstr>
      <vt:lpstr>Structural hole spanners vs. Opinion leaders</vt:lpstr>
      <vt:lpstr>Model One : HIS</vt:lpstr>
      <vt:lpstr>Model One : HIS</vt:lpstr>
      <vt:lpstr>Algorithm for HIS</vt:lpstr>
      <vt:lpstr>Theoretical Analysis — Existence</vt:lpstr>
      <vt:lpstr>Theoretical Analysis — Existence</vt:lpstr>
      <vt:lpstr>Theoretical Analysis — Convergence </vt:lpstr>
      <vt:lpstr>Convergence Analysis</vt:lpstr>
      <vt:lpstr>Model Two: MaxD</vt:lpstr>
      <vt:lpstr>Model Two: MaxD</vt:lpstr>
      <vt:lpstr>Hardness Analysis</vt:lpstr>
      <vt:lpstr>Hardness Analysis</vt:lpstr>
      <vt:lpstr>Hardness Analysis (cont.)</vt:lpstr>
      <vt:lpstr>Proof: NP-hardness (cont.)</vt:lpstr>
      <vt:lpstr>Proof: NP-hardness (cont.)</vt:lpstr>
      <vt:lpstr>Approximation Algorithm</vt:lpstr>
      <vt:lpstr>Approximation Algorithm</vt:lpstr>
      <vt:lpstr>Mining structural hole spanners</vt:lpstr>
      <vt:lpstr>Experiment </vt:lpstr>
      <vt:lpstr>Experiments</vt:lpstr>
      <vt:lpstr>Maximization of Information Spread</vt:lpstr>
      <vt:lpstr>Efficiency</vt:lpstr>
      <vt:lpstr>AMiner (ArnetMiner) —Toward understanding scientific networks</vt:lpstr>
      <vt:lpstr>PowerPoint Presentation</vt:lpstr>
      <vt:lpstr>Expert  Search</vt:lpstr>
      <vt:lpstr>Researcher  Profile</vt:lpstr>
      <vt:lpstr>Examples – Expert search</vt:lpstr>
      <vt:lpstr>Examples – Collaboration Recommendation</vt:lpstr>
      <vt:lpstr>PowerPoint Presentation</vt:lpstr>
      <vt:lpstr>PowerPoint Presentation</vt:lpstr>
      <vt:lpstr>PowerPoint Presentation</vt:lpstr>
      <vt:lpstr>Big Network Analysis</vt:lpstr>
      <vt:lpstr>Future Work</vt:lpstr>
      <vt:lpstr>Related Publications</vt:lpstr>
      <vt:lpstr>References</vt:lpstr>
      <vt:lpstr>References(cont.)</vt:lpstr>
      <vt:lpstr>References(cont.)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Influence Analysis and Action Prediction via Factor Graph Models</dc:title>
  <dc:creator>Jie Tang</dc:creator>
  <cp:keywords>Social Influence Analysis, social prediction, social networks</cp:keywords>
  <cp:lastModifiedBy>markwa2725</cp:lastModifiedBy>
  <cp:revision>1766</cp:revision>
  <cp:lastPrinted>2016-02-19T17:02:44Z</cp:lastPrinted>
  <dcterms:created xsi:type="dcterms:W3CDTF">1601-01-01T00:00:00Z</dcterms:created>
  <dcterms:modified xsi:type="dcterms:W3CDTF">2017-01-11T00:10:34Z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